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iVFgbC52PLrvt0zDuTuT/Mvzb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277" autoAdjust="0"/>
  </p:normalViewPr>
  <p:slideViewPr>
    <p:cSldViewPr snapToGrid="0">
      <p:cViewPr varScale="1">
        <p:scale>
          <a:sx n="69" d="100"/>
          <a:sy n="69" d="100"/>
        </p:scale>
        <p:origin x="18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tvnews.ca/canada/child-sextortion-reports-on-the-rise-during-pandemic-national-tip-line-1.530228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rprevent.ca/what-is-sexual-exploitation-and-human-traffick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rprevent.ca/what-is-sexual-exploitation-and-human-traffick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rprevent.ca/what-is-sexual-exploitation-and-human-traffick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seaumtlnetwork.com/wp-content/uploads/2019/04/Ally_March.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oncanadaproject.ca/settlerstakeaction"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rprevent.ca/what-is-sexual-exploitation-and-human-traffick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jamboard.google.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adlet.com/support/padlets_makeapadle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zoho.com/docs/" TargetMode="External"/><Relationship Id="rId4" Type="http://schemas.openxmlformats.org/officeDocument/2006/relationships/hyperlink" Target="https://www.google.com/docs/abou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tatic1.squarespace.com/static/5f204bc3889fc80df0de42e9/t/5f453f327e67186932b2c9d0/1598373682184/What%2Bis%2BSexual%2BExploitation%2Band%2B%2BSex%2BTrafficking%2B.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reately.com/"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mindmeister.com/" TargetMode="External"/><Relationship Id="rId4" Type="http://schemas.openxmlformats.org/officeDocument/2006/relationships/hyperlink" Target="https://miro.co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u="sng" dirty="0">
                <a:solidFill>
                  <a:schemeClr val="dk1"/>
                </a:solidFill>
              </a:rPr>
              <a:t>Learning Objectives:</a:t>
            </a:r>
            <a:endParaRPr sz="1100" b="1" u="sng" dirty="0">
              <a:solidFill>
                <a:schemeClr val="dk1"/>
              </a:solidFill>
            </a:endParaRPr>
          </a:p>
          <a:p>
            <a:pPr marL="0" lvl="0" indent="0" algn="l" rtl="0">
              <a:spcBef>
                <a:spcPts val="0"/>
              </a:spcBef>
              <a:spcAft>
                <a:spcPts val="0"/>
              </a:spcAft>
              <a:buSzPts val="1100"/>
              <a:buNone/>
            </a:pPr>
            <a:r>
              <a:rPr lang="en-US" sz="1100" dirty="0">
                <a:solidFill>
                  <a:schemeClr val="dk1"/>
                </a:solidFill>
              </a:rPr>
              <a:t>●Introducing the topic of child sexual exploitation and human trafficking to students</a:t>
            </a:r>
            <a:endParaRPr sz="1100" dirty="0">
              <a:solidFill>
                <a:schemeClr val="dk1"/>
              </a:solidFill>
            </a:endParaRPr>
          </a:p>
          <a:p>
            <a:pPr marL="0" lvl="0" indent="0" algn="l" rtl="0">
              <a:spcBef>
                <a:spcPts val="0"/>
              </a:spcBef>
              <a:spcAft>
                <a:spcPts val="0"/>
              </a:spcAft>
              <a:buSzPts val="1100"/>
              <a:buNone/>
            </a:pPr>
            <a:r>
              <a:rPr lang="en-US" sz="1100" dirty="0">
                <a:solidFill>
                  <a:schemeClr val="dk1"/>
                </a:solidFill>
              </a:rPr>
              <a:t>● Identifying risk factors and vulnerable groups</a:t>
            </a:r>
            <a:endParaRPr sz="1100" dirty="0">
              <a:solidFill>
                <a:schemeClr val="dk1"/>
              </a:solidFill>
            </a:endParaRPr>
          </a:p>
          <a:p>
            <a:pPr marL="0" lvl="0" indent="0" algn="l" rtl="0">
              <a:spcBef>
                <a:spcPts val="0"/>
              </a:spcBef>
              <a:spcAft>
                <a:spcPts val="0"/>
              </a:spcAft>
              <a:buSzPts val="1100"/>
              <a:buNone/>
            </a:pPr>
            <a:r>
              <a:rPr lang="en-US" sz="1100" dirty="0">
                <a:solidFill>
                  <a:schemeClr val="dk1"/>
                </a:solidFill>
              </a:rPr>
              <a:t>● Discussing warning signs of child sexual exploitation</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Clr>
                <a:schemeClr val="dk1"/>
              </a:buClr>
              <a:buSzPts val="1100"/>
              <a:buFont typeface="Arial"/>
              <a:buNone/>
            </a:pPr>
            <a:r>
              <a:rPr lang="en-US" sz="1100" b="1" u="sng" dirty="0">
                <a:solidFill>
                  <a:schemeClr val="dk1"/>
                </a:solidFill>
              </a:rPr>
              <a:t>Notes for Educators:</a:t>
            </a:r>
            <a:endParaRPr sz="1100" b="1" u="sng" dirty="0">
              <a:solidFill>
                <a:schemeClr val="dk1"/>
              </a:solidFill>
            </a:endParaRPr>
          </a:p>
          <a:p>
            <a:pPr marL="0" lvl="0" indent="0" algn="l" rtl="0">
              <a:spcBef>
                <a:spcPts val="0"/>
              </a:spcBef>
              <a:spcAft>
                <a:spcPts val="0"/>
              </a:spcAft>
              <a:buSzPts val="1100"/>
              <a:buNone/>
            </a:pPr>
            <a:r>
              <a:rPr lang="en-US" sz="1100" dirty="0">
                <a:solidFill>
                  <a:schemeClr val="dk1"/>
                </a:solidFill>
              </a:rPr>
              <a:t>This lesson plan focuses on child sexual exploitation and human trafficking. For many students this might be their first time discussing this topic. Please take some time to review the resources in our website to prepare. Discussions on how some groups might be more vulnerable to being Sexually Exploited will be part of this lesson plan. Be ready to challenge any stereotyping or victim-blaming, and rather focus on the importance of questioning the systematic marginalization of certain groups.</a:t>
            </a:r>
            <a:endParaRPr sz="1100" dirty="0">
              <a:solidFill>
                <a:schemeClr val="dk1"/>
              </a:solidFill>
            </a:endParaRPr>
          </a:p>
          <a:p>
            <a:pPr marL="0" lvl="0" indent="0" algn="l" rtl="0">
              <a:spcBef>
                <a:spcPts val="0"/>
              </a:spcBef>
              <a:spcAft>
                <a:spcPts val="0"/>
              </a:spcAft>
              <a:buSzPts val="1100"/>
              <a:buNone/>
            </a:pPr>
            <a:endParaRPr sz="1100" dirty="0">
              <a:solidFill>
                <a:schemeClr val="dk1"/>
              </a:solidFill>
            </a:endParaRPr>
          </a:p>
          <a:p>
            <a:pPr marL="0" lvl="0" indent="0" algn="l" rtl="0">
              <a:spcBef>
                <a:spcPts val="0"/>
              </a:spcBef>
              <a:spcAft>
                <a:spcPts val="0"/>
              </a:spcAft>
              <a:buClr>
                <a:schemeClr val="dk1"/>
              </a:buClr>
              <a:buSzPts val="1100"/>
              <a:buFont typeface="Arial"/>
              <a:buNone/>
            </a:pPr>
            <a:r>
              <a:rPr lang="en-US" sz="1100" b="1" u="sng" dirty="0">
                <a:solidFill>
                  <a:schemeClr val="dk1"/>
                </a:solidFill>
                <a:highlight>
                  <a:schemeClr val="lt1"/>
                </a:highlight>
              </a:rPr>
              <a:t>Online Delivery Guide:</a:t>
            </a:r>
            <a:endParaRPr sz="1100" b="1"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US" sz="1100" dirty="0">
                <a:solidFill>
                  <a:schemeClr val="dk1"/>
                </a:solidFill>
                <a:highlight>
                  <a:schemeClr val="lt1"/>
                </a:highlight>
              </a:rPr>
              <a:t>Throughout this </a:t>
            </a:r>
            <a:r>
              <a:rPr lang="en-US" sz="1100" dirty="0" err="1">
                <a:solidFill>
                  <a:schemeClr val="dk1"/>
                </a:solidFill>
                <a:highlight>
                  <a:schemeClr val="lt1"/>
                </a:highlight>
              </a:rPr>
              <a:t>powerpoint</a:t>
            </a:r>
            <a:r>
              <a:rPr lang="en-US" sz="1100" dirty="0">
                <a:solidFill>
                  <a:schemeClr val="dk1"/>
                </a:solidFill>
                <a:highlight>
                  <a:schemeClr val="lt1"/>
                </a:highlight>
              </a:rPr>
              <a:t> presentation you will find suggested digital tools and platforms for activity implementation in online spaces.  </a:t>
            </a:r>
            <a:endParaRPr sz="1100" dirty="0">
              <a:solidFill>
                <a:schemeClr val="dk1"/>
              </a:solidFill>
            </a:endParaRPr>
          </a:p>
          <a:p>
            <a:pPr marL="0" lvl="0" indent="0" algn="l" rtl="0">
              <a:spcBef>
                <a:spcPts val="0"/>
              </a:spcBef>
              <a:spcAft>
                <a:spcPts val="0"/>
              </a:spcAft>
              <a:buSzPts val="1100"/>
              <a:buNone/>
            </a:pPr>
            <a:endParaRPr sz="1100" dirty="0">
              <a:solidFill>
                <a:schemeClr val="dk1"/>
              </a:solidFill>
            </a:endParaRPr>
          </a:p>
          <a:p>
            <a:pPr marL="0" lvl="0" indent="0" algn="l" rtl="0">
              <a:spcBef>
                <a:spcPts val="0"/>
              </a:spcBef>
              <a:spcAft>
                <a:spcPts val="0"/>
              </a:spcAft>
              <a:buSzPts val="1100"/>
              <a:buNone/>
            </a:pPr>
            <a:r>
              <a:rPr lang="en-US" sz="1100" b="1" u="sng" dirty="0">
                <a:solidFill>
                  <a:schemeClr val="dk1"/>
                </a:solidFill>
              </a:rPr>
              <a:t>Optional Activities:</a:t>
            </a:r>
            <a:endParaRPr sz="1100" b="1" u="sng" dirty="0">
              <a:solidFill>
                <a:schemeClr val="dk1"/>
              </a:solidFill>
            </a:endParaRPr>
          </a:p>
          <a:p>
            <a:pPr marL="0" lvl="0" indent="0" algn="l" rtl="0">
              <a:spcBef>
                <a:spcPts val="0"/>
              </a:spcBef>
              <a:spcAft>
                <a:spcPts val="0"/>
              </a:spcAft>
              <a:buSzPts val="1100"/>
              <a:buNone/>
            </a:pPr>
            <a:r>
              <a:rPr lang="en-US" sz="1100" dirty="0">
                <a:solidFill>
                  <a:schemeClr val="dk1"/>
                </a:solidFill>
              </a:rPr>
              <a:t>This lesson plan was shortened from its original version. Some of its activities were included as “Optional Activities” at the end of this presentation. </a:t>
            </a:r>
            <a:endParaRPr sz="1100" dirty="0">
              <a:solidFill>
                <a:schemeClr val="dk1"/>
              </a:solidFill>
              <a:highlight>
                <a:schemeClr val="accent6"/>
              </a:highlight>
            </a:endParaRPr>
          </a:p>
          <a:p>
            <a:pPr marL="0" lvl="0" indent="0" algn="l" rtl="0">
              <a:spcBef>
                <a:spcPts val="0"/>
              </a:spcBef>
              <a:spcAft>
                <a:spcPts val="0"/>
              </a:spcAft>
              <a:buClr>
                <a:schemeClr val="dk1"/>
              </a:buClr>
              <a:buSzPts val="1100"/>
              <a:buFont typeface="Arial"/>
              <a:buNone/>
            </a:pPr>
            <a:endParaRPr sz="1100" b="1" u="sng" dirty="0">
              <a:solidFill>
                <a:schemeClr val="dk1"/>
              </a:solidFill>
              <a:highlight>
                <a:srgbClr val="FF0000"/>
              </a:highlight>
            </a:endParaRPr>
          </a:p>
          <a:p>
            <a:pPr marL="0" lvl="0" indent="0" algn="l" rtl="0">
              <a:spcBef>
                <a:spcPts val="0"/>
              </a:spcBef>
              <a:spcAft>
                <a:spcPts val="0"/>
              </a:spcAft>
              <a:buClr>
                <a:schemeClr val="dk1"/>
              </a:buClr>
              <a:buSzPts val="1100"/>
              <a:buFont typeface="Arial"/>
              <a:buNone/>
            </a:pPr>
            <a:r>
              <a:rPr lang="en-US" sz="1100" b="1" u="sng" dirty="0">
                <a:solidFill>
                  <a:srgbClr val="0E101A"/>
                </a:solidFill>
              </a:rPr>
              <a:t>Teacher Supervision:</a:t>
            </a:r>
            <a:endParaRPr sz="1100" b="1" u="sng" dirty="0">
              <a:solidFill>
                <a:srgbClr val="0E101A"/>
              </a:solidFill>
            </a:endParaRPr>
          </a:p>
          <a:p>
            <a:pPr marL="0" lvl="0" indent="0" algn="l" rtl="0">
              <a:spcBef>
                <a:spcPts val="0"/>
              </a:spcBef>
              <a:spcAft>
                <a:spcPts val="0"/>
              </a:spcAft>
              <a:buClr>
                <a:schemeClr val="dk1"/>
              </a:buClr>
              <a:buSzPts val="1100"/>
              <a:buFont typeface="Arial"/>
              <a:buNone/>
            </a:pPr>
            <a:r>
              <a:rPr lang="en-US" sz="1100" dirty="0">
                <a:solidFill>
                  <a:srgbClr val="0E101A"/>
                </a:solidFill>
              </a:rPr>
              <a:t>Online technology allows students to engage meaningfully with both course material and their peers.  Due to the sensitive nature of the content, be cognizant of the potential for triggering interactions.  Your chosen digital toolset should reflect the maturity and sensitivity of your students. For example, you may prefer classroom discussions as they allow for monitoring of discussion if you have concerns about small group interactions without adult supervision.  </a:t>
            </a:r>
            <a:endParaRPr sz="1100" dirty="0">
              <a:solidFill>
                <a:srgbClr val="0E101A"/>
              </a:solidFill>
            </a:endParaRPr>
          </a:p>
          <a:p>
            <a:pPr marL="0" lvl="0" indent="0" algn="l" rtl="0">
              <a:spcBef>
                <a:spcPts val="0"/>
              </a:spcBef>
              <a:spcAft>
                <a:spcPts val="0"/>
              </a:spcAft>
              <a:buClr>
                <a:schemeClr val="dk1"/>
              </a:buClr>
              <a:buSzPts val="1100"/>
              <a:buFont typeface="Arial"/>
              <a:buNone/>
            </a:pPr>
            <a:endParaRPr sz="1100" dirty="0">
              <a:solidFill>
                <a:srgbClr val="0E101A"/>
              </a:solidFill>
            </a:endParaRPr>
          </a:p>
          <a:p>
            <a:pPr marL="0" lvl="0" indent="0" algn="l" rtl="0">
              <a:spcBef>
                <a:spcPts val="0"/>
              </a:spcBef>
              <a:spcAft>
                <a:spcPts val="0"/>
              </a:spcAft>
              <a:buClr>
                <a:schemeClr val="dk1"/>
              </a:buClr>
              <a:buSzPts val="1100"/>
              <a:buFont typeface="Arial"/>
              <a:buNone/>
            </a:pPr>
            <a:r>
              <a:rPr lang="en-US" sz="1100" b="1" u="sng" dirty="0">
                <a:solidFill>
                  <a:srgbClr val="0E101A"/>
                </a:solidFill>
              </a:rPr>
              <a:t>Accessing Support Material:</a:t>
            </a:r>
            <a:endParaRPr sz="1100" b="1" u="sng" dirty="0">
              <a:solidFill>
                <a:srgbClr val="0E101A"/>
              </a:solidFill>
            </a:endParaRPr>
          </a:p>
          <a:p>
            <a:pPr marL="0" lvl="0" indent="0" algn="l" rtl="0">
              <a:spcBef>
                <a:spcPts val="0"/>
              </a:spcBef>
              <a:spcAft>
                <a:spcPts val="0"/>
              </a:spcAft>
              <a:buClr>
                <a:schemeClr val="dk1"/>
              </a:buClr>
              <a:buSzPts val="1100"/>
              <a:buFont typeface="Arial"/>
              <a:buNone/>
            </a:pPr>
            <a:r>
              <a:rPr lang="en-US" sz="1100" dirty="0">
                <a:solidFill>
                  <a:srgbClr val="0E101A"/>
                </a:solidFill>
              </a:rPr>
              <a:t>Support material is located throughout the accompanying slide decks.  Teachers wishing to make use of them are encouraged to download version(s) to their desktop for distribution to students where applicable.  Teachers using learning management systems should upload a version of files for students wishing to work asynchronously. Note that all lessons, with the embedded student materials, are available for downloading as both PDF and Word documents on the </a:t>
            </a:r>
            <a:r>
              <a:rPr lang="en-US" sz="1100" u="sng" dirty="0">
                <a:solidFill>
                  <a:srgbClr val="4A6EE0"/>
                </a:solidFill>
                <a:hlinkClick r:id="rId3">
                  <a:extLst>
                    <a:ext uri="{A12FA001-AC4F-418D-AE19-62706E023703}">
                      <ahyp:hlinkClr xmlns:ahyp="http://schemas.microsoft.com/office/drawing/2018/hyperlinkcolor" val="tx"/>
                    </a:ext>
                  </a:extLst>
                </a:hlinkClick>
              </a:rPr>
              <a:t>wrprevent.ca</a:t>
            </a:r>
            <a:r>
              <a:rPr lang="en-US" sz="1100" dirty="0">
                <a:solidFill>
                  <a:srgbClr val="0E101A"/>
                </a:solidFill>
              </a:rPr>
              <a:t> website.</a:t>
            </a:r>
            <a:endParaRPr sz="1100" dirty="0">
              <a:solidFill>
                <a:srgbClr val="0E101A"/>
              </a:solidFill>
            </a:endParaRPr>
          </a:p>
          <a:p>
            <a:pPr marL="0" lvl="0" indent="0" algn="l" rtl="0">
              <a:spcBef>
                <a:spcPts val="0"/>
              </a:spcBef>
              <a:spcAft>
                <a:spcPts val="0"/>
              </a:spcAft>
              <a:buClr>
                <a:schemeClr val="dk1"/>
              </a:buClr>
              <a:buSzPts val="1100"/>
              <a:buFont typeface="Arial"/>
              <a:buNone/>
            </a:pPr>
            <a:endParaRPr sz="1100" b="1" u="sng" dirty="0">
              <a:solidFill>
                <a:srgbClr val="0E101A"/>
              </a:solidFill>
            </a:endParaRPr>
          </a:p>
          <a:p>
            <a:pPr marL="0" lvl="0" indent="0" algn="l" rtl="0">
              <a:spcBef>
                <a:spcPts val="0"/>
              </a:spcBef>
              <a:spcAft>
                <a:spcPts val="0"/>
              </a:spcAft>
              <a:buClr>
                <a:schemeClr val="dk1"/>
              </a:buClr>
              <a:buSzPts val="1100"/>
              <a:buFont typeface="Arial"/>
              <a:buNone/>
            </a:pPr>
            <a:endParaRPr sz="1100" b="1" u="sng" dirty="0">
              <a:solidFill>
                <a:srgbClr val="0E101A"/>
              </a:solidFill>
            </a:endParaRPr>
          </a:p>
          <a:p>
            <a:pPr marL="0" lvl="0" indent="0" algn="l" rtl="0">
              <a:spcBef>
                <a:spcPts val="0"/>
              </a:spcBef>
              <a:spcAft>
                <a:spcPts val="0"/>
              </a:spcAft>
              <a:buClr>
                <a:schemeClr val="dk1"/>
              </a:buClr>
              <a:buSzPts val="1100"/>
              <a:buFont typeface="Arial"/>
              <a:buNone/>
            </a:pPr>
            <a:r>
              <a:rPr lang="en-US" sz="1100" b="1" u="sng" dirty="0">
                <a:solidFill>
                  <a:srgbClr val="0E101A"/>
                </a:solidFill>
              </a:rPr>
              <a:t>Curriculum Connections:</a:t>
            </a:r>
            <a:endParaRPr sz="1100" b="1" u="sng" dirty="0">
              <a:solidFill>
                <a:srgbClr val="0E101A"/>
              </a:solidFill>
            </a:endParaRPr>
          </a:p>
          <a:p>
            <a:pPr marL="0" lvl="0" indent="0" algn="l" rtl="0">
              <a:spcBef>
                <a:spcPts val="0"/>
              </a:spcBef>
              <a:spcAft>
                <a:spcPts val="0"/>
              </a:spcAft>
              <a:buClr>
                <a:schemeClr val="dk1"/>
              </a:buClr>
              <a:buSzPts val="1100"/>
              <a:buFont typeface="Arial"/>
              <a:buNone/>
            </a:pPr>
            <a:endParaRPr sz="1100" b="1" u="sng" dirty="0">
              <a:solidFill>
                <a:srgbClr val="0E101A"/>
              </a:solidFill>
            </a:endParaRPr>
          </a:p>
          <a:p>
            <a:pPr marL="0" lvl="0" indent="0" algn="l" rtl="0">
              <a:spcBef>
                <a:spcPts val="0"/>
              </a:spcBef>
              <a:spcAft>
                <a:spcPts val="0"/>
              </a:spcAft>
              <a:buClr>
                <a:schemeClr val="dk1"/>
              </a:buClr>
              <a:buSzPts val="1100"/>
              <a:buFont typeface="Arial"/>
              <a:buNone/>
            </a:pPr>
            <a:r>
              <a:rPr lang="en-US" sz="1100" dirty="0">
                <a:solidFill>
                  <a:srgbClr val="0E101A"/>
                </a:solidFill>
              </a:rPr>
              <a:t>Exploring Family Studies Gr. 9-10 (HIF10/20): </a:t>
            </a:r>
          </a:p>
          <a:p>
            <a:pPr marL="0" lvl="0" indent="0" algn="l" rtl="0">
              <a:spcBef>
                <a:spcPts val="0"/>
              </a:spcBef>
              <a:spcAft>
                <a:spcPts val="0"/>
              </a:spcAft>
              <a:buClr>
                <a:schemeClr val="dk1"/>
              </a:buClr>
              <a:buSzPts val="1100"/>
              <a:buFont typeface="Arial"/>
              <a:buNone/>
            </a:pPr>
            <a:r>
              <a:rPr lang="en-US" sz="1100" dirty="0">
                <a:solidFill>
                  <a:srgbClr val="0E101A"/>
                </a:solidFill>
              </a:rPr>
              <a:t>	B1.3 explain the connection between adolescents’ developmental needs and their individual </a:t>
            </a:r>
            <a:r>
              <a:rPr lang="en-US" sz="1100" dirty="0" err="1">
                <a:solidFill>
                  <a:srgbClr val="0E101A"/>
                </a:solidFill>
              </a:rPr>
              <a:t>behaviour</a:t>
            </a:r>
            <a:r>
              <a:rPr lang="en-US" sz="1100" dirty="0">
                <a:solidFill>
                  <a:srgbClr val="0E101A"/>
                </a:solidFill>
              </a:rPr>
              <a:t> (e.g., how identity development and the corresponding need to belong to a 	group can affect social behaviours; how rapid physical development affects behaviours related to sleep and diet)</a:t>
            </a:r>
          </a:p>
          <a:p>
            <a:pPr marL="0" lvl="0" indent="0" algn="l" rtl="0">
              <a:spcBef>
                <a:spcPts val="0"/>
              </a:spcBef>
              <a:spcAft>
                <a:spcPts val="0"/>
              </a:spcAft>
              <a:buClr>
                <a:schemeClr val="dk1"/>
              </a:buClr>
              <a:buSzPts val="1100"/>
              <a:buFont typeface="Arial"/>
              <a:buNone/>
            </a:pPr>
            <a:endParaRPr lang="en-US" sz="1100" dirty="0">
              <a:solidFill>
                <a:srgbClr val="0E101A"/>
              </a:solidFill>
            </a:endParaRPr>
          </a:p>
          <a:p>
            <a:pPr marL="0" lvl="0" indent="0" algn="l" rtl="0">
              <a:spcBef>
                <a:spcPts val="0"/>
              </a:spcBef>
              <a:spcAft>
                <a:spcPts val="0"/>
              </a:spcAft>
              <a:buClr>
                <a:schemeClr val="dk1"/>
              </a:buClr>
              <a:buSzPts val="1100"/>
              <a:buFont typeface="Arial"/>
              <a:buNone/>
            </a:pPr>
            <a:r>
              <a:rPr lang="en-US" sz="1100" dirty="0"/>
              <a:t>Equity and Social Justice: From Theory to Practice, Gr. 12 (HSE4M):</a:t>
            </a:r>
          </a:p>
          <a:p>
            <a:pPr marL="0" lvl="0" indent="0" algn="l" rtl="0">
              <a:spcBef>
                <a:spcPts val="0"/>
              </a:spcBef>
              <a:spcAft>
                <a:spcPts val="0"/>
              </a:spcAft>
              <a:buClr>
                <a:schemeClr val="dk1"/>
              </a:buClr>
              <a:buSzPts val="1100"/>
              <a:buFont typeface="Arial"/>
              <a:buNone/>
            </a:pPr>
            <a:r>
              <a:rPr lang="en-US" sz="1100" dirty="0">
                <a:solidFill>
                  <a:srgbClr val="0E101A"/>
                </a:solidFill>
              </a:rPr>
              <a:t>	</a:t>
            </a:r>
            <a:r>
              <a:rPr lang="en-US" sz="1100" dirty="0"/>
              <a:t>B2.1 </a:t>
            </a:r>
            <a:r>
              <a:rPr lang="en-US" sz="1100" dirty="0" err="1"/>
              <a:t>Analyse</a:t>
            </a:r>
            <a:r>
              <a:rPr lang="en-US" sz="1100" dirty="0"/>
              <a:t> the dynamics of power relations and privilege in various social settings, both historical and contemporary </a:t>
            </a:r>
          </a:p>
          <a:p>
            <a:pPr marL="0" lvl="0" indent="0" algn="l" rtl="0">
              <a:spcBef>
                <a:spcPts val="0"/>
              </a:spcBef>
              <a:spcAft>
                <a:spcPts val="0"/>
              </a:spcAft>
              <a:buClr>
                <a:schemeClr val="dk1"/>
              </a:buClr>
              <a:buSzPts val="1100"/>
              <a:buFont typeface="Arial"/>
              <a:buNone/>
            </a:pPr>
            <a:r>
              <a:rPr lang="en-US" sz="1100" dirty="0"/>
              <a:t>	B2.2 </a:t>
            </a:r>
            <a:r>
              <a:rPr lang="en-US" sz="1100" dirty="0" err="1"/>
              <a:t>Analyse</a:t>
            </a:r>
            <a:r>
              <a:rPr lang="en-US" sz="1100" dirty="0"/>
              <a:t> the effects of bias, stereotypes, prejudice, discrimination, and oppression on individuals and groups</a:t>
            </a:r>
            <a:endParaRPr sz="1100" dirty="0">
              <a:solidFill>
                <a:srgbClr val="0E101A"/>
              </a:solidFill>
            </a:endParaRPr>
          </a:p>
          <a:p>
            <a:pPr marL="0" lvl="0" indent="0" algn="l" rtl="0">
              <a:spcBef>
                <a:spcPts val="0"/>
              </a:spcBef>
              <a:spcAft>
                <a:spcPts val="0"/>
              </a:spcAft>
              <a:buClr>
                <a:schemeClr val="dk1"/>
              </a:buClr>
              <a:buSzPts val="1100"/>
              <a:buFont typeface="Arial"/>
              <a:buNone/>
            </a:pPr>
            <a:endParaRPr sz="1100" dirty="0">
              <a:solidFill>
                <a:srgbClr val="0E101A"/>
              </a:solidFill>
            </a:endParaRPr>
          </a:p>
          <a:p>
            <a:pPr marL="0" lvl="0" indent="0" algn="l" rtl="0">
              <a:spcBef>
                <a:spcPts val="0"/>
              </a:spcBef>
              <a:spcAft>
                <a:spcPts val="0"/>
              </a:spcAft>
              <a:buSzPts val="1100"/>
              <a:buNone/>
            </a:pPr>
            <a:endParaRPr sz="1100" dirty="0">
              <a:solidFill>
                <a:srgbClr val="0E101A"/>
              </a:solidFill>
              <a:latin typeface="Times"/>
              <a:ea typeface="Times"/>
              <a:cs typeface="Times"/>
              <a:sym typeface="Times"/>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lnSpc>
                <a:spcPct val="100000"/>
              </a:lnSpc>
              <a:spcBef>
                <a:spcPts val="0"/>
              </a:spcBef>
              <a:spcAft>
                <a:spcPts val="0"/>
              </a:spcAft>
              <a:buSzPts val="1400"/>
              <a:buNone/>
            </a:pPr>
            <a:endParaRPr dirty="0"/>
          </a:p>
        </p:txBody>
      </p:sp>
      <p:sp>
        <p:nvSpPr>
          <p:cNvPr id="121" name="Google Shape;1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Go back to the initial definition(s) students came up with at the beginning of the session and compare it to this definition.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It’s important that students are aware that traffickers are constantly seeking ways to exploit more youth even during the pandemic.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dirty="0"/>
              <a:t>The source of this information: </a:t>
            </a:r>
            <a:r>
              <a:rPr lang="en-US" sz="1100" dirty="0" err="1"/>
              <a:t>Somos</a:t>
            </a:r>
            <a:r>
              <a:rPr lang="en-US" sz="1100" dirty="0"/>
              <a:t>, C. “Child ‘sextortion’ reports the rise during pandemic: national tip line.” CTV News. February 9, 2021, </a:t>
            </a:r>
            <a:r>
              <a:rPr lang="en-US" sz="1100" u="sng" dirty="0">
                <a:solidFill>
                  <a:schemeClr val="hlink"/>
                </a:solidFill>
                <a:hlinkClick r:id="rId3"/>
              </a:rPr>
              <a:t>https://www.ctvnews.ca/canada/child-sextortion-reports-on-the-rise-during-pandemic-national-tip-line-1.5302282</a:t>
            </a:r>
            <a:endParaRPr sz="1100" dirty="0"/>
          </a:p>
          <a:p>
            <a:pPr marL="0" lvl="0" indent="0" algn="l" rtl="0">
              <a:lnSpc>
                <a:spcPct val="100000"/>
              </a:lnSpc>
              <a:spcBef>
                <a:spcPts val="0"/>
              </a:spcBef>
              <a:spcAft>
                <a:spcPts val="0"/>
              </a:spcAft>
              <a:buNone/>
            </a:pPr>
            <a:endParaRPr sz="1100" dirty="0"/>
          </a:p>
          <a:p>
            <a:pPr marL="0" lvl="0" indent="0" algn="l" rtl="0">
              <a:lnSpc>
                <a:spcPct val="100000"/>
              </a:lnSpc>
              <a:spcBef>
                <a:spcPts val="0"/>
              </a:spcBef>
              <a:spcAft>
                <a:spcPts val="0"/>
              </a:spcAft>
              <a:buNone/>
            </a:pPr>
            <a:r>
              <a:rPr lang="en-US" sz="1100" dirty="0"/>
              <a:t>Note that this is also an opportunity to add the term </a:t>
            </a:r>
            <a:r>
              <a:rPr lang="en-US" sz="1100" b="1" dirty="0"/>
              <a:t>sextortion</a:t>
            </a:r>
            <a:r>
              <a:rPr lang="en-US" sz="1100" dirty="0"/>
              <a:t> to the </a:t>
            </a:r>
            <a:r>
              <a:rPr lang="en-US" sz="1100" b="1" dirty="0"/>
              <a:t>online Word Wall</a:t>
            </a:r>
            <a:r>
              <a:rPr lang="en-US" dirty="0"/>
              <a:t> </a:t>
            </a:r>
            <a:r>
              <a:rPr lang="en-US" sz="1100" dirty="0"/>
              <a:t>if you are using one.</a:t>
            </a:r>
            <a:endParaRPr sz="1100" dirty="0"/>
          </a:p>
          <a:p>
            <a:pPr marL="0" lvl="0" indent="0" algn="l" rtl="0">
              <a:lnSpc>
                <a:spcPct val="100000"/>
              </a:lnSpc>
              <a:spcBef>
                <a:spcPts val="0"/>
              </a:spcBef>
              <a:spcAft>
                <a:spcPts val="0"/>
              </a:spcAft>
              <a:buNone/>
            </a:pPr>
            <a:endParaRPr sz="1100" dirty="0"/>
          </a:p>
          <a:p>
            <a:pPr marL="0" lvl="0" indent="0" algn="l" rtl="0">
              <a:lnSpc>
                <a:spcPct val="100000"/>
              </a:lnSpc>
              <a:spcBef>
                <a:spcPts val="0"/>
              </a:spcBef>
              <a:spcAft>
                <a:spcPts val="0"/>
              </a:spcAft>
              <a:buNone/>
            </a:pPr>
            <a:endParaRPr sz="1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highlight>
                  <a:schemeClr val="lt1"/>
                </a:highlight>
              </a:rPr>
              <a:t>This discussion is a good place for teachers to </a:t>
            </a:r>
            <a:r>
              <a:rPr lang="en-US" sz="1100" b="1">
                <a:highlight>
                  <a:schemeClr val="lt1"/>
                </a:highlight>
              </a:rPr>
              <a:t>highlight warning signs </a:t>
            </a:r>
            <a:r>
              <a:rPr lang="en-US" sz="1100">
                <a:highlight>
                  <a:schemeClr val="lt1"/>
                </a:highlight>
              </a:rPr>
              <a:t>and remind students to write them down on the recording template. The next slides provide additional indicators related to the above questions.</a:t>
            </a:r>
            <a:endParaRPr sz="1100">
              <a:highlight>
                <a:schemeClr val="lt1"/>
              </a:highlight>
            </a:endParaRPr>
          </a:p>
          <a:p>
            <a:pPr marL="0" lvl="0" indent="0" algn="l" rtl="0">
              <a:lnSpc>
                <a:spcPct val="100000"/>
              </a:lnSpc>
              <a:spcBef>
                <a:spcPts val="0"/>
              </a:spcBef>
              <a:spcAft>
                <a:spcPts val="0"/>
              </a:spcAft>
              <a:buNone/>
            </a:pPr>
            <a:endParaRPr sz="1100">
              <a:highlight>
                <a:schemeClr val="lt1"/>
              </a:highlight>
            </a:endParaRPr>
          </a:p>
          <a:p>
            <a:pPr marL="0" lvl="0" indent="0" algn="l" rtl="0">
              <a:lnSpc>
                <a:spcPct val="100000"/>
              </a:lnSpc>
              <a:spcBef>
                <a:spcPts val="0"/>
              </a:spcBef>
              <a:spcAft>
                <a:spcPts val="0"/>
              </a:spcAft>
              <a:buNone/>
            </a:pPr>
            <a:endParaRPr sz="1100">
              <a:highlight>
                <a:schemeClr val="lt1"/>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4c46ce40b_0_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ge4c46ce40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Although anyone can be exploited, there are risk factors that make some youth more vulnerable than others, </a:t>
            </a:r>
            <a:r>
              <a:rPr lang="en-US" sz="1100" b="1"/>
              <a:t>with number one being a girl/woman</a:t>
            </a:r>
            <a:r>
              <a:rPr lang="en-US" sz="1100"/>
              <a:t>.</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People need to protect themselves at all times. Sex-traffickers are constantly looking for ways to recruit new members. Students need to be careful not to disclose personal information to strangers at all times. At the same time, pay attention to people one knows, including close friends, family members, who many have negative influences and may potentially be sex-trafficking recruiters.</a:t>
            </a:r>
            <a:endParaRPr sz="1100"/>
          </a:p>
          <a:p>
            <a:pPr marL="0" lvl="0" indent="0" algn="l" rtl="0">
              <a:lnSpc>
                <a:spcPct val="100000"/>
              </a:lnSpc>
              <a:spcBef>
                <a:spcPts val="0"/>
              </a:spcBef>
              <a:spcAft>
                <a:spcPts val="0"/>
              </a:spcAft>
              <a:buNone/>
            </a:pPr>
            <a:endParaRPr sz="1100">
              <a:highlight>
                <a:srgbClr val="FF0000"/>
              </a:highlight>
            </a:endParaRPr>
          </a:p>
          <a:p>
            <a:pPr marL="0" lvl="0" indent="0" algn="l" rtl="0">
              <a:lnSpc>
                <a:spcPct val="100000"/>
              </a:lnSpc>
              <a:spcBef>
                <a:spcPts val="0"/>
              </a:spcBef>
              <a:spcAft>
                <a:spcPts val="0"/>
              </a:spcAft>
              <a:buNone/>
            </a:pPr>
            <a:endParaRPr sz="1100">
              <a:highlight>
                <a:srgbClr val="FF0000"/>
              </a:highlight>
            </a:endParaRPr>
          </a:p>
          <a:p>
            <a:pPr marL="0" lvl="0" indent="0" algn="l" rtl="0">
              <a:lnSpc>
                <a:spcPct val="100000"/>
              </a:lnSpc>
              <a:spcBef>
                <a:spcPts val="0"/>
              </a:spcBef>
              <a:spcAft>
                <a:spcPts val="0"/>
              </a:spcAft>
              <a:buNone/>
            </a:pPr>
            <a:r>
              <a:rPr lang="en-US" sz="1100"/>
              <a:t>For a definition of Child Sexual Exploitation and Sex Trafficking, please visit:  </a:t>
            </a:r>
            <a:r>
              <a:rPr lang="en-US" sz="1100" u="sng">
                <a:solidFill>
                  <a:schemeClr val="hlink"/>
                </a:solidFill>
                <a:hlinkClick r:id="rId3"/>
              </a:rPr>
              <a:t>https://www.wrprevent.ca/what-is-sexual-exploitation-and-human-trafficking</a:t>
            </a:r>
            <a:endParaRPr sz="1100"/>
          </a:p>
          <a:p>
            <a:pPr marL="457200" lvl="0" indent="-228600" algn="l" rtl="0">
              <a:lnSpc>
                <a:spcPct val="100000"/>
              </a:lnSpc>
              <a:spcBef>
                <a:spcPts val="0"/>
              </a:spcBef>
              <a:spcAft>
                <a:spcPts val="0"/>
              </a:spcAft>
              <a:buClr>
                <a:srgbClr val="000000"/>
              </a:buClr>
              <a:buSzPts val="1200"/>
              <a:buFont typeface="Arial"/>
              <a:buNone/>
            </a:pPr>
            <a:endParaRPr sz="1100" u="sng">
              <a:solidFill>
                <a:schemeClr val="accent5"/>
              </a:solidFil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400"/>
              <a:buNone/>
            </a:pPr>
            <a:endParaRPr sz="1100" u="sng">
              <a:solidFill>
                <a:schemeClr val="accent5"/>
              </a:solidFill>
              <a:hlinkClick r:id="rId3">
                <a:extLst>
                  <a:ext uri="{A12FA001-AC4F-418D-AE19-62706E023703}">
                    <ahyp:hlinkClr xmlns:ahyp="http://schemas.microsoft.com/office/drawing/2018/hyperlinkcolor" val="tx"/>
                  </a:ext>
                </a:extLst>
              </a:hlinkClick>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3075a666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ge3075a666a_3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Although anyone can be exploited, there are risk factors that make some youth more vulnerable than others, </a:t>
            </a:r>
            <a:r>
              <a:rPr lang="en-US" sz="1100" b="1"/>
              <a:t>with number one being a girl/woman</a:t>
            </a:r>
            <a:r>
              <a:rPr lang="en-US" sz="1100"/>
              <a:t>.</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People need to protect themselves at all times. Sex-traffickers are constantly looking for ways to recruit new members. Students need to be careful not to disclose personal information to strangers at all times. At the same time, pay attention to people one knows, including close friends, family members, who many have negative influences and may potentially be sex-trafficking recruiters.</a:t>
            </a:r>
            <a:endParaRPr sz="1100"/>
          </a:p>
          <a:p>
            <a:pPr marL="0" lvl="0" indent="0" algn="l" rtl="0">
              <a:lnSpc>
                <a:spcPct val="100000"/>
              </a:lnSpc>
              <a:spcBef>
                <a:spcPts val="0"/>
              </a:spcBef>
              <a:spcAft>
                <a:spcPts val="0"/>
              </a:spcAft>
              <a:buNone/>
            </a:pPr>
            <a:endParaRPr sz="1100">
              <a:highlight>
                <a:srgbClr val="FF0000"/>
              </a:highlight>
            </a:endParaRPr>
          </a:p>
          <a:p>
            <a:pPr marL="0" lvl="0" indent="0" algn="l" rtl="0">
              <a:lnSpc>
                <a:spcPct val="100000"/>
              </a:lnSpc>
              <a:spcBef>
                <a:spcPts val="0"/>
              </a:spcBef>
              <a:spcAft>
                <a:spcPts val="0"/>
              </a:spcAft>
              <a:buNone/>
            </a:pPr>
            <a:endParaRPr sz="1100">
              <a:highlight>
                <a:srgbClr val="FF0000"/>
              </a:highlight>
            </a:endParaRPr>
          </a:p>
          <a:p>
            <a:pPr marL="0" lvl="0" indent="0" algn="l" rtl="0">
              <a:lnSpc>
                <a:spcPct val="100000"/>
              </a:lnSpc>
              <a:spcBef>
                <a:spcPts val="0"/>
              </a:spcBef>
              <a:spcAft>
                <a:spcPts val="0"/>
              </a:spcAft>
              <a:buNone/>
            </a:pPr>
            <a:r>
              <a:rPr lang="en-US" sz="1100"/>
              <a:t>For a definition of Child Sexual Exploitation and Sex Trafficking, please visit:  </a:t>
            </a:r>
            <a:r>
              <a:rPr lang="en-US" sz="1100" u="sng">
                <a:solidFill>
                  <a:schemeClr val="hlink"/>
                </a:solidFill>
                <a:hlinkClick r:id="rId3"/>
              </a:rPr>
              <a:t>https://www.wrprevent.ca/what-is-sexual-exploitation-and-human-trafficking</a:t>
            </a:r>
            <a:endParaRPr sz="1100"/>
          </a:p>
          <a:p>
            <a:pPr marL="457200" lvl="0" indent="-228600" algn="l" rtl="0">
              <a:lnSpc>
                <a:spcPct val="100000"/>
              </a:lnSpc>
              <a:spcBef>
                <a:spcPts val="0"/>
              </a:spcBef>
              <a:spcAft>
                <a:spcPts val="0"/>
              </a:spcAft>
              <a:buClr>
                <a:srgbClr val="000000"/>
              </a:buClr>
              <a:buSzPts val="1200"/>
              <a:buFont typeface="Arial"/>
              <a:buNone/>
            </a:pPr>
            <a:endParaRPr sz="1100" u="sng">
              <a:solidFill>
                <a:schemeClr val="accent5"/>
              </a:solidFil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400"/>
              <a:buNone/>
            </a:pPr>
            <a:endParaRPr sz="1100" u="sng">
              <a:solidFill>
                <a:schemeClr val="accent5"/>
              </a:solidFill>
              <a:hlinkClick r:id="rId3">
                <a:extLst>
                  <a:ext uri="{A12FA001-AC4F-418D-AE19-62706E023703}">
                    <ahyp:hlinkClr xmlns:ahyp="http://schemas.microsoft.com/office/drawing/2018/hyperlinkcolor" val="tx"/>
                  </a:ext>
                </a:extLst>
              </a:hlinkClick>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3075a666a_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 name="Google Shape;248;ge3075a666a_7_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Although anyone can be exploited, there are risk factors that make some youth more vulnerable than others, </a:t>
            </a:r>
            <a:r>
              <a:rPr lang="en-US" sz="1100" b="1"/>
              <a:t>with number one being a girl/woman</a:t>
            </a:r>
            <a:r>
              <a:rPr lang="en-US" sz="1100"/>
              <a:t>.</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People need to protect themselves at all times. Sex-traffickers are constantly looking for ways to recruit new members. Students need to be careful not to disclose personal information to strangers at all times. At the same time, pay attention to people one knows, including close friends, family members, who many have negative influences and may potentially be sex-trafficking recruiters.</a:t>
            </a:r>
            <a:endParaRPr sz="1100"/>
          </a:p>
          <a:p>
            <a:pPr marL="0" lvl="0" indent="0" algn="l" rtl="0">
              <a:lnSpc>
                <a:spcPct val="100000"/>
              </a:lnSpc>
              <a:spcBef>
                <a:spcPts val="0"/>
              </a:spcBef>
              <a:spcAft>
                <a:spcPts val="0"/>
              </a:spcAft>
              <a:buNone/>
            </a:pPr>
            <a:endParaRPr sz="1100">
              <a:highlight>
                <a:srgbClr val="FF0000"/>
              </a:highlight>
            </a:endParaRPr>
          </a:p>
          <a:p>
            <a:pPr marL="0" lvl="0" indent="0" algn="l" rtl="0">
              <a:lnSpc>
                <a:spcPct val="100000"/>
              </a:lnSpc>
              <a:spcBef>
                <a:spcPts val="0"/>
              </a:spcBef>
              <a:spcAft>
                <a:spcPts val="0"/>
              </a:spcAft>
              <a:buNone/>
            </a:pPr>
            <a:endParaRPr sz="1100">
              <a:highlight>
                <a:srgbClr val="FF0000"/>
              </a:highlight>
            </a:endParaRPr>
          </a:p>
          <a:p>
            <a:pPr marL="0" lvl="0" indent="0" algn="l" rtl="0">
              <a:lnSpc>
                <a:spcPct val="100000"/>
              </a:lnSpc>
              <a:spcBef>
                <a:spcPts val="0"/>
              </a:spcBef>
              <a:spcAft>
                <a:spcPts val="0"/>
              </a:spcAft>
              <a:buNone/>
            </a:pPr>
            <a:r>
              <a:rPr lang="en-US" sz="1100"/>
              <a:t>For a definition of Child Sexual Exploitation and Sex Trafficking, please visit:  </a:t>
            </a:r>
            <a:r>
              <a:rPr lang="en-US" sz="1100" u="sng">
                <a:solidFill>
                  <a:schemeClr val="hlink"/>
                </a:solidFill>
                <a:hlinkClick r:id="rId3"/>
              </a:rPr>
              <a:t>https://www.wrprevent.ca/what-is-sexual-exploitation-and-human-trafficking</a:t>
            </a:r>
            <a:endParaRPr sz="1100"/>
          </a:p>
          <a:p>
            <a:pPr marL="457200" lvl="0" indent="-228600" algn="l" rtl="0">
              <a:lnSpc>
                <a:spcPct val="100000"/>
              </a:lnSpc>
              <a:spcBef>
                <a:spcPts val="0"/>
              </a:spcBef>
              <a:spcAft>
                <a:spcPts val="0"/>
              </a:spcAft>
              <a:buClr>
                <a:srgbClr val="000000"/>
              </a:buClr>
              <a:buSzPts val="1200"/>
              <a:buFont typeface="Arial"/>
              <a:buNone/>
            </a:pPr>
            <a:endParaRPr sz="1100" u="sng">
              <a:solidFill>
                <a:schemeClr val="accent5"/>
              </a:solidFil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400"/>
              <a:buNone/>
            </a:pPr>
            <a:endParaRPr sz="1100" u="sng">
              <a:solidFill>
                <a:schemeClr val="accent5"/>
              </a:solidFill>
              <a:hlinkClick r:id="rId3">
                <a:extLst>
                  <a:ext uri="{A12FA001-AC4F-418D-AE19-62706E023703}">
                    <ahyp:hlinkClr xmlns:ahyp="http://schemas.microsoft.com/office/drawing/2018/hyperlinkcolor" val="tx"/>
                  </a:ext>
                </a:extLst>
              </a:hlinkClick>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100" b="1" u="sng" dirty="0">
                <a:solidFill>
                  <a:srgbClr val="0E101A"/>
                </a:solidFill>
              </a:rPr>
              <a:t>Content Warning:</a:t>
            </a:r>
            <a:endParaRPr sz="1100" b="1" u="sng" dirty="0">
              <a:solidFill>
                <a:srgbClr val="0E101A"/>
              </a:solidFill>
            </a:endParaRPr>
          </a:p>
          <a:p>
            <a:pPr marL="0" lvl="0" indent="0" algn="l" rtl="0">
              <a:spcBef>
                <a:spcPts val="0"/>
              </a:spcBef>
              <a:spcAft>
                <a:spcPts val="0"/>
              </a:spcAft>
              <a:buSzPts val="1100"/>
              <a:buNone/>
            </a:pPr>
            <a:endParaRPr sz="1100" b="1" dirty="0">
              <a:solidFill>
                <a:srgbClr val="0E101A"/>
              </a:solidFill>
            </a:endParaRPr>
          </a:p>
          <a:p>
            <a:pPr marL="0" lvl="0" indent="0" algn="l" rtl="0">
              <a:spcBef>
                <a:spcPts val="0"/>
              </a:spcBef>
              <a:spcAft>
                <a:spcPts val="0"/>
              </a:spcAft>
              <a:buSzPts val="1100"/>
              <a:buNone/>
            </a:pPr>
            <a:endParaRPr sz="1100" b="1" dirty="0">
              <a:solidFill>
                <a:srgbClr val="0E101A"/>
              </a:solidFill>
            </a:endParaRPr>
          </a:p>
          <a:p>
            <a:pPr marL="457200" lvl="0" indent="-298450" algn="l" rtl="0">
              <a:spcBef>
                <a:spcPts val="0"/>
              </a:spcBef>
              <a:spcAft>
                <a:spcPts val="0"/>
              </a:spcAft>
              <a:buClr>
                <a:schemeClr val="dk1"/>
              </a:buClr>
              <a:buSzPts val="1100"/>
              <a:buChar char="●"/>
            </a:pPr>
            <a:r>
              <a:rPr lang="en-US" sz="1100" dirty="0">
                <a:solidFill>
                  <a:schemeClr val="dk1"/>
                </a:solidFill>
              </a:rPr>
              <a:t>For many students this might be their </a:t>
            </a:r>
            <a:r>
              <a:rPr lang="en-US" sz="1100" b="1" dirty="0">
                <a:solidFill>
                  <a:schemeClr val="dk1"/>
                </a:solidFill>
              </a:rPr>
              <a:t>first time </a:t>
            </a:r>
            <a:r>
              <a:rPr lang="en-US" sz="1100" dirty="0">
                <a:solidFill>
                  <a:schemeClr val="dk1"/>
                </a:solidFill>
              </a:rPr>
              <a:t>discussing sexual </a:t>
            </a:r>
            <a:r>
              <a:rPr lang="en-US" sz="1100" dirty="0" err="1">
                <a:solidFill>
                  <a:schemeClr val="dk1"/>
                </a:solidFill>
              </a:rPr>
              <a:t>exploitaiton</a:t>
            </a:r>
            <a:r>
              <a:rPr lang="en-US" sz="1100" dirty="0">
                <a:solidFill>
                  <a:schemeClr val="dk1"/>
                </a:solidFill>
              </a:rPr>
              <a:t> and sex trafficking</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Remind students that they’ll be discussing a difficult topic and assure them that  number one priority throughout the sessions is </a:t>
            </a:r>
            <a:r>
              <a:rPr lang="en-US" sz="1100" b="1" dirty="0">
                <a:solidFill>
                  <a:schemeClr val="dk1"/>
                </a:solidFill>
              </a:rPr>
              <a:t>their well-being</a:t>
            </a:r>
            <a:r>
              <a:rPr lang="en-US" sz="1100" dirty="0">
                <a:solidFill>
                  <a:schemeClr val="dk1"/>
                </a:solidFill>
              </a:rPr>
              <a:t>.</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Remind students that </a:t>
            </a:r>
            <a:r>
              <a:rPr lang="en-US" sz="1100" b="1" dirty="0">
                <a:solidFill>
                  <a:schemeClr val="dk1"/>
                </a:solidFill>
              </a:rPr>
              <a:t>support is available</a:t>
            </a:r>
            <a:r>
              <a:rPr lang="en-US" sz="1100" dirty="0">
                <a:solidFill>
                  <a:schemeClr val="dk1"/>
                </a:solidFill>
              </a:rPr>
              <a:t>. They can either access school support (social workers, </a:t>
            </a:r>
            <a:r>
              <a:rPr lang="en-US" sz="1100" dirty="0" err="1">
                <a:solidFill>
                  <a:schemeClr val="dk1"/>
                </a:solidFill>
              </a:rPr>
              <a:t>councillors</a:t>
            </a:r>
            <a:r>
              <a:rPr lang="en-US" sz="1100" dirty="0">
                <a:solidFill>
                  <a:schemeClr val="dk1"/>
                </a:solidFill>
              </a:rPr>
              <a:t>, etc.) or Canada wide resources.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chemeClr val="dk1"/>
                </a:solidFill>
              </a:rPr>
              <a:t>Students should be informed about the presentation content and </a:t>
            </a:r>
            <a:r>
              <a:rPr lang="en-US" sz="1100" b="1" dirty="0">
                <a:solidFill>
                  <a:schemeClr val="dk1"/>
                </a:solidFill>
              </a:rPr>
              <a:t>given the option to not participate in the lesson </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b="1" dirty="0">
                <a:solidFill>
                  <a:schemeClr val="dk1"/>
                </a:solidFill>
              </a:rPr>
              <a:t>Create a class agreement:</a:t>
            </a:r>
            <a:r>
              <a:rPr lang="en-US" sz="1100" dirty="0">
                <a:solidFill>
                  <a:schemeClr val="dk1"/>
                </a:solidFill>
              </a:rPr>
              <a:t> Ask students share what considerations should be kept in mind to make everyone feel safe (e.g. being respectful towards everyone’s opinions and using respectful language, not joking about sensitive topics, being mindful of how much space we take throughout the session)</a:t>
            </a:r>
            <a:endParaRPr sz="1100" dirty="0">
              <a:solidFill>
                <a:schemeClr val="dk1"/>
              </a:solidFill>
            </a:endParaRPr>
          </a:p>
          <a:p>
            <a:pPr marL="457200" lvl="0" indent="-298450" algn="l" rtl="0">
              <a:spcBef>
                <a:spcPts val="0"/>
              </a:spcBef>
              <a:spcAft>
                <a:spcPts val="0"/>
              </a:spcAft>
              <a:buClr>
                <a:schemeClr val="dk1"/>
              </a:buClr>
              <a:buSzPts val="1100"/>
              <a:buChar char="●"/>
            </a:pPr>
            <a:r>
              <a:rPr lang="en-US" sz="1100" dirty="0">
                <a:solidFill>
                  <a:srgbClr val="0E101A"/>
                </a:solidFill>
              </a:rPr>
              <a:t>Complete this slide with</a:t>
            </a:r>
            <a:r>
              <a:rPr lang="en-US" sz="1100" b="1" dirty="0">
                <a:solidFill>
                  <a:srgbClr val="0E101A"/>
                </a:solidFill>
              </a:rPr>
              <a:t> school supports</a:t>
            </a:r>
            <a:r>
              <a:rPr lang="en-US" sz="1100" dirty="0">
                <a:solidFill>
                  <a:srgbClr val="0E101A"/>
                </a:solidFill>
              </a:rPr>
              <a:t> (social workers, counsellors, etc.) available for survivors and/or those who want to make any disclosures, nationwide resources and online information (such as the </a:t>
            </a:r>
            <a:r>
              <a:rPr lang="en-US" sz="1100" u="sng" dirty="0">
                <a:solidFill>
                  <a:srgbClr val="4A6EE0"/>
                </a:solidFill>
                <a:hlinkClick r:id="rId3">
                  <a:extLst>
                    <a:ext uri="{A12FA001-AC4F-418D-AE19-62706E023703}">
                      <ahyp:hlinkClr xmlns:ahyp="http://schemas.microsoft.com/office/drawing/2018/hyperlinkcolor" val="tx"/>
                    </a:ext>
                  </a:extLst>
                </a:hlinkClick>
              </a:rPr>
              <a:t>wrprevent.ca</a:t>
            </a:r>
            <a:r>
              <a:rPr lang="en-US" sz="1100" dirty="0">
                <a:solidFill>
                  <a:srgbClr val="0E101A"/>
                </a:solidFill>
              </a:rPr>
              <a:t> website) can also be made available to students</a:t>
            </a:r>
            <a:endParaRPr sz="1100" dirty="0">
              <a:solidFill>
                <a:schemeClr val="dk1"/>
              </a:solidFill>
            </a:endParaRPr>
          </a:p>
          <a:p>
            <a:pPr marL="0" lvl="0" indent="0" algn="l" rtl="0">
              <a:spcBef>
                <a:spcPts val="0"/>
              </a:spcBef>
              <a:spcAft>
                <a:spcPts val="0"/>
              </a:spcAft>
              <a:buClr>
                <a:schemeClr val="dk1"/>
              </a:buClr>
              <a:buSzPts val="1400"/>
              <a:buFont typeface="Arial"/>
              <a:buNone/>
            </a:pPr>
            <a:endParaRPr sz="1100" dirty="0">
              <a:solidFill>
                <a:srgbClr val="0E101A"/>
              </a:solidFill>
            </a:endParaRPr>
          </a:p>
          <a:p>
            <a:pPr marL="0" lvl="0" indent="0" algn="l" rtl="0">
              <a:spcBef>
                <a:spcPts val="0"/>
              </a:spcBef>
              <a:spcAft>
                <a:spcPts val="0"/>
              </a:spcAft>
              <a:buSzPts val="1100"/>
              <a:buNone/>
            </a:pPr>
            <a:r>
              <a:rPr lang="en-US" sz="1100" b="1" u="sng" dirty="0">
                <a:solidFill>
                  <a:srgbClr val="0E101A"/>
                </a:solidFill>
              </a:rPr>
              <a:t>Creating a class agreement:</a:t>
            </a:r>
            <a:endParaRPr sz="1100" b="1" u="sng" dirty="0">
              <a:solidFill>
                <a:srgbClr val="0E101A"/>
              </a:solidFill>
            </a:endParaRPr>
          </a:p>
          <a:p>
            <a:pPr marL="0" lvl="0" indent="0" algn="l" rtl="0">
              <a:spcBef>
                <a:spcPts val="0"/>
              </a:spcBef>
              <a:spcAft>
                <a:spcPts val="0"/>
              </a:spcAft>
              <a:buSzPts val="1100"/>
              <a:buNone/>
            </a:pPr>
            <a:endParaRPr sz="1100" b="1" dirty="0">
              <a:solidFill>
                <a:srgbClr val="0E101A"/>
              </a:solidFill>
            </a:endParaRPr>
          </a:p>
          <a:p>
            <a:pPr marL="0" lvl="0" indent="0" algn="l" rtl="0">
              <a:spcBef>
                <a:spcPts val="0"/>
              </a:spcBef>
              <a:spcAft>
                <a:spcPts val="0"/>
              </a:spcAft>
              <a:buSzPts val="1100"/>
              <a:buNone/>
            </a:pPr>
            <a:r>
              <a:rPr lang="en-US" sz="1100" dirty="0">
                <a:solidFill>
                  <a:srgbClr val="0E101A"/>
                </a:solidFill>
              </a:rPr>
              <a:t>It is essential to create a class climate suitable for the seriousness of the topic. Ask students to share what considerations should be kept in mind to make everyone feel safe (e.g. being respectful towards everyone’s opinions and using respectful language, not joking about sensitive topics, being mindful of how much space we take throughout the session, etc.)</a:t>
            </a:r>
            <a:endParaRPr sz="1100" dirty="0">
              <a:solidFill>
                <a:srgbClr val="0E101A"/>
              </a:solidFill>
            </a:endParaRPr>
          </a:p>
          <a:p>
            <a:pPr marL="0" lvl="0" indent="0" algn="l" rtl="0">
              <a:spcBef>
                <a:spcPts val="0"/>
              </a:spcBef>
              <a:spcAft>
                <a:spcPts val="0"/>
              </a:spcAft>
              <a:buClr>
                <a:schemeClr val="dk1"/>
              </a:buClr>
              <a:buFont typeface="Arial"/>
              <a:buNone/>
            </a:pPr>
            <a:endParaRPr sz="1100" b="1" dirty="0">
              <a:solidFill>
                <a:srgbClr val="0E101A"/>
              </a:solidFill>
            </a:endParaRPr>
          </a:p>
          <a:p>
            <a:pPr marL="0" lvl="0" indent="0" algn="l" rtl="0">
              <a:spcBef>
                <a:spcPts val="0"/>
              </a:spcBef>
              <a:spcAft>
                <a:spcPts val="0"/>
              </a:spcAft>
              <a:buClr>
                <a:schemeClr val="dk1"/>
              </a:buClr>
              <a:buSzPts val="1100"/>
              <a:buFont typeface="Arial"/>
              <a:buNone/>
            </a:pPr>
            <a:endParaRPr sz="1100" b="1" dirty="0">
              <a:solidFill>
                <a:srgbClr val="0E101A"/>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The statistics are based on data collected by the Native Women’s Association of Canada.</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Note that this situation is a direct impact of </a:t>
            </a:r>
            <a:r>
              <a:rPr lang="en-US" sz="1100" b="1"/>
              <a:t>colonialism</a:t>
            </a:r>
            <a:r>
              <a:rPr lang="en-US" sz="1100"/>
              <a:t> and the legacies of the </a:t>
            </a:r>
            <a:r>
              <a:rPr lang="en-US" sz="1100" b="1"/>
              <a:t>residential schools </a:t>
            </a:r>
            <a:r>
              <a:rPr lang="en-US" sz="1100"/>
              <a:t>which have generated their </a:t>
            </a:r>
            <a:r>
              <a:rPr lang="en-US" sz="1100" b="1"/>
              <a:t>inter-generational impacts </a:t>
            </a:r>
            <a:r>
              <a:rPr lang="en-US" sz="1100"/>
              <a:t>that last to this date.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Young women under the age of 18 represent a quarter of victims. The class can learn more about how Indigenous women and girls are affected in some of the resources shared with these lesson plans. This is another opportunity to add to the online Word Wall.</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Depending on the background of the students, teachers may need to spend some time discussing the Residential School System and the findings of the Truth and Reconciliation Commission.</a:t>
            </a:r>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4b320837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ge4b320837b_0_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Link to the indigenous Ally Toolkit: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u="sng">
                <a:solidFill>
                  <a:schemeClr val="hlink"/>
                </a:solidFill>
                <a:hlinkClick r:id="rId3"/>
              </a:rPr>
              <a:t>https://reseaumtlnetwork.com/wp-content/uploads/2019/04/Ally_March.pdf</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Link to On Canada Project:</a:t>
            </a:r>
            <a:endParaRPr sz="1100"/>
          </a:p>
          <a:p>
            <a:pPr marL="0" lvl="0" indent="0" algn="l" rtl="0">
              <a:lnSpc>
                <a:spcPct val="100000"/>
              </a:lnSpc>
              <a:spcBef>
                <a:spcPts val="0"/>
              </a:spcBef>
              <a:spcAft>
                <a:spcPts val="0"/>
              </a:spcAft>
              <a:buNone/>
            </a:pPr>
            <a:endParaRPr sz="1100"/>
          </a:p>
          <a:p>
            <a:pPr marL="0" lvl="0" indent="0" algn="l" rtl="0">
              <a:lnSpc>
                <a:spcPct val="115000"/>
              </a:lnSpc>
              <a:spcBef>
                <a:spcPts val="0"/>
              </a:spcBef>
              <a:spcAft>
                <a:spcPts val="0"/>
              </a:spcAft>
              <a:buNone/>
            </a:pPr>
            <a:r>
              <a:rPr lang="en-US" sz="1100" u="sng">
                <a:solidFill>
                  <a:schemeClr val="hlink"/>
                </a:solidFill>
                <a:hlinkClick r:id="rId4"/>
              </a:rPr>
              <a:t>oncanadaproject.ca/settlerstakeaction</a:t>
            </a:r>
            <a:endParaRPr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e4c46ce40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ge4c46ce40b_0_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highlight>
                  <a:srgbClr val="FFFFFF"/>
                </a:highlight>
              </a:rPr>
              <a:t>For sex trafficking and child sexual exploitation to continue to exist there must be a demand. </a:t>
            </a:r>
            <a:endParaRPr sz="110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highlight>
                  <a:srgbClr val="FFFFFF"/>
                </a:highlight>
              </a:rPr>
              <a:t>Often missed in conversations about child sexual exploitation and sex trafficking are the societal and cultural dynamics that enable these exploitative transactions.</a:t>
            </a:r>
            <a:endParaRPr sz="110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highlight>
                  <a:srgbClr val="FFFFFF"/>
                </a:highlight>
              </a:rPr>
              <a:t>The objectification of women and girls in mass media is still pervasive. Female-identified individuals are often presented as objects of consumption and disposal. Non-consensual relationships based on the dominance and control of women and girls by men are often glorified. Sexual encounters, money and material objects, such as cars, clothing and jewelry are often presented in western and westernized communities as metrics to determine the value and status of men.  </a:t>
            </a:r>
            <a:endParaRPr sz="110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highlight>
                  <a:srgbClr val="FFFFFF"/>
                </a:highlight>
              </a:rPr>
              <a:t>A key goal of this resource is to help educators facilitate conversations with male-identified students to challenge cultural norms that enable gender-based violence including child sexual exploitation and sex trafficking.  </a:t>
            </a:r>
            <a:endParaRPr sz="1100">
              <a:solidFill>
                <a:schemeClr val="dk1"/>
              </a:solidFill>
              <a:highlight>
                <a:srgbClr val="FFFFFF"/>
              </a:highlight>
            </a:endParaRPr>
          </a:p>
          <a:p>
            <a:pPr marL="0" lvl="0" indent="0" algn="l" rtl="0">
              <a:lnSpc>
                <a:spcPct val="100000"/>
              </a:lnSpc>
              <a:spcBef>
                <a:spcPts val="0"/>
              </a:spcBef>
              <a:spcAft>
                <a:spcPts val="0"/>
              </a:spcAft>
              <a:buNone/>
            </a:pPr>
            <a:endParaRPr sz="1100"/>
          </a:p>
          <a:p>
            <a:pPr marL="457200" lvl="0" indent="-228600" algn="l" rtl="0">
              <a:lnSpc>
                <a:spcPct val="100000"/>
              </a:lnSpc>
              <a:spcBef>
                <a:spcPts val="0"/>
              </a:spcBef>
              <a:spcAft>
                <a:spcPts val="0"/>
              </a:spcAft>
              <a:buClr>
                <a:srgbClr val="000000"/>
              </a:buClr>
              <a:buSzPts val="1200"/>
              <a:buFont typeface="Arial"/>
              <a:buNone/>
            </a:pPr>
            <a:endParaRPr sz="1100" u="sng">
              <a:solidFill>
                <a:schemeClr val="accent5"/>
              </a:solidFil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400"/>
              <a:buNone/>
            </a:pPr>
            <a:endParaRPr sz="1100" u="sng">
              <a:solidFill>
                <a:schemeClr val="accent5"/>
              </a:solidFill>
              <a:hlinkClick r:id="rId3">
                <a:extLst>
                  <a:ext uri="{A12FA001-AC4F-418D-AE19-62706E023703}">
                    <ahyp:hlinkClr xmlns:ahyp="http://schemas.microsoft.com/office/drawing/2018/hyperlinkcolor" val="tx"/>
                  </a:ext>
                </a:extLst>
              </a:hlinkClick>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b="1" u="sng"/>
              <a:t>Activity 3: </a:t>
            </a:r>
            <a:endParaRPr sz="1100" b="1" u="sng"/>
          </a:p>
          <a:p>
            <a:pPr marL="0" lvl="0" indent="0" algn="l" rtl="0">
              <a:lnSpc>
                <a:spcPct val="100000"/>
              </a:lnSpc>
              <a:spcBef>
                <a:spcPts val="0"/>
              </a:spcBef>
              <a:spcAft>
                <a:spcPts val="0"/>
              </a:spcAft>
              <a:buNone/>
            </a:pPr>
            <a:endParaRPr sz="1100" b="1" u="sng"/>
          </a:p>
          <a:p>
            <a:pPr marL="0" lvl="0" indent="0" algn="l" rtl="0">
              <a:lnSpc>
                <a:spcPct val="100000"/>
              </a:lnSpc>
              <a:spcBef>
                <a:spcPts val="0"/>
              </a:spcBef>
              <a:spcAft>
                <a:spcPts val="0"/>
              </a:spcAft>
              <a:buNone/>
            </a:pPr>
            <a:r>
              <a:rPr lang="en-US" sz="1100"/>
              <a:t>The following slides will cover different prevention and response strategies to sexual exploitaiton and sex trafficking. Teachers use a digital</a:t>
            </a:r>
            <a:r>
              <a:rPr lang="en-US" sz="1100" b="1"/>
              <a:t> white board </a:t>
            </a:r>
            <a:r>
              <a:rPr lang="en-US" sz="1100"/>
              <a:t>to record the class list of prevention and safety tips.</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Prevention Strategies can include: Learn what sex-trafficking is, symptoms of sex-trafficking and how it happens to build your awareness. Know the community resources and organizations so you can refer others for support. Know how to help prevent people from falling victim to sex-trafficking. Report situations to trusted adults (teachers, parents/guardians, police).</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Safety tips can include: Protect yourself at all times. Do not disclose personal information to strangers. Pay attention to the people you know, including friends and family members, who may be negative influences. See the additional resources at wrprevent.ca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The next slide includes important messages about </a:t>
            </a:r>
            <a:r>
              <a:rPr lang="en-US" sz="1100" b="1"/>
              <a:t>self-care</a:t>
            </a:r>
            <a:r>
              <a:rPr lang="en-US" sz="1100"/>
              <a:t> in terms of prevention.</a:t>
            </a:r>
            <a:endParaRPr sz="1100"/>
          </a:p>
          <a:p>
            <a:pPr marL="0" lvl="0" indent="0" algn="l" rtl="0">
              <a:lnSpc>
                <a:spcPct val="100000"/>
              </a:lnSpc>
              <a:spcBef>
                <a:spcPts val="0"/>
              </a:spcBef>
              <a:spcAft>
                <a:spcPts val="0"/>
              </a:spcAft>
              <a:buNone/>
            </a:pPr>
            <a:endParaRPr sz="1100"/>
          </a:p>
          <a:p>
            <a:pPr marL="0" lvl="0" indent="0" algn="l" rtl="0">
              <a:spcBef>
                <a:spcPts val="0"/>
              </a:spcBef>
              <a:spcAft>
                <a:spcPts val="0"/>
              </a:spcAft>
              <a:buClr>
                <a:schemeClr val="dk1"/>
              </a:buClr>
              <a:buSzPts val="1100"/>
              <a:buFont typeface="Arial"/>
              <a:buNone/>
            </a:pPr>
            <a:r>
              <a:rPr lang="en-US" sz="1100" b="1" u="sng">
                <a:solidFill>
                  <a:schemeClr val="dk1"/>
                </a:solidFill>
                <a:highlight>
                  <a:srgbClr val="FFFFFF"/>
                </a:highlight>
              </a:rPr>
              <a:t>Online Delivery Guide: White Board</a:t>
            </a:r>
            <a:endParaRPr sz="1100" b="1" u="sng">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100" b="1" u="sng">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100">
                <a:solidFill>
                  <a:schemeClr val="dk1"/>
                </a:solidFill>
                <a:highlight>
                  <a:srgbClr val="FFFFFF"/>
                </a:highlight>
              </a:rPr>
              <a:t>Digital white boards allow educators and students to simultaneously add text and images to a single white board document. </a:t>
            </a:r>
            <a:endParaRPr sz="11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100">
                <a:solidFill>
                  <a:srgbClr val="0E101A"/>
                </a:solidFill>
                <a:highlight>
                  <a:srgbClr val="FFFFFF"/>
                </a:highlight>
              </a:rPr>
              <a:t>While individual teachers will use different online learning systems for student interaction, the most common platforms share similar features. </a:t>
            </a:r>
            <a:endParaRPr sz="1100" b="1" u="sng">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100" b="1" u="sng">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100">
                <a:solidFill>
                  <a:schemeClr val="dk1"/>
                </a:solidFill>
                <a:highlight>
                  <a:srgbClr val="FFFFFF"/>
                </a:highlight>
              </a:rPr>
              <a:t>Suggested Digital Tool:</a:t>
            </a:r>
            <a:endParaRPr sz="11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FF"/>
              </a:highlight>
            </a:endParaRPr>
          </a:p>
          <a:p>
            <a:pPr marL="457200" lvl="0" indent="-298450" algn="l" rtl="0">
              <a:spcBef>
                <a:spcPts val="0"/>
              </a:spcBef>
              <a:spcAft>
                <a:spcPts val="0"/>
              </a:spcAft>
              <a:buClr>
                <a:schemeClr val="dk1"/>
              </a:buClr>
              <a:buSzPts val="1100"/>
              <a:buAutoNum type="arabicPeriod"/>
            </a:pPr>
            <a:r>
              <a:rPr lang="en-US" sz="1100">
                <a:solidFill>
                  <a:schemeClr val="dk1"/>
                </a:solidFill>
                <a:highlight>
                  <a:srgbClr val="FFFFFF"/>
                </a:highlight>
              </a:rPr>
              <a:t>Digital White Boards are available on Zoom (</a:t>
            </a:r>
            <a:r>
              <a:rPr lang="en-US" sz="1100" i="1">
                <a:solidFill>
                  <a:schemeClr val="dk1"/>
                </a:solidFill>
                <a:highlight>
                  <a:srgbClr val="FFFFFF"/>
                </a:highlight>
              </a:rPr>
              <a:t>White Board</a:t>
            </a:r>
            <a:r>
              <a:rPr lang="en-US" sz="1100">
                <a:solidFill>
                  <a:schemeClr val="dk1"/>
                </a:solidFill>
                <a:highlight>
                  <a:srgbClr val="FFFFFF"/>
                </a:highlight>
              </a:rPr>
              <a:t> feature), </a:t>
            </a:r>
            <a:endParaRPr sz="1100">
              <a:solidFill>
                <a:schemeClr val="dk1"/>
              </a:solidFill>
              <a:highlight>
                <a:srgbClr val="FFFFFF"/>
              </a:highlight>
            </a:endParaRPr>
          </a:p>
          <a:p>
            <a:pPr marL="457200" lvl="0" indent="-298450" algn="l" rtl="0">
              <a:spcBef>
                <a:spcPts val="0"/>
              </a:spcBef>
              <a:spcAft>
                <a:spcPts val="0"/>
              </a:spcAft>
              <a:buClr>
                <a:schemeClr val="dk1"/>
              </a:buClr>
              <a:buSzPts val="1100"/>
              <a:buAutoNum type="arabicPeriod"/>
            </a:pPr>
            <a:r>
              <a:rPr lang="en-US" sz="1100">
                <a:solidFill>
                  <a:schemeClr val="dk1"/>
                </a:solidFill>
                <a:highlight>
                  <a:srgbClr val="FFFFFF"/>
                </a:highlight>
              </a:rPr>
              <a:t>Microsoft Teams (</a:t>
            </a:r>
            <a:r>
              <a:rPr lang="en-US" sz="1100" i="1">
                <a:solidFill>
                  <a:schemeClr val="dk1"/>
                </a:solidFill>
                <a:highlight>
                  <a:srgbClr val="FFFFFF"/>
                </a:highlight>
              </a:rPr>
              <a:t>Microsoft WhiteBoard</a:t>
            </a:r>
            <a:r>
              <a:rPr lang="en-US" sz="1100">
                <a:solidFill>
                  <a:schemeClr val="dk1"/>
                </a:solidFill>
                <a:highlight>
                  <a:srgbClr val="FFFFFF"/>
                </a:highlight>
              </a:rPr>
              <a:t> feature), </a:t>
            </a:r>
            <a:endParaRPr sz="1100">
              <a:solidFill>
                <a:schemeClr val="dk1"/>
              </a:solidFill>
              <a:highlight>
                <a:srgbClr val="FFFFFF"/>
              </a:highlight>
            </a:endParaRPr>
          </a:p>
          <a:p>
            <a:pPr marL="457200" lvl="0" indent="-298450" algn="l" rtl="0">
              <a:spcBef>
                <a:spcPts val="0"/>
              </a:spcBef>
              <a:spcAft>
                <a:spcPts val="0"/>
              </a:spcAft>
              <a:buClr>
                <a:schemeClr val="dk1"/>
              </a:buClr>
              <a:buSzPts val="1100"/>
              <a:buAutoNum type="arabicPeriod"/>
            </a:pPr>
            <a:r>
              <a:rPr lang="en-US" sz="1100">
                <a:solidFill>
                  <a:schemeClr val="dk1"/>
                </a:solidFill>
                <a:highlight>
                  <a:srgbClr val="FFFFFF"/>
                </a:highlight>
              </a:rPr>
              <a:t>Google Meets (</a:t>
            </a:r>
            <a:r>
              <a:rPr lang="en-US" sz="1100" i="1">
                <a:solidFill>
                  <a:schemeClr val="dk1"/>
                </a:solidFill>
                <a:highlight>
                  <a:srgbClr val="FFFFFF"/>
                </a:highlight>
              </a:rPr>
              <a:t>Jamboard</a:t>
            </a:r>
            <a:r>
              <a:rPr lang="en-US" sz="1100">
                <a:solidFill>
                  <a:schemeClr val="dk1"/>
                </a:solidFill>
                <a:highlight>
                  <a:srgbClr val="FFFFFF"/>
                </a:highlight>
              </a:rPr>
              <a:t> feature)</a:t>
            </a:r>
            <a:endParaRPr sz="11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US" sz="1100">
                <a:solidFill>
                  <a:schemeClr val="dk1"/>
                </a:solidFill>
                <a:highlight>
                  <a:srgbClr val="FFFFFF"/>
                </a:highlight>
              </a:rPr>
              <a:t>Apart from the suggested tools above, you can also use Google Jamboards (</a:t>
            </a:r>
            <a:r>
              <a:rPr lang="en-US" sz="1100" u="sng">
                <a:solidFill>
                  <a:schemeClr val="hlink"/>
                </a:solidFill>
                <a:highlight>
                  <a:srgbClr val="FFFFFF"/>
                </a:highlight>
                <a:hlinkClick r:id="rId3"/>
              </a:rPr>
              <a:t>https://jamboard.google.com/</a:t>
            </a:r>
            <a:r>
              <a:rPr lang="en-US" sz="1100">
                <a:solidFill>
                  <a:schemeClr val="dk1"/>
                </a:solidFill>
                <a:highlight>
                  <a:srgbClr val="FFFFFF"/>
                </a:highlight>
              </a:rPr>
              <a:t>) to create a white board.  By clicking on the “Share” button can change privacy settings and invite students through e-mail or by sharing a link to collaborate in the same document.  </a:t>
            </a:r>
            <a:endParaRPr sz="11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100" b="1" u="sng">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100" b="1" u="sng">
              <a:solidFill>
                <a:schemeClr val="dk1"/>
              </a:solidFill>
              <a:highlight>
                <a:srgbClr val="FFFFFF"/>
              </a:highlight>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rPr>
              <a:t>Other ideas in terms of self-care can be captured on the white board notes. Students might note ideas for self-care during the pandemic. E.g. taking screen breaks, going outdoors for fresh air and exercise, connecting virtually with classmates, etc.</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Note that terms like </a:t>
            </a:r>
            <a:r>
              <a:rPr lang="en-US" sz="1100" b="1"/>
              <a:t>self-care</a:t>
            </a:r>
            <a:r>
              <a:rPr lang="en-US" sz="1100"/>
              <a:t>, </a:t>
            </a:r>
            <a:r>
              <a:rPr lang="en-US" sz="1100" b="1"/>
              <a:t>well-being</a:t>
            </a:r>
            <a:r>
              <a:rPr lang="en-US" sz="1100"/>
              <a:t>, and </a:t>
            </a:r>
            <a:r>
              <a:rPr lang="en-US" sz="1100" b="1"/>
              <a:t>mental health </a:t>
            </a:r>
            <a:r>
              <a:rPr lang="en-US" sz="1100"/>
              <a:t>are possible terms to add to the </a:t>
            </a:r>
            <a:r>
              <a:rPr lang="en-US" sz="1100" b="1"/>
              <a:t>online Word Wall</a:t>
            </a:r>
            <a:r>
              <a:rPr lang="en-US" sz="1100"/>
              <a:t> is using one.</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This is a great opportunity for students to continue their </a:t>
            </a:r>
            <a:r>
              <a:rPr lang="en-US" sz="1100" b="1"/>
              <a:t>notes on indicators/warning signs</a:t>
            </a:r>
            <a:r>
              <a:rPr lang="en-US" sz="1100"/>
              <a:t>.</a:t>
            </a:r>
            <a:endParaRPr sz="11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4c46ce40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e4c46ce40b_0_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1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4c46ce40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ge4c46ce40b_0_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1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The purpose of this section is to offer students ideas to support peers how might be victims of sexual exploitation and sex trafficking.</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Ask students to identify how to talk to a friend if you suspect they are being targeted by traffickers. The key idea is that friends should not promise “secrecy” – but instead to talk about how best to involve responsible (a) adult(s) who may be able to help with the situation.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Considerations should include: </a:t>
            </a:r>
            <a:endParaRPr sz="1100"/>
          </a:p>
          <a:p>
            <a:pPr marL="0" lvl="0" indent="0" algn="l" rtl="0">
              <a:lnSpc>
                <a:spcPct val="100000"/>
              </a:lnSpc>
              <a:spcBef>
                <a:spcPts val="0"/>
              </a:spcBef>
              <a:spcAft>
                <a:spcPts val="0"/>
              </a:spcAft>
              <a:buNone/>
            </a:pPr>
            <a:r>
              <a:rPr lang="en-US" sz="1100"/>
              <a:t>● Listening without judgement. </a:t>
            </a:r>
            <a:endParaRPr sz="1100"/>
          </a:p>
          <a:p>
            <a:pPr marL="0" lvl="0" indent="0" algn="l" rtl="0">
              <a:lnSpc>
                <a:spcPct val="100000"/>
              </a:lnSpc>
              <a:spcBef>
                <a:spcPts val="0"/>
              </a:spcBef>
              <a:spcAft>
                <a:spcPts val="0"/>
              </a:spcAft>
              <a:buNone/>
            </a:pPr>
            <a:r>
              <a:rPr lang="en-US" sz="1100"/>
              <a:t>● Not blaming the person for what they are going through. </a:t>
            </a:r>
            <a:endParaRPr sz="1100"/>
          </a:p>
          <a:p>
            <a:pPr marL="0" lvl="0" indent="0" algn="l" rtl="0">
              <a:lnSpc>
                <a:spcPct val="100000"/>
              </a:lnSpc>
              <a:spcBef>
                <a:spcPts val="0"/>
              </a:spcBef>
              <a:spcAft>
                <a:spcPts val="0"/>
              </a:spcAft>
              <a:buNone/>
            </a:pPr>
            <a:r>
              <a:rPr lang="en-US" sz="1100"/>
              <a:t>● Considering our own biases. For instance, it may be hard to understand or empathize with some of the choices others make, or the barriers they experience. It’s important to keep in mind that sexually exploited youth are often manipulated and controlled. </a:t>
            </a:r>
            <a:endParaRPr sz="1100"/>
          </a:p>
          <a:p>
            <a:pPr marL="0" lvl="0" indent="0" algn="l" rtl="0">
              <a:lnSpc>
                <a:spcPct val="100000"/>
              </a:lnSpc>
              <a:spcBef>
                <a:spcPts val="0"/>
              </a:spcBef>
              <a:spcAft>
                <a:spcPts val="0"/>
              </a:spcAft>
              <a:buNone/>
            </a:pPr>
            <a:r>
              <a:rPr lang="en-US" sz="1100"/>
              <a:t>● Be aware of and soften your body language. </a:t>
            </a:r>
            <a:endParaRPr sz="1100"/>
          </a:p>
          <a:p>
            <a:pPr marL="0" lvl="0" indent="0" algn="l" rtl="0">
              <a:lnSpc>
                <a:spcPct val="100000"/>
              </a:lnSpc>
              <a:spcBef>
                <a:spcPts val="0"/>
              </a:spcBef>
              <a:spcAft>
                <a:spcPts val="0"/>
              </a:spcAft>
              <a:buNone/>
            </a:pPr>
            <a:r>
              <a:rPr lang="en-US" sz="1100"/>
              <a:t>● Mirror their language e.g. if they say “boyfriend,” use this term. </a:t>
            </a:r>
            <a:endParaRPr sz="1100"/>
          </a:p>
          <a:p>
            <a:pPr marL="0" lvl="0" indent="0" algn="l" rtl="0">
              <a:lnSpc>
                <a:spcPct val="100000"/>
              </a:lnSpc>
              <a:spcBef>
                <a:spcPts val="0"/>
              </a:spcBef>
              <a:spcAft>
                <a:spcPts val="0"/>
              </a:spcAft>
              <a:buNone/>
            </a:pPr>
            <a:r>
              <a:rPr lang="en-US" sz="1100"/>
              <a:t>● Let them take the lead in sharing, avoid leading the conversation (do not probe for their story -this is the cue to connect with support). </a:t>
            </a:r>
            <a:endParaRPr sz="1100"/>
          </a:p>
          <a:p>
            <a:pPr marL="0" lvl="0" indent="0" algn="l" rtl="0">
              <a:lnSpc>
                <a:spcPct val="100000"/>
              </a:lnSpc>
              <a:spcBef>
                <a:spcPts val="0"/>
              </a:spcBef>
              <a:spcAft>
                <a:spcPts val="0"/>
              </a:spcAft>
              <a:buNone/>
            </a:pPr>
            <a:r>
              <a:rPr lang="en-US" sz="1100"/>
              <a:t>● Avoid making promises you aren’t able to keep (e.g. no confidentiality)The key is to empower students with strategies to have these difficult but necessary conversations. Friends should not promise ‘secrecy’ – but instead talk about how best to involve responsible (a) adult(s) who may be able to help with the situation.</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Use an </a:t>
            </a:r>
            <a:r>
              <a:rPr lang="en-US" sz="1100" b="1"/>
              <a:t>online white board </a:t>
            </a:r>
            <a:r>
              <a:rPr lang="en-US" sz="1100"/>
              <a:t>to capture the considerations or strategies students can use when having such difficult but courageous conversations with a friend they </a:t>
            </a:r>
            <a:r>
              <a:rPr lang="en-US" sz="1100" b="1"/>
              <a:t>suspect </a:t>
            </a:r>
            <a:r>
              <a:rPr lang="en-US" sz="1100"/>
              <a:t>is being targeted by traffickers – or – exhibiting signs of other situations or issues in their lives.</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Students can also add to their notes on indicators/warning signs.</a:t>
            </a:r>
            <a:endParaRPr sz="11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Discuss school and community sources of assistance.</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The key is for students to seek the help of a trusted adult(s) if they suspect a student may be targeted by traffickers – or may have other situations or issues in their lives.</a:t>
            </a:r>
            <a:endParaRPr sz="11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0" i="0" u="none" strike="noStrike" cap="none">
                <a:latin typeface="Arial"/>
                <a:ea typeface="Arial"/>
                <a:cs typeface="Arial"/>
                <a:sym typeface="Arial"/>
              </a:rPr>
              <a:t>Teachers can co-construct this slide with their students to add in-school and community supports for anyone they suspect may be a victim of sex trafficking. It is important to emphasize that child sexual exploitation is happening in Canada at alarming rates. However, there are resources and services that work to provide support and end human trafficking. Note that the link to the Canadian Human Trafficking Hotline has been added. Students can go to that site, find local resources and share their information with the class.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1" u="sng">
                <a:solidFill>
                  <a:schemeClr val="dk1"/>
                </a:solidFill>
              </a:rPr>
              <a:t>Activity 1:</a:t>
            </a:r>
            <a:r>
              <a:rPr lang="en-US" sz="1100" b="1">
                <a:solidFill>
                  <a:schemeClr val="dk1"/>
                </a:solidFill>
              </a:rPr>
              <a:t> </a:t>
            </a:r>
            <a:r>
              <a:rPr lang="en-US" sz="1100">
                <a:solidFill>
                  <a:schemeClr val="dk1"/>
                </a:solidFill>
              </a:rPr>
              <a:t> Slides 3-4 will help you prepare your students for the lesson plan </a:t>
            </a:r>
            <a:endParaRPr sz="1100">
              <a:solidFill>
                <a:schemeClr val="dk1"/>
              </a:solidFill>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Students should be given this question at the start of the lesson so that their brains are primed for this targeted learning. Participants could be invited to record and share their initial thoughts about warning signs, continue to add to their list and refine it as the lesson proceeds.</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This question will support the task in the next slide.</a:t>
            </a:r>
            <a:endParaRPr sz="1100"/>
          </a:p>
          <a:p>
            <a:pPr marL="0" lvl="0" indent="0" algn="l" rtl="0">
              <a:lnSpc>
                <a:spcPct val="100000"/>
              </a:lnSpc>
              <a:spcBef>
                <a:spcPts val="0"/>
              </a:spcBef>
              <a:spcAft>
                <a:spcPts val="0"/>
              </a:spcAft>
              <a:buNone/>
            </a:pPr>
            <a:endParaRPr sz="1100"/>
          </a:p>
          <a:p>
            <a:pPr marL="0" lvl="0" indent="0" algn="l" rtl="0">
              <a:spcBef>
                <a:spcPts val="0"/>
              </a:spcBef>
              <a:spcAft>
                <a:spcPts val="0"/>
              </a:spcAft>
              <a:buClr>
                <a:schemeClr val="dk1"/>
              </a:buClr>
              <a:buSzPts val="1100"/>
              <a:buFont typeface="Arial"/>
              <a:buNone/>
            </a:pPr>
            <a:r>
              <a:rPr lang="en-US" sz="1100" b="1" u="sng">
                <a:solidFill>
                  <a:srgbClr val="0E101A"/>
                </a:solidFill>
              </a:rPr>
              <a:t>Digital Delivery Guide: Word Wall</a:t>
            </a:r>
            <a:endParaRPr sz="1100" b="1" u="sng">
              <a:solidFill>
                <a:srgbClr val="0E101A"/>
              </a:solidFill>
            </a:endParaRPr>
          </a:p>
          <a:p>
            <a:pPr marL="0" lvl="0" indent="0" algn="l" rtl="0">
              <a:spcBef>
                <a:spcPts val="0"/>
              </a:spcBef>
              <a:spcAft>
                <a:spcPts val="0"/>
              </a:spcAft>
              <a:buClr>
                <a:schemeClr val="dk1"/>
              </a:buClr>
              <a:buSzPts val="1100"/>
              <a:buFont typeface="Arial"/>
              <a:buNone/>
            </a:pPr>
            <a:endParaRPr sz="1100" b="1" u="sng">
              <a:solidFill>
                <a:srgbClr val="0E101A"/>
              </a:solidFill>
            </a:endParaRPr>
          </a:p>
          <a:p>
            <a:pPr marL="0" lvl="0" indent="0" algn="l" rtl="0">
              <a:spcBef>
                <a:spcPts val="0"/>
              </a:spcBef>
              <a:spcAft>
                <a:spcPts val="0"/>
              </a:spcAft>
              <a:buClr>
                <a:schemeClr val="dk1"/>
              </a:buClr>
              <a:buSzPts val="1100"/>
              <a:buFont typeface="Arial"/>
              <a:buNone/>
            </a:pPr>
            <a:r>
              <a:rPr lang="en-US" sz="1100">
                <a:solidFill>
                  <a:schemeClr val="dk1"/>
                </a:solidFill>
              </a:rPr>
              <a:t>Word walls help students retain new vocabulary. You might consider creating a digital word wall with the new vocabulary words covered in this session</a:t>
            </a:r>
            <a:endParaRPr sz="1100" b="1" u="sng">
              <a:solidFill>
                <a:schemeClr val="dk1"/>
              </a:solidFill>
            </a:endParaRPr>
          </a:p>
          <a:p>
            <a:pPr marL="0" lvl="0" indent="0" algn="l" rtl="0">
              <a:spcBef>
                <a:spcPts val="0"/>
              </a:spcBef>
              <a:spcAft>
                <a:spcPts val="0"/>
              </a:spcAft>
              <a:buClr>
                <a:schemeClr val="dk1"/>
              </a:buClr>
              <a:buSzPts val="1100"/>
              <a:buFont typeface="Arial"/>
              <a:buNone/>
            </a:pPr>
            <a:endParaRPr sz="1100">
              <a:solidFill>
                <a:srgbClr val="0E101A"/>
              </a:solidFill>
              <a:latin typeface="Times"/>
              <a:ea typeface="Times"/>
              <a:cs typeface="Times"/>
              <a:sym typeface="Times"/>
            </a:endParaRPr>
          </a:p>
          <a:p>
            <a:pPr marL="0" lvl="0" indent="0" algn="l" rtl="0">
              <a:spcBef>
                <a:spcPts val="0"/>
              </a:spcBef>
              <a:spcAft>
                <a:spcPts val="0"/>
              </a:spcAft>
              <a:buClr>
                <a:schemeClr val="dk1"/>
              </a:buClr>
              <a:buSzPts val="1100"/>
              <a:buFont typeface="Arial"/>
              <a:buNone/>
            </a:pPr>
            <a:r>
              <a:rPr lang="en-US" sz="1100">
                <a:solidFill>
                  <a:srgbClr val="0E101A"/>
                </a:solidFill>
              </a:rPr>
              <a:t>Suggested digital tool:  </a:t>
            </a:r>
            <a:endParaRPr sz="1100">
              <a:solidFill>
                <a:srgbClr val="0E101A"/>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Padlet </a:t>
            </a:r>
            <a:r>
              <a:rPr lang="en-US" sz="1100" i="1" u="sng">
                <a:solidFill>
                  <a:srgbClr val="0563C1"/>
                </a:solidFill>
                <a:hlinkClick r:id="rId3">
                  <a:extLst>
                    <a:ext uri="{A12FA001-AC4F-418D-AE19-62706E023703}">
                      <ahyp:hlinkClr xmlns:ahyp="http://schemas.microsoft.com/office/drawing/2018/hyperlinkcolor" val="tx"/>
                    </a:ext>
                  </a:extLst>
                </a:hlinkClick>
              </a:rPr>
              <a:t>http://padlet.com/</a:t>
            </a:r>
            <a:endParaRPr sz="1100"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Google Doc </a:t>
            </a:r>
            <a:r>
              <a:rPr lang="en-US" sz="1100" i="1" u="sng">
                <a:solidFill>
                  <a:srgbClr val="0563C1"/>
                </a:solidFill>
                <a:hlinkClick r:id="rId4">
                  <a:extLst>
                    <a:ext uri="{A12FA001-AC4F-418D-AE19-62706E023703}">
                      <ahyp:hlinkClr xmlns:ahyp="http://schemas.microsoft.com/office/drawing/2018/hyperlinkcolor" val="tx"/>
                    </a:ext>
                  </a:extLst>
                </a:hlinkClick>
              </a:rPr>
              <a:t>https://www.google.com/docs/about/</a:t>
            </a:r>
            <a:endParaRPr sz="1100"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Zoho Docs </a:t>
            </a:r>
            <a:r>
              <a:rPr lang="en-US" sz="1100" i="1" u="sng">
                <a:solidFill>
                  <a:srgbClr val="0563C1"/>
                </a:solidFill>
                <a:hlinkClick r:id="rId5">
                  <a:extLst>
                    <a:ext uri="{A12FA001-AC4F-418D-AE19-62706E023703}">
                      <ahyp:hlinkClr xmlns:ahyp="http://schemas.microsoft.com/office/drawing/2018/hyperlinkcolor" val="tx"/>
                    </a:ext>
                  </a:extLst>
                </a:hlinkClick>
              </a:rPr>
              <a:t>https://www.zoho.com/docs/</a:t>
            </a:r>
            <a:endParaRPr sz="1100" i="1" u="sng">
              <a:solidFill>
                <a:srgbClr val="4A6EE0"/>
              </a:solidFill>
            </a:endParaRPr>
          </a:p>
          <a:p>
            <a:pPr marL="0" lvl="0" indent="0" algn="l" rtl="0">
              <a:spcBef>
                <a:spcPts val="0"/>
              </a:spcBef>
              <a:spcAft>
                <a:spcPts val="0"/>
              </a:spcAft>
              <a:buClr>
                <a:schemeClr val="dk1"/>
              </a:buClr>
              <a:buSzPts val="1100"/>
              <a:buFont typeface="Arial"/>
              <a:buNone/>
            </a:pPr>
            <a:br>
              <a:rPr lang="en-US" sz="1100">
                <a:solidFill>
                  <a:srgbClr val="0E101A"/>
                </a:solidFill>
              </a:rPr>
            </a:br>
            <a:r>
              <a:rPr lang="en-US" sz="1100">
                <a:solidFill>
                  <a:srgbClr val="0E101A"/>
                </a:solidFill>
              </a:rPr>
              <a:t>Accessibility is the key to an effective word wall. Students need to be able to refer back to the definitions with ease. A digital word wall creates an online repository of ideas and concepts. Use the following suggestions when creating a digital world wall.</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Choose a platform that allows collaborative editing.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Invite students to the Digital word wall </a:t>
            </a:r>
            <a:endParaRPr sz="1100">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lnSpc>
                <a:spcPct val="100000"/>
              </a:lnSpc>
              <a:spcBef>
                <a:spcPts val="0"/>
              </a:spcBef>
              <a:spcAft>
                <a:spcPts val="0"/>
              </a:spcAft>
              <a:buNone/>
            </a:pPr>
            <a:endParaRPr sz="11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Students should be able to successfully answer this question at the end of the lesson.</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This question can be used as an exit ticket to check for student understanding and/or achievement of the lesson goal.</a:t>
            </a:r>
            <a:endParaRPr sz="11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3075a666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8" name="Google Shape;338;ge3075a666a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solidFill>
                  <a:schemeClr val="dk1"/>
                </a:solidFill>
                <a:highlight>
                  <a:srgbClr val="FFFFFF"/>
                </a:highlight>
              </a:rPr>
              <a:t>Youth can show different signs of being involved in sex trafficking. These might include:</a:t>
            </a:r>
            <a:endParaRPr sz="1100">
              <a:solidFill>
                <a:schemeClr val="dk1"/>
              </a:solidFill>
              <a:highlight>
                <a:srgbClr val="FFFFFF"/>
              </a:highlight>
            </a:endParaRPr>
          </a:p>
          <a:p>
            <a:pPr marL="457200" lvl="0" indent="-298450" algn="l" rtl="0">
              <a:lnSpc>
                <a:spcPct val="115000"/>
              </a:lnSpc>
              <a:spcBef>
                <a:spcPts val="1200"/>
              </a:spcBef>
              <a:spcAft>
                <a:spcPts val="0"/>
              </a:spcAft>
              <a:buClr>
                <a:schemeClr val="dk1"/>
              </a:buClr>
              <a:buSzPts val="1100"/>
              <a:buChar char="●"/>
            </a:pPr>
            <a:r>
              <a:rPr lang="en-US" sz="1100">
                <a:solidFill>
                  <a:schemeClr val="dk1"/>
                </a:solidFill>
                <a:highlight>
                  <a:srgbClr val="FFFFFF"/>
                </a:highlight>
              </a:rPr>
              <a:t>Being defensive and aggressive to exhibiting feelings of fear, anxiety, depression, tension, and submissiveness;</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Avoiding eye contact, experience mood swings, have inconsistencies in their stories, and express anxious behaviour regarding law enforcement;</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Skipping class and/or withdrawing from friends/activities that they used to be close with;</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Being reported as chronically missing;</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Having sexualized content on their online profiles;</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Being secretive or lying about their activities and/or secretive about their “boyfriend” or new friend group;</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Having money, clothes, hair/nails done, hotel room keys, fake ID that they cannot afford/explain;</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Having a new tattoo (especially if it is a boyfriend’s name or symbol)</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Using drugs/alcohol that they cannot afford/explain;</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Frequently speaking about Bitcoin, Airbnb or Hotel Parties;</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Exclusively take ride hailing/sharing services, like Ubers and/or taxis to move around, or having different cars picking them up all the time; </a:t>
            </a:r>
            <a:endParaRPr sz="1100">
              <a:solidFill>
                <a:schemeClr val="dk1"/>
              </a:solidFill>
              <a:highlight>
                <a:srgbClr val="FFFFFF"/>
              </a:highlight>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highlight>
                  <a:srgbClr val="FFFFFF"/>
                </a:highlight>
              </a:rPr>
              <a:t>Possessing multiple cell phones and often changing their phone numbers.</a:t>
            </a:r>
            <a:endParaRPr sz="1100">
              <a:solidFill>
                <a:schemeClr val="dk1"/>
              </a:solidFill>
              <a:highlight>
                <a:srgbClr val="FFFFFF"/>
              </a:highlight>
            </a:endParaRPr>
          </a:p>
          <a:p>
            <a:pPr marL="457200" lvl="0" indent="0" algn="l" rtl="0">
              <a:lnSpc>
                <a:spcPct val="100000"/>
              </a:lnSpc>
              <a:spcBef>
                <a:spcPts val="0"/>
              </a:spcBef>
              <a:spcAft>
                <a:spcPts val="0"/>
              </a:spcAft>
              <a:buNone/>
            </a:pPr>
            <a:endParaRPr sz="11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Invite students to use what they have learned in this lesson.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You may wish to use this as an assessment task to gather evidence of the quality of your students’ learning.</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Remind student to use the following guiding criteria to help them record indicators in the most useful way to them.</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Criteria for a useful way to record indicators:</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serves as a good reminder</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generally characterizes situations that indicate that a person may be experiencing sexual exploitation</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highly visible/easily detected or reminded of </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makes you feel more at ease or comfortable with the topic </a:t>
            </a:r>
            <a:endParaRPr sz="11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e38c3a6fe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e38c3a6fe7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e38c3a6fe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e38c3a6fe7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e38c3a6fe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ge38c3a6fe7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The following activity is a </a:t>
            </a:r>
            <a:r>
              <a:rPr lang="en-US" sz="1100" b="1"/>
              <a:t>Think/Pair/Share </a:t>
            </a:r>
            <a:r>
              <a:rPr lang="en-US" sz="1100"/>
              <a:t>using the “Anticipation Guide: Child Sexual Exploitation and Human Trafficking” (page 6) and the “Big Ideas: Sexual Exploitation and Human Trafficking” (page 9) to help facilitate discussion. Both documents can be found at the end of Lesson One. Note that this activity can also be completed with students moving from the individual activity to a whole class sharing and discussion.</a:t>
            </a:r>
            <a:endParaRPr sz="11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e38c3a6fe7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e38c3a6fe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e38c3a6fe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0" name="Google Shape;400;ge38c3a6fe7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solidFill>
                  <a:schemeClr val="dk1"/>
                </a:solidFill>
              </a:rPr>
              <a:t>Teachers can use a digital</a:t>
            </a:r>
            <a:r>
              <a:rPr lang="en-US" sz="1100" b="1">
                <a:solidFill>
                  <a:schemeClr val="dk1"/>
                </a:solidFill>
              </a:rPr>
              <a:t> white board </a:t>
            </a:r>
            <a:r>
              <a:rPr lang="en-US" sz="1100">
                <a:solidFill>
                  <a:schemeClr val="dk1"/>
                </a:solidFill>
              </a:rPr>
              <a:t>to capture responses to these questions. Ask students if they have any questions or wonderings. Teachers can go back to the Anticipation Guide and the listed topics/questions on the </a:t>
            </a:r>
            <a:r>
              <a:rPr lang="en-US" sz="1100" b="1">
                <a:solidFill>
                  <a:schemeClr val="dk1"/>
                </a:solidFill>
              </a:rPr>
              <a:t>white board notes </a:t>
            </a:r>
            <a:r>
              <a:rPr lang="en-US" sz="1100">
                <a:solidFill>
                  <a:schemeClr val="dk1"/>
                </a:solidFill>
              </a:rPr>
              <a:t>at the end of the lesson to make sure that they have all been addressed.</a:t>
            </a:r>
            <a:endParaRPr sz="11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38c3a6fe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7" name="Google Shape;407;ge38c3a6fe7_0_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Teachers can ask students to go back to their circled words and star those they still do not understand.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Words like </a:t>
            </a:r>
            <a:r>
              <a:rPr lang="en-US" sz="1100" b="1"/>
              <a:t>victim, recruitment, luring, grooming </a:t>
            </a:r>
            <a:r>
              <a:rPr lang="en-US" sz="1100"/>
              <a:t>and </a:t>
            </a:r>
            <a:r>
              <a:rPr lang="en-US" sz="1100" b="1"/>
              <a:t>manipulation</a:t>
            </a:r>
            <a:r>
              <a:rPr lang="en-US" sz="1100"/>
              <a:t> represent key student learning. From this activity, you will develop a sense of what terms your students are familiar with and what terms they may need to discuss further. Key terms for review and their definitions can be added to the </a:t>
            </a:r>
            <a:r>
              <a:rPr lang="en-US" sz="1100" b="1"/>
              <a:t>digital Word Wall </a:t>
            </a:r>
            <a:r>
              <a:rPr lang="en-US" sz="1100"/>
              <a:t>throughout the eight lessons as students deepen their learning.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Definitions are included in the </a:t>
            </a:r>
            <a:r>
              <a:rPr lang="en-US" sz="1100" b="1"/>
              <a:t>“Big Ideas” notes </a:t>
            </a:r>
            <a:r>
              <a:rPr lang="en-US" sz="1100"/>
              <a:t>for teachers which you can find on page 9 of </a:t>
            </a:r>
            <a:r>
              <a:rPr lang="en-US" sz="1100" u="sng">
                <a:solidFill>
                  <a:schemeClr val="hlink"/>
                </a:solidFill>
                <a:hlinkClick r:id="rId3"/>
              </a:rPr>
              <a:t>the original lesson plan.</a:t>
            </a:r>
            <a:r>
              <a:rPr lang="en-US" sz="1100"/>
              <a:t> A key element in this discussion is the idea that people can be recruited into child exploitation by offering them not only </a:t>
            </a:r>
            <a:r>
              <a:rPr lang="en-US" sz="1100" b="1"/>
              <a:t>tangible </a:t>
            </a:r>
            <a:r>
              <a:rPr lang="en-US" sz="1100"/>
              <a:t>things like money, drugs, alcohol or goods, but also </a:t>
            </a:r>
            <a:r>
              <a:rPr lang="en-US" sz="1100" b="1"/>
              <a:t>intangibles</a:t>
            </a:r>
            <a:r>
              <a:rPr lang="en-US" sz="1100"/>
              <a:t> like love and social acceptance. Victims may not see themselves as victims as they are being manipulated to feel as if they are in a valued, loving, and/or committed relationship. The idea of </a:t>
            </a:r>
            <a:r>
              <a:rPr lang="en-US" sz="1100" b="1"/>
              <a:t>trust</a:t>
            </a:r>
            <a:r>
              <a:rPr lang="en-US" sz="1100"/>
              <a:t> may also surface in your discussion. Victims end up trusting those who are manipulating them.</a:t>
            </a:r>
            <a:endParaRPr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Provide these additional details to students to support them as they think about the question in the previous slide throughout the lesson.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This is the task students will be completing at the end of the lesson. This gives students an opportunity to think about how they might record the warning signs throughout the lesson.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Criteria for a useful way to record indicators could be shared with students at this time to guide their thinking:</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serves as a good reminder</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generally characterizes situations that indicate that a person may be experiencing sexual exploitation</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highly visible/easily detected or reminded of </a:t>
            </a:r>
            <a:endParaRPr sz="1100"/>
          </a:p>
          <a:p>
            <a:pPr marL="914400" lvl="1" indent="-266700" algn="l" rtl="0">
              <a:lnSpc>
                <a:spcPct val="100000"/>
              </a:lnSpc>
              <a:spcBef>
                <a:spcPts val="0"/>
              </a:spcBef>
              <a:spcAft>
                <a:spcPts val="0"/>
              </a:spcAft>
              <a:buClr>
                <a:srgbClr val="000000"/>
              </a:buClr>
              <a:buSzPts val="1100"/>
              <a:buFont typeface="Arial"/>
              <a:buChar char="●"/>
            </a:pPr>
            <a:r>
              <a:rPr lang="en-US" sz="1100"/>
              <a:t>makes you feel more at ease or comfortable with the topic </a:t>
            </a:r>
            <a:endParaRPr sz="11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4" name="Google Shape;414;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Ask students to revisit their list of indicators. Teachers can lead a class discussion as students share their indicators with the class. Students can also return to the Anticipation Guide. Based on the class discussion, would they now change their answers using the Likert scale? Have their questions been answered? Do any questions remain? </a:t>
            </a:r>
            <a:endParaRPr sz="11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4c46ce40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e4c46ce40b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8" name="Google Shape;428;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This activity focuses on how some groups might be more vulnerable to being sexually exploited. Be ready to challenge any stereotyping or victim-blaming, and rather focus on the importance of questioning the systematic marginalization of certain groups.</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Note that students will be using their notes to create a </a:t>
            </a:r>
            <a:r>
              <a:rPr lang="en-US" sz="1100" b="1"/>
              <a:t>digital mind map </a:t>
            </a:r>
            <a:r>
              <a:rPr lang="en-US" sz="1100"/>
              <a:t>of warning signs/indicators.</a:t>
            </a:r>
            <a:endParaRPr sz="11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Note that teachers need to be sensitive with this list, ensuring that students do not feel targeted. Stress that just because you may identify with many of the identities, it does not mean you will be necessarily targeted.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Talk about </a:t>
            </a:r>
            <a:r>
              <a:rPr lang="en-US" sz="1100" b="1"/>
              <a:t>stigma, stereotypes</a:t>
            </a:r>
            <a:r>
              <a:rPr lang="en-US" sz="1100"/>
              <a:t>, and passing </a:t>
            </a:r>
            <a:r>
              <a:rPr lang="en-US" sz="1100" b="1"/>
              <a:t>judgment</a:t>
            </a:r>
            <a:r>
              <a:rPr lang="en-US" sz="1100"/>
              <a:t>. Students, especially those with </a:t>
            </a:r>
            <a:r>
              <a:rPr lang="en-US" sz="1100" b="1"/>
              <a:t>privilege</a:t>
            </a:r>
            <a:r>
              <a:rPr lang="en-US" sz="1100"/>
              <a:t>, may not see how their circumstances impact what they believe. Be ready to challenge any stereotyping or victim-blaming, and rather focus on the importance of questioning the systematic marginalization of certain groups. This is another opportunity to add terms to the </a:t>
            </a:r>
            <a:r>
              <a:rPr lang="en-US" sz="1100" b="1"/>
              <a:t>online Word Wall</a:t>
            </a:r>
            <a:r>
              <a:rPr lang="en-US" sz="1100"/>
              <a:t>.</a:t>
            </a:r>
            <a:endParaRPr sz="1100"/>
          </a:p>
          <a:p>
            <a:pPr marL="0" lvl="0" indent="0" algn="l" rtl="0">
              <a:spcBef>
                <a:spcPts val="0"/>
              </a:spcBef>
              <a:spcAft>
                <a:spcPts val="0"/>
              </a:spcAft>
              <a:buNone/>
            </a:pPr>
            <a:endParaRPr sz="1200" b="1">
              <a:solidFill>
                <a:srgbClr val="0E101A"/>
              </a:solidFill>
              <a:latin typeface="Times"/>
              <a:ea typeface="Times"/>
              <a:cs typeface="Times"/>
              <a:sym typeface="Times"/>
            </a:endParaRPr>
          </a:p>
          <a:p>
            <a:pPr marL="0" lvl="0" indent="0" algn="l" rtl="0">
              <a:spcBef>
                <a:spcPts val="0"/>
              </a:spcBef>
              <a:spcAft>
                <a:spcPts val="0"/>
              </a:spcAft>
              <a:buNone/>
            </a:pPr>
            <a:r>
              <a:rPr lang="en-US" sz="1100" b="1" u="sng">
                <a:solidFill>
                  <a:schemeClr val="dk1"/>
                </a:solidFill>
                <a:highlight>
                  <a:srgbClr val="FFFFFF"/>
                </a:highlight>
              </a:rPr>
              <a:t>Online Delivery Guide: </a:t>
            </a:r>
            <a:r>
              <a:rPr lang="en-US" sz="1100" b="1">
                <a:solidFill>
                  <a:srgbClr val="0E101A"/>
                </a:solidFill>
              </a:rPr>
              <a:t>Mind Map </a:t>
            </a:r>
            <a:endParaRPr sz="1100">
              <a:solidFill>
                <a:srgbClr val="0E101A"/>
              </a:solidFill>
            </a:endParaRPr>
          </a:p>
          <a:p>
            <a:pPr marL="0" lvl="0" indent="0" algn="l" rtl="0">
              <a:spcBef>
                <a:spcPts val="0"/>
              </a:spcBef>
              <a:spcAft>
                <a:spcPts val="0"/>
              </a:spcAft>
              <a:buNone/>
            </a:pPr>
            <a:endParaRPr sz="1100">
              <a:solidFill>
                <a:srgbClr val="0E101A"/>
              </a:solidFill>
            </a:endParaRPr>
          </a:p>
          <a:p>
            <a:pPr marL="0" lvl="0" indent="0" algn="l" rtl="0">
              <a:spcBef>
                <a:spcPts val="0"/>
              </a:spcBef>
              <a:spcAft>
                <a:spcPts val="0"/>
              </a:spcAft>
              <a:buNone/>
            </a:pPr>
            <a:r>
              <a:rPr lang="en-US" sz="1100">
                <a:solidFill>
                  <a:srgbClr val="0E101A"/>
                </a:solidFill>
              </a:rPr>
              <a:t>Suggested digital tool: </a:t>
            </a:r>
            <a:endParaRPr sz="1100">
              <a:solidFill>
                <a:srgbClr val="0E101A"/>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Creately </a:t>
            </a:r>
            <a:r>
              <a:rPr lang="en-US" sz="1100" i="1" u="sng">
                <a:solidFill>
                  <a:srgbClr val="0563C1"/>
                </a:solidFill>
                <a:hlinkClick r:id="rId3">
                  <a:extLst>
                    <a:ext uri="{A12FA001-AC4F-418D-AE19-62706E023703}">
                      <ahyp:hlinkClr xmlns:ahyp="http://schemas.microsoft.com/office/drawing/2018/hyperlinkcolor" val="tx"/>
                    </a:ext>
                  </a:extLst>
                </a:hlinkClick>
              </a:rPr>
              <a:t>https://creately.com</a:t>
            </a:r>
            <a:endParaRPr sz="1100"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Miro </a:t>
            </a:r>
            <a:r>
              <a:rPr lang="en-US" sz="1100" i="1" u="sng">
                <a:solidFill>
                  <a:srgbClr val="0563C1"/>
                </a:solidFill>
                <a:hlinkClick r:id="rId4">
                  <a:extLst>
                    <a:ext uri="{A12FA001-AC4F-418D-AE19-62706E023703}">
                      <ahyp:hlinkClr xmlns:ahyp="http://schemas.microsoft.com/office/drawing/2018/hyperlinkcolor" val="tx"/>
                    </a:ext>
                  </a:extLst>
                </a:hlinkClick>
              </a:rPr>
              <a:t>https://miro.com</a:t>
            </a:r>
            <a:endParaRPr sz="1100"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Mindmeister </a:t>
            </a:r>
            <a:r>
              <a:rPr lang="en-US" sz="1100" i="1" u="sng">
                <a:solidFill>
                  <a:srgbClr val="0563C1"/>
                </a:solidFill>
                <a:hlinkClick r:id="rId5">
                  <a:extLst>
                    <a:ext uri="{A12FA001-AC4F-418D-AE19-62706E023703}">
                      <ahyp:hlinkClr xmlns:ahyp="http://schemas.microsoft.com/office/drawing/2018/hyperlinkcolor" val="tx"/>
                    </a:ext>
                  </a:extLst>
                </a:hlinkClick>
              </a:rPr>
              <a:t>https://www.mindmeister.com</a:t>
            </a:r>
            <a:endParaRPr sz="1100" i="1" u="sng">
              <a:solidFill>
                <a:srgbClr val="4A6EE0"/>
              </a:solidFill>
            </a:endParaRPr>
          </a:p>
          <a:p>
            <a:pPr marL="0" lvl="0" indent="0" algn="l" rtl="0">
              <a:spcBef>
                <a:spcPts val="0"/>
              </a:spcBef>
              <a:spcAft>
                <a:spcPts val="0"/>
              </a:spcAft>
              <a:buNone/>
            </a:pPr>
            <a:endParaRPr sz="1100">
              <a:solidFill>
                <a:srgbClr val="0E101A"/>
              </a:solidFill>
            </a:endParaRPr>
          </a:p>
          <a:p>
            <a:pPr marL="0" lvl="0" indent="0" algn="l" rtl="0">
              <a:spcBef>
                <a:spcPts val="0"/>
              </a:spcBef>
              <a:spcAft>
                <a:spcPts val="0"/>
              </a:spcAft>
              <a:buNone/>
            </a:pPr>
            <a:r>
              <a:rPr lang="en-US" sz="1100">
                <a:solidFill>
                  <a:srgbClr val="0E101A"/>
                </a:solidFill>
              </a:rPr>
              <a:t>Mindmaps are brainstorming tools that invite students to visually organize information. It invites students to consider the relationships between concepts and ideas. Digital mind mapping allows for both synchronous and asynchronous collaboration. The following steps should inform your use of mind mapping.</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Choose a platform that allows collaborative editing.</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Familiarise yourself with the graphical elements and functionality of the platform. Find out the range of illustrations, graphic elements, and modification functions.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Remind students that the goal of mind mapping is to visually depict the relationship between ideas and concepts.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Suggest the graphical language for students to use, such as the use of particular colours or shapes to depict certain concepts or the thickness of borders or lines to convey importance or strength.</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Create a template with the prompt (question or image) at the center of their mind map. Alternatively, ask students to place the prompt at the center of a blank mind map.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If providing a template, ensure each student team has a different Digital file to work with.</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Ask students to include a legend with their mind map to help others </a:t>
            </a:r>
            <a:r>
              <a:rPr lang="en-US" sz="1100" i="1">
                <a:solidFill>
                  <a:srgbClr val="0E101A"/>
                </a:solidFill>
              </a:rPr>
              <a:t>read </a:t>
            </a:r>
            <a:r>
              <a:rPr lang="en-US" sz="1100">
                <a:solidFill>
                  <a:srgbClr val="0E101A"/>
                </a:solidFill>
              </a:rPr>
              <a:t>their mind map.</a:t>
            </a:r>
            <a:endParaRPr sz="1100">
              <a:solidFill>
                <a:srgbClr val="0E101A"/>
              </a:solidFill>
            </a:endParaRPr>
          </a:p>
          <a:p>
            <a:pPr marL="0" lvl="0" indent="0" algn="l" rtl="0">
              <a:lnSpc>
                <a:spcPct val="100000"/>
              </a:lnSpc>
              <a:spcBef>
                <a:spcPts val="0"/>
              </a:spcBef>
              <a:spcAft>
                <a:spcPts val="0"/>
              </a:spcAft>
              <a:buNone/>
            </a:pPr>
            <a:endParaRPr sz="11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None/>
            </a:pPr>
            <a:r>
              <a:rPr lang="en-US" sz="1100"/>
              <a:t>This discussion should be done from an awareness and allyship perspective, rather that to stigmatize certain lived-experiences and identities. Students may not be familiar with the terms on this slide. Teachers should use their professional judgement in choosing vocabulary on this slide that would be appropriate for their students. This is also an opportunity to add terms to the online </a:t>
            </a:r>
            <a:r>
              <a:rPr lang="en-US" sz="1100" b="1"/>
              <a:t>Word Wall</a:t>
            </a:r>
            <a:r>
              <a:rPr lang="en-US" sz="1100"/>
              <a:t>.  Students can also add to their </a:t>
            </a:r>
            <a:r>
              <a:rPr lang="en-US" sz="1100" b="1"/>
              <a:t>mind maps</a:t>
            </a:r>
            <a:r>
              <a:rPr lang="en-US" sz="1100"/>
              <a:t>.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Teachers can refer to the list of factors provided in Activity Three of the lesson.</a:t>
            </a:r>
            <a:endParaRPr sz="11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8" name="Google Shape;448;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Note that the following slides pertain to </a:t>
            </a:r>
            <a:r>
              <a:rPr lang="en-US" sz="1100" b="1"/>
              <a:t>Activity Four </a:t>
            </a:r>
            <a:r>
              <a:rPr lang="en-US" sz="1100"/>
              <a:t>in the original lesson plan.</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Return students to their previous groups and assign each group one of the following headings: Attitudes, Behaviours or Physical Abuse Indicators. Ask students to brainstorm what the possible warning signs/indicators for each category might be of a person who is being sexually exploited. Each group can then add to their </a:t>
            </a:r>
            <a:r>
              <a:rPr lang="en-US" sz="1100" b="1"/>
              <a:t>mind maps</a:t>
            </a:r>
            <a:r>
              <a:rPr lang="en-US" sz="1100"/>
              <a:t>. </a:t>
            </a:r>
            <a:endParaRPr sz="11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 name="Google Shape;455;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Students may identify points from the bulleted lists provided in other activities.  They may also identify other points. There are no ‘wrong’ answers as the focus is on open dialogue. Groups can share their lists and students can add additional points to their </a:t>
            </a:r>
            <a:r>
              <a:rPr lang="en-US" sz="1100" b="1"/>
              <a:t>mind maps</a:t>
            </a:r>
            <a:r>
              <a:rPr lang="en-US" sz="1100"/>
              <a:t>. Note that the indicators do not necessarily mean someone is being trafficked but could be signs of other situations or issues in their lives. </a:t>
            </a:r>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b="1" u="sng">
                <a:solidFill>
                  <a:schemeClr val="dk1"/>
                </a:solidFill>
              </a:rPr>
              <a:t>Activity two:</a:t>
            </a:r>
            <a:endParaRPr sz="1100" b="1" u="sng">
              <a:solidFill>
                <a:schemeClr val="dk1"/>
              </a:solidFill>
            </a:endParaRPr>
          </a:p>
          <a:p>
            <a:pPr marL="0" lvl="0" indent="0" algn="l" rtl="0">
              <a:lnSpc>
                <a:spcPct val="100000"/>
              </a:lnSpc>
              <a:spcBef>
                <a:spcPts val="0"/>
              </a:spcBef>
              <a:spcAft>
                <a:spcPts val="0"/>
              </a:spcAft>
              <a:buNone/>
            </a:pPr>
            <a:endParaRPr sz="1100" b="1" u="sng">
              <a:solidFill>
                <a:schemeClr val="dk1"/>
              </a:solidFill>
            </a:endParaRPr>
          </a:p>
          <a:p>
            <a:pPr marL="0" lvl="0" indent="0" algn="l" rtl="0">
              <a:lnSpc>
                <a:spcPct val="100000"/>
              </a:lnSpc>
              <a:spcBef>
                <a:spcPts val="0"/>
              </a:spcBef>
              <a:spcAft>
                <a:spcPts val="0"/>
              </a:spcAft>
              <a:buNone/>
            </a:pPr>
            <a:r>
              <a:rPr lang="en-US" sz="1100"/>
              <a:t>Briefly discuss these questions with students. Once a possible definition has been shared, let students know you will be watching a video on this topic.</a:t>
            </a:r>
            <a:endParaRPr sz="1100">
              <a:highlight>
                <a:srgbClr val="FF0000"/>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Ask students to pay attention to their emotional reactions as they watch the video “Stop Sex Trafficking in Ontario” by Covenant House (2015), and to jot down those reactions, noting the scenes or comments that made them feel a certain way. At the conclusion of the video, give students time to add to their notes, focusing on their emotional reactions and questions.  Post the link to the digital handout.  Alternatively, create a digital worksheet for students to complete.</a:t>
            </a: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solidFill>
                  <a:schemeClr val="dk1"/>
                </a:solidFill>
              </a:rPr>
              <a:t>Some further discussion questions and possible answers.</a:t>
            </a:r>
            <a:endParaRPr sz="1100">
              <a:solidFill>
                <a:schemeClr val="dk1"/>
              </a:solidFill>
            </a:endParaRPr>
          </a:p>
          <a:p>
            <a:pPr marL="0" lvl="0" indent="0" algn="l" rtl="0">
              <a:lnSpc>
                <a:spcPct val="100000"/>
              </a:lnSpc>
              <a:spcBef>
                <a:spcPts val="0"/>
              </a:spcBef>
              <a:spcAft>
                <a:spcPts val="0"/>
              </a:spcAft>
              <a:buSzPts val="1100"/>
              <a:buNone/>
            </a:pP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Was there anything that surprised you about the video?</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Possible answers:</a:t>
            </a:r>
            <a:r>
              <a:rPr lang="en-US" sz="1100">
                <a:solidFill>
                  <a:schemeClr val="dk1"/>
                </a:solidFill>
              </a:rPr>
              <a:t> Answers may vary. I am shocked to know that sex-trafficking takes place in Canada. I did not think sex-trafficking is common in Canada. I am surprised to find Amy did not like the way she looks because I think she looks fine and pretty. From her physical appearance, I would not have imagined Amy having problems with</a:t>
            </a:r>
            <a:endParaRPr sz="1100">
              <a:solidFill>
                <a:schemeClr val="dk1"/>
              </a:solidFill>
            </a:endParaRPr>
          </a:p>
          <a:p>
            <a:pPr marL="0" lvl="0" indent="0" algn="l" rtl="0">
              <a:lnSpc>
                <a:spcPct val="100000"/>
              </a:lnSpc>
              <a:spcBef>
                <a:spcPts val="0"/>
              </a:spcBef>
              <a:spcAft>
                <a:spcPts val="0"/>
              </a:spcAft>
              <a:buSzPts val="1100"/>
              <a:buNone/>
            </a:pPr>
            <a:r>
              <a:rPr lang="en-US" sz="1100">
                <a:solidFill>
                  <a:schemeClr val="dk1"/>
                </a:solidFill>
              </a:rPr>
              <a:t>self-confidence and falling victim to sex-trafficking. I cannot believe the sudden change in Ryan’s personality and how the story turns out. At the beginning, he seemed to be a nice person, but later on in the relationship, he was very aggressive, rude/ demanding, and violent towards Amy. I am surprised that no one, such as her family, friends, school staff, noticed the change in Amy and offered her help. If she worked for 12 hours a day in the sex-trafficking activity and got abused by Ryan, she probably skipped schools frequently and was in a bad mental health state.</a:t>
            </a: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Before watching this video, have you heard of sex-trafficking (from the media, internet)?</a:t>
            </a:r>
            <a:endParaRPr sz="1100" b="1">
              <a:solidFill>
                <a:schemeClr val="dk1"/>
              </a:solidFill>
            </a:endParaRPr>
          </a:p>
          <a:p>
            <a:pPr marL="0" lvl="0" indent="0" algn="l" rtl="0">
              <a:lnSpc>
                <a:spcPct val="100000"/>
              </a:lnSpc>
              <a:spcBef>
                <a:spcPts val="0"/>
              </a:spcBef>
              <a:spcAft>
                <a:spcPts val="0"/>
              </a:spcAft>
              <a:buSzPts val="1100"/>
              <a:buNone/>
            </a:pPr>
            <a:r>
              <a:rPr lang="en-US" sz="1100" b="1">
                <a:solidFill>
                  <a:schemeClr val="dk1"/>
                </a:solidFill>
              </a:rPr>
              <a:t>Possible answers:</a:t>
            </a:r>
            <a:r>
              <a:rPr lang="en-US" sz="1100">
                <a:solidFill>
                  <a:schemeClr val="dk1"/>
                </a:solidFill>
              </a:rPr>
              <a:t> Before watching this video, I have heard of sex-trafficking in the news, but not in the context of Canada. I woud have thought sex-trafficking takes place in other countries. I have heard of some issues similar to sex-trafficking, like how some people find sugar daddy/mommy to get financial support, luxurious goods, or to pay their tuition fees.</a:t>
            </a:r>
            <a:endParaRPr sz="1100">
              <a:solidFill>
                <a:schemeClr val="dk1"/>
              </a:solidFill>
            </a:endParaRPr>
          </a:p>
          <a:p>
            <a:pPr marL="0" lvl="0" indent="0" algn="l" rtl="0">
              <a:lnSpc>
                <a:spcPct val="100000"/>
              </a:lnSpc>
              <a:spcBef>
                <a:spcPts val="0"/>
              </a:spcBef>
              <a:spcAft>
                <a:spcPts val="0"/>
              </a:spcAft>
              <a:buSzPts val="1100"/>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What ways did the sex-trafficker, Ryan, use to exploit Amy?</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Possible answers:</a:t>
            </a:r>
            <a:r>
              <a:rPr lang="en-US" sz="1100">
                <a:solidFill>
                  <a:schemeClr val="dk1"/>
                </a:solidFill>
              </a:rPr>
              <a:t> At first, Ryan tried to date Amy in order to gain her trust. Afterwards, he told her that he had money/ financial problems that he needed Amy to work for him. Ryan complimented Amy and showered her with a lot of attention. When spending time with Ryan, Amy felt really good about herself and seemed to think they would have a future together.</a:t>
            </a:r>
            <a:endParaRPr sz="1100">
              <a:solidFill>
                <a:schemeClr val="dk1"/>
              </a:solidFill>
            </a:endParaRPr>
          </a:p>
          <a:p>
            <a:pPr marL="0" lvl="0" indent="0" algn="l" rtl="0">
              <a:lnSpc>
                <a:spcPct val="100000"/>
              </a:lnSpc>
              <a:spcBef>
                <a:spcPts val="0"/>
              </a:spcBef>
              <a:spcAft>
                <a:spcPts val="0"/>
              </a:spcAft>
              <a:buSzPts val="1100"/>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What may be some factors/ reasons that the victim, Amy, did not ask others for help?</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Possible answers:</a:t>
            </a:r>
            <a:r>
              <a:rPr lang="en-US" sz="1100">
                <a:solidFill>
                  <a:schemeClr val="dk1"/>
                </a:solidFill>
              </a:rPr>
              <a:t> Due to shame, guilt, and personal safety (the fear of being harmed by Ryan), Amy did not ask others for help. Amy also thought that her conflicts with Ryan was only temporary and their relationship would return back to normal after she has earned enough money for him.</a:t>
            </a: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Who is at higher risk of being targeted by traffickers?</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Possible answers: </a:t>
            </a:r>
            <a:r>
              <a:rPr lang="en-US" sz="1100">
                <a:solidFill>
                  <a:schemeClr val="dk1"/>
                </a:solidFill>
              </a:rPr>
              <a:t>Answers may vary. Based on the video, young girls (about the age of 16 to 24, or even younger) and people with lower self-confidence, negative self-image have a higher risk of being exploited.</a:t>
            </a:r>
            <a:endParaRPr sz="1100">
              <a:solidFill>
                <a:schemeClr val="dk1"/>
              </a:solidFill>
            </a:endParaRPr>
          </a:p>
          <a:p>
            <a:pPr marL="0" lvl="0" indent="0" algn="l" rtl="0">
              <a:lnSpc>
                <a:spcPct val="100000"/>
              </a:lnSpc>
              <a:spcBef>
                <a:spcPts val="0"/>
              </a:spcBef>
              <a:spcAft>
                <a:spcPts val="0"/>
              </a:spcAft>
              <a:buSzPts val="1100"/>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Where do sex traffickers recruit other traffickers to exploit youth?</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Possible answers:</a:t>
            </a:r>
            <a:r>
              <a:rPr lang="en-US" sz="1100">
                <a:solidFill>
                  <a:schemeClr val="dk1"/>
                </a:solidFill>
              </a:rPr>
              <a:t> Anywhere, including schools, shopping malls, and online. People need to protect themselves at all times. Sex-traffickers are constantly looking for ways to</a:t>
            </a:r>
            <a:endParaRPr sz="1100">
              <a:solidFill>
                <a:schemeClr val="dk1"/>
              </a:solidFill>
            </a:endParaRPr>
          </a:p>
          <a:p>
            <a:pPr marL="0" lvl="0" indent="0" algn="l" rtl="0">
              <a:lnSpc>
                <a:spcPct val="100000"/>
              </a:lnSpc>
              <a:spcBef>
                <a:spcPts val="0"/>
              </a:spcBef>
              <a:spcAft>
                <a:spcPts val="0"/>
              </a:spcAft>
              <a:buSzPts val="1100"/>
              <a:buNone/>
            </a:pPr>
            <a:r>
              <a:rPr lang="en-US" sz="1100">
                <a:solidFill>
                  <a:schemeClr val="dk1"/>
                </a:solidFill>
              </a:rPr>
              <a:t>recruit new members. Be careful not to disclose personal information to strangers at all times. At the same time, pay attention to people one knows, including close friends, family members, who may have negative influences and may potentially be sex-trafficking recruiters.</a:t>
            </a: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What actions can you do to help raise awareness of and prevent sex-trafficking?</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rPr>
              <a:t>Possible answers:</a:t>
            </a:r>
            <a:r>
              <a:rPr lang="en-US" sz="1100">
                <a:solidFill>
                  <a:schemeClr val="dk1"/>
                </a:solidFill>
              </a:rPr>
              <a:t> Answers may vary. First of all, learning what sex-trafficking is, symptoms of sex-trafficking, and how it happens helps you to be aware of the issues. Knowing the resources and organizations that are available in the community help you to refer others for support. Taking care of your mental health, keeping a positive life attitude and self-image, having a healthy social life with friends and family, caring for people around you, all help prevent people falling victims to sex-trafficking.</a:t>
            </a: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rPr>
              <a:t>When you notice people are involved in sex-trafficking, report the situations to adults you trust, including your teachers, parents/ guardians, and the police, and ask them for support.</a:t>
            </a:r>
            <a:endParaRPr sz="1100">
              <a:solidFill>
                <a:schemeClr val="dk1"/>
              </a:solidFill>
            </a:endParaRPr>
          </a:p>
          <a:p>
            <a:pPr marL="0" lvl="0" indent="0" algn="l" rtl="0">
              <a:lnSpc>
                <a:spcPct val="100000"/>
              </a:lnSpc>
              <a:spcBef>
                <a:spcPts val="0"/>
              </a:spcBef>
              <a:spcAft>
                <a:spcPts val="0"/>
              </a:spcAft>
              <a:buSzPts val="1400"/>
              <a:buNone/>
            </a:pPr>
            <a:endParaRPr sz="1100">
              <a:solidFill>
                <a:schemeClr val="dk1"/>
              </a:solidFill>
            </a:endParaRPr>
          </a:p>
        </p:txBody>
      </p:sp>
      <p:sp>
        <p:nvSpPr>
          <p:cNvPr id="163" name="Google Shape;16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100"/>
              <a:t>Teachers should note the following key points:</a:t>
            </a:r>
            <a:endParaRPr sz="1100"/>
          </a:p>
          <a:p>
            <a:pPr marL="0" lvl="0" indent="0" algn="l" rtl="0">
              <a:lnSpc>
                <a:spcPct val="100000"/>
              </a:lnSpc>
              <a:spcBef>
                <a:spcPts val="0"/>
              </a:spcBef>
              <a:spcAft>
                <a:spcPts val="0"/>
              </a:spcAft>
              <a:buNone/>
            </a:pPr>
            <a:endParaRPr sz="1100"/>
          </a:p>
          <a:p>
            <a:pPr marL="457200" lvl="0" indent="-298450" algn="l" rtl="0">
              <a:lnSpc>
                <a:spcPct val="100000"/>
              </a:lnSpc>
              <a:spcBef>
                <a:spcPts val="0"/>
              </a:spcBef>
              <a:spcAft>
                <a:spcPts val="0"/>
              </a:spcAft>
              <a:buSzPts val="1100"/>
              <a:buChar char="●"/>
            </a:pPr>
            <a:r>
              <a:rPr lang="en-US" sz="1100"/>
              <a:t>Sex traffickers use many devious ways to lure their victims. E.g. Ryan complimented Amy, showered her with lots of attention. When spending time with Ryan, Amy felt good about herself and seemed to think they would have a future together. </a:t>
            </a:r>
            <a:endParaRPr sz="1100"/>
          </a:p>
          <a:p>
            <a:pPr marL="457200" lvl="0" indent="-298450" algn="l" rtl="0">
              <a:lnSpc>
                <a:spcPct val="100000"/>
              </a:lnSpc>
              <a:spcBef>
                <a:spcPts val="0"/>
              </a:spcBef>
              <a:spcAft>
                <a:spcPts val="0"/>
              </a:spcAft>
              <a:buSzPts val="1100"/>
              <a:buChar char="●"/>
            </a:pPr>
            <a:r>
              <a:rPr lang="en-US" sz="1100"/>
              <a:t>Mention that although the video represents one of the most common child sexual exploitation scenarios of someone being recruited by a trafficker posing as a romantic partner, sex traffickers can also include close friends and family members of all genders. It’s important that students are aware that traffickers are constantly seeking ways to exploit more youth. </a:t>
            </a:r>
            <a:endParaRPr sz="1100"/>
          </a:p>
          <a:p>
            <a:pPr marL="457200" lvl="0" indent="-298450" algn="l" rtl="0">
              <a:lnSpc>
                <a:spcPct val="100000"/>
              </a:lnSpc>
              <a:spcBef>
                <a:spcPts val="0"/>
              </a:spcBef>
              <a:spcAft>
                <a:spcPts val="0"/>
              </a:spcAft>
              <a:buSzPts val="1100"/>
              <a:buChar char="●"/>
            </a:pPr>
            <a:r>
              <a:rPr lang="en-US" sz="1100"/>
              <a:t>Victims often do not ask others for help for a variety of reasons including shame, guilt and personal safety (fear of being harmed). Amy thought her conflict with Ryan was only temporary and that their relationship would return back to normal after she had earned enough money for him.</a:t>
            </a:r>
            <a:endParaRPr sz="1100"/>
          </a:p>
          <a:p>
            <a:pPr marL="457200" lvl="0" indent="-298450" algn="l" rtl="0">
              <a:lnSpc>
                <a:spcPct val="100000"/>
              </a:lnSpc>
              <a:spcBef>
                <a:spcPts val="0"/>
              </a:spcBef>
              <a:spcAft>
                <a:spcPts val="0"/>
              </a:spcAft>
              <a:buSzPts val="1100"/>
              <a:buChar char="●"/>
            </a:pPr>
            <a:r>
              <a:rPr lang="en-US" sz="1100"/>
              <a:t>Please note that this is an excellent opportunity to refer back to to give students an opportunity to add to their </a:t>
            </a:r>
            <a:r>
              <a:rPr lang="en-US" sz="1100" b="1"/>
              <a:t>notes on indicators/warning signs</a:t>
            </a:r>
            <a:r>
              <a:rPr lang="en-US" sz="1100"/>
              <a:t>. </a:t>
            </a:r>
            <a:r>
              <a:rPr lang="en-US" sz="1100">
                <a:solidFill>
                  <a:schemeClr val="dk1"/>
                </a:solidFill>
              </a:rPr>
              <a:t>If you are doing word wall with new vocabulary, this could also be a great moment to include new words to the wall. </a:t>
            </a:r>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solidFill>
                  <a:schemeClr val="dk1"/>
                </a:solidFill>
              </a:rPr>
              <a:t>Teachers should note the following key points:</a:t>
            </a:r>
            <a:endParaRPr sz="1100">
              <a:solidFill>
                <a:schemeClr val="dk1"/>
              </a:solidFill>
            </a:endParaRPr>
          </a:p>
          <a:p>
            <a:pPr marL="0" lvl="0" indent="0" algn="l" rtl="0">
              <a:spcBef>
                <a:spcPts val="0"/>
              </a:spcBef>
              <a:spcAft>
                <a:spcPts val="0"/>
              </a:spcAft>
              <a:buNone/>
            </a:pP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chemeClr val="dk1"/>
                </a:solidFill>
              </a:rPr>
              <a:t>Sex traffickers use many devious ways to lure their victims. E.g. Ryan complimented Amy, showered her with lots of attention. When spending time with Ryan, Amy felt good about herself and seemed to think they would have a future together. </a:t>
            </a: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chemeClr val="dk1"/>
                </a:solidFill>
              </a:rPr>
              <a:t>Mention that although the video represents one of the most common child sexual exploitation scenarios of someone being recruited by a trafficker posing as a romantic partner, sex traffickers can also include close friends and family members of all genders. It’s important that students are aware that traffickers are constantly seeking ways to exploit more youth. </a:t>
            </a: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chemeClr val="dk1"/>
                </a:solidFill>
              </a:rPr>
              <a:t>Victims often do not ask others for help for a variety of reasons including shame, guilt and personal safety (fear of being harmed). Amy thought her conflict with Ryan was only temporary and that their relationship would return back to normal after she had earned enough money for him.</a:t>
            </a: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chemeClr val="dk1"/>
                </a:solidFill>
              </a:rPr>
              <a:t>Please note that this is an excellent opportunity to refer back to to give students an opportunity to add to their </a:t>
            </a:r>
            <a:r>
              <a:rPr lang="en-US" sz="1100" b="1">
                <a:solidFill>
                  <a:schemeClr val="dk1"/>
                </a:solidFill>
              </a:rPr>
              <a:t>notes on indicators/warning signs</a:t>
            </a:r>
            <a:r>
              <a:rPr lang="en-US" sz="1100">
                <a:solidFill>
                  <a:schemeClr val="dk1"/>
                </a:solidFill>
              </a:rPr>
              <a:t>. If you are doing word wall with new vocabulary, this could also be a great moment to include new words to the wall. </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1"/>
        <p:cNvGrpSpPr/>
        <p:nvPr/>
      </p:nvGrpSpPr>
      <p:grpSpPr>
        <a:xfrm>
          <a:off x="0" y="0"/>
          <a:ext cx="0" cy="0"/>
          <a:chOff x="0" y="0"/>
          <a:chExt cx="0" cy="0"/>
        </a:xfrm>
      </p:grpSpPr>
      <p:pic>
        <p:nvPicPr>
          <p:cNvPr id="12" name="Google Shape;12;p39" descr="Google Shape;9;p28"/>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13" name="Google Shape;13;p39"/>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14" name="Google Shape;14;p39"/>
          <p:cNvSpPr txBox="1">
            <a:spLocks noGrp="1"/>
          </p:cNvSpPr>
          <p:nvPr>
            <p:ph type="title"/>
          </p:nvPr>
        </p:nvSpPr>
        <p:spPr>
          <a:xfrm>
            <a:off x="311708" y="744574"/>
            <a:ext cx="8520601" cy="20526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Oswald"/>
              <a:buNone/>
              <a:defRPr sz="5200">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39"/>
          <p:cNvSpPr txBox="1">
            <a:spLocks noGrp="1"/>
          </p:cNvSpPr>
          <p:nvPr>
            <p:ph type="body" idx="1"/>
          </p:nvPr>
        </p:nvSpPr>
        <p:spPr>
          <a:xfrm>
            <a:off x="311699" y="2834125"/>
            <a:ext cx="8520602" cy="11322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1pPr>
            <a:lvl2pPr marL="914400" lvl="1"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2pPr>
            <a:lvl3pPr marL="1371600" lvl="2"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3pPr>
            <a:lvl4pPr marL="1828800" lvl="3"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4pPr>
            <a:lvl5pPr marL="2286000" lvl="4"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 name="Google Shape;16;p39"/>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_NUMBER">
  <p:cSld name="BIG_NUMBER">
    <p:spTree>
      <p:nvGrpSpPr>
        <p:cNvPr id="1" name="Shape 66"/>
        <p:cNvGrpSpPr/>
        <p:nvPr/>
      </p:nvGrpSpPr>
      <p:grpSpPr>
        <a:xfrm>
          <a:off x="0" y="0"/>
          <a:ext cx="0" cy="0"/>
          <a:chOff x="0" y="0"/>
          <a:chExt cx="0" cy="0"/>
        </a:xfrm>
      </p:grpSpPr>
      <p:pic>
        <p:nvPicPr>
          <p:cNvPr id="67" name="Google Shape;67;p48" descr="Google Shape;9;p28"/>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68" name="Google Shape;68;p48"/>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69" name="Google Shape;69;p48"/>
          <p:cNvSpPr txBox="1">
            <a:spLocks noGrp="1"/>
          </p:cNvSpPr>
          <p:nvPr>
            <p:ph type="title" hasCustomPrompt="1"/>
          </p:nvPr>
        </p:nvSpPr>
        <p:spPr>
          <a:xfrm>
            <a:off x="311699" y="1106125"/>
            <a:ext cx="8520602"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70" name="Google Shape;70;p48"/>
          <p:cNvSpPr txBox="1">
            <a:spLocks noGrp="1"/>
          </p:cNvSpPr>
          <p:nvPr>
            <p:ph type="body" idx="1"/>
          </p:nvPr>
        </p:nvSpPr>
        <p:spPr>
          <a:xfrm>
            <a:off x="311699" y="3152225"/>
            <a:ext cx="8520602"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71" name="Google Shape;71;p48"/>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bg>
      <p:bgPr>
        <a:solidFill>
          <a:srgbClr val="FFFFFF"/>
        </a:solidFill>
        <a:effectLst/>
      </p:bgPr>
    </p:bg>
    <p:spTree>
      <p:nvGrpSpPr>
        <p:cNvPr id="1" name="Shape 72"/>
        <p:cNvGrpSpPr/>
        <p:nvPr/>
      </p:nvGrpSpPr>
      <p:grpSpPr>
        <a:xfrm>
          <a:off x="0" y="0"/>
          <a:ext cx="0" cy="0"/>
          <a:chOff x="0" y="0"/>
          <a:chExt cx="0" cy="0"/>
        </a:xfrm>
      </p:grpSpPr>
      <p:sp>
        <p:nvSpPr>
          <p:cNvPr id="73" name="Google Shape;73;p49"/>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 name="Google Shape;74;p49"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75" name="Google Shape;75;p49"/>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76" name="Google Shape;76;p49"/>
          <p:cNvSpPr txBox="1">
            <a:spLocks noGrp="1"/>
          </p:cNvSpPr>
          <p:nvPr>
            <p:ph type="title"/>
          </p:nvPr>
        </p:nvSpPr>
        <p:spPr>
          <a:xfrm>
            <a:off x="311699" y="2150849"/>
            <a:ext cx="8520602" cy="841801"/>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7" name="Google Shape;77;p49"/>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_ONLY">
  <p:cSld name="TITLE_ONLY 2">
    <p:bg>
      <p:bgPr>
        <a:solidFill>
          <a:srgbClr val="FFFFFF"/>
        </a:solidFill>
        <a:effectLst/>
      </p:bgPr>
    </p:bg>
    <p:spTree>
      <p:nvGrpSpPr>
        <p:cNvPr id="1" name="Shape 78"/>
        <p:cNvGrpSpPr/>
        <p:nvPr/>
      </p:nvGrpSpPr>
      <p:grpSpPr>
        <a:xfrm>
          <a:off x="0" y="0"/>
          <a:ext cx="0" cy="0"/>
          <a:chOff x="0" y="0"/>
          <a:chExt cx="0" cy="0"/>
        </a:xfrm>
      </p:grpSpPr>
      <p:sp>
        <p:nvSpPr>
          <p:cNvPr id="79" name="Google Shape;79;p50"/>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 name="Google Shape;80;p50"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81" name="Google Shape;81;p50"/>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82" name="Google Shape;82;p50"/>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3" name="Google Shape;83;p50"/>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NE_COLUMN_TEXT">
  <p:cSld name="ONE_COLUMN_TEXT 2">
    <p:bg>
      <p:bgPr>
        <a:solidFill>
          <a:srgbClr val="FFFFFF"/>
        </a:solidFill>
        <a:effectLst/>
      </p:bgPr>
    </p:bg>
    <p:spTree>
      <p:nvGrpSpPr>
        <p:cNvPr id="1" name="Shape 84"/>
        <p:cNvGrpSpPr/>
        <p:nvPr/>
      </p:nvGrpSpPr>
      <p:grpSpPr>
        <a:xfrm>
          <a:off x="0" y="0"/>
          <a:ext cx="0" cy="0"/>
          <a:chOff x="0" y="0"/>
          <a:chExt cx="0" cy="0"/>
        </a:xfrm>
      </p:grpSpPr>
      <p:sp>
        <p:nvSpPr>
          <p:cNvPr id="85" name="Google Shape;85;p51"/>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51"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87" name="Google Shape;87;p51"/>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88" name="Google Shape;88;p51"/>
          <p:cNvSpPr txBox="1">
            <a:spLocks noGrp="1"/>
          </p:cNvSpPr>
          <p:nvPr>
            <p:ph type="title"/>
          </p:nvPr>
        </p:nvSpPr>
        <p:spPr>
          <a:xfrm>
            <a:off x="311699" y="555600"/>
            <a:ext cx="2808001"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9" name="Google Shape;89;p51"/>
          <p:cNvSpPr txBox="1">
            <a:spLocks noGrp="1"/>
          </p:cNvSpPr>
          <p:nvPr>
            <p:ph type="body" idx="1"/>
          </p:nvPr>
        </p:nvSpPr>
        <p:spPr>
          <a:xfrm>
            <a:off x="311699" y="1389599"/>
            <a:ext cx="2808001" cy="3179401"/>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90" name="Google Shape;90;p51"/>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_POINT">
  <p:cSld name="MAIN_POINT 2">
    <p:bg>
      <p:bgPr>
        <a:solidFill>
          <a:srgbClr val="FFFFFF"/>
        </a:solidFill>
        <a:effectLst/>
      </p:bgPr>
    </p:bg>
    <p:spTree>
      <p:nvGrpSpPr>
        <p:cNvPr id="1" name="Shape 91"/>
        <p:cNvGrpSpPr/>
        <p:nvPr/>
      </p:nvGrpSpPr>
      <p:grpSpPr>
        <a:xfrm>
          <a:off x="0" y="0"/>
          <a:ext cx="0" cy="0"/>
          <a:chOff x="0" y="0"/>
          <a:chExt cx="0" cy="0"/>
        </a:xfrm>
      </p:grpSpPr>
      <p:sp>
        <p:nvSpPr>
          <p:cNvPr id="92" name="Google Shape;92;p52"/>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 name="Google Shape;93;p52"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94" name="Google Shape;94;p52"/>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95" name="Google Shape;95;p52"/>
          <p:cNvSpPr txBox="1">
            <a:spLocks noGrp="1"/>
          </p:cNvSpPr>
          <p:nvPr>
            <p:ph type="title"/>
          </p:nvPr>
        </p:nvSpPr>
        <p:spPr>
          <a:xfrm>
            <a:off x="490250" y="450149"/>
            <a:ext cx="6367801" cy="4090801"/>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6" name="Google Shape;96;p52"/>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_TITLE_AND_DESCRIPTION">
  <p:cSld name="SECTION_TITLE_AND_DESCRIPTION 2">
    <p:bg>
      <p:bgPr>
        <a:solidFill>
          <a:srgbClr val="FFFFFF"/>
        </a:solidFill>
        <a:effectLst/>
      </p:bgPr>
    </p:bg>
    <p:spTree>
      <p:nvGrpSpPr>
        <p:cNvPr id="1" name="Shape 97"/>
        <p:cNvGrpSpPr/>
        <p:nvPr/>
      </p:nvGrpSpPr>
      <p:grpSpPr>
        <a:xfrm>
          <a:off x="0" y="0"/>
          <a:ext cx="0" cy="0"/>
          <a:chOff x="0" y="0"/>
          <a:chExt cx="0" cy="0"/>
        </a:xfrm>
      </p:grpSpPr>
      <p:sp>
        <p:nvSpPr>
          <p:cNvPr id="98" name="Google Shape;98;p53"/>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 name="Google Shape;99;p53"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100" name="Google Shape;100;p53"/>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101" name="Google Shape;101;p53"/>
          <p:cNvSpPr/>
          <p:nvPr/>
        </p:nvSpPr>
        <p:spPr>
          <a:xfrm>
            <a:off x="4572000" y="-125"/>
            <a:ext cx="4572000" cy="51435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3"/>
          <p:cNvSpPr txBox="1">
            <a:spLocks noGrp="1"/>
          </p:cNvSpPr>
          <p:nvPr>
            <p:ph type="title"/>
          </p:nvPr>
        </p:nvSpPr>
        <p:spPr>
          <a:xfrm>
            <a:off x="265500" y="1233175"/>
            <a:ext cx="4045200" cy="14823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3" name="Google Shape;103;p53"/>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04" name="Google Shape;104;p53"/>
          <p:cNvSpPr txBox="1">
            <a:spLocks noGrp="1"/>
          </p:cNvSpPr>
          <p:nvPr>
            <p:ph type="body" idx="2"/>
          </p:nvPr>
        </p:nvSpPr>
        <p:spPr>
          <a:xfrm>
            <a:off x="4939500" y="724074"/>
            <a:ext cx="3837000" cy="3695102"/>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05" name="Google Shape;105;p53"/>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APTION_ONLY">
  <p:cSld name="CAPTION_ONLY 2">
    <p:bg>
      <p:bgPr>
        <a:solidFill>
          <a:srgbClr val="FFFFFF"/>
        </a:solidFill>
        <a:effectLst/>
      </p:bgPr>
    </p:bg>
    <p:spTree>
      <p:nvGrpSpPr>
        <p:cNvPr id="1" name="Shape 106"/>
        <p:cNvGrpSpPr/>
        <p:nvPr/>
      </p:nvGrpSpPr>
      <p:grpSpPr>
        <a:xfrm>
          <a:off x="0" y="0"/>
          <a:ext cx="0" cy="0"/>
          <a:chOff x="0" y="0"/>
          <a:chExt cx="0" cy="0"/>
        </a:xfrm>
      </p:grpSpPr>
      <p:sp>
        <p:nvSpPr>
          <p:cNvPr id="107" name="Google Shape;107;p54"/>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p54"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109" name="Google Shape;109;p54"/>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110" name="Google Shape;110;p54"/>
          <p:cNvSpPr txBox="1">
            <a:spLocks noGrp="1"/>
          </p:cNvSpPr>
          <p:nvPr>
            <p:ph type="body" idx="1"/>
          </p:nvPr>
        </p:nvSpPr>
        <p:spPr>
          <a:xfrm>
            <a:off x="311699" y="4230575"/>
            <a:ext cx="5998802" cy="605101"/>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85858"/>
              </a:buClr>
              <a:buSzPts val="1800"/>
              <a:buNone/>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11" name="Google Shape;111;p54"/>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_NUMBER">
  <p:cSld name="BIG_NUMBER 2">
    <p:bg>
      <p:bgPr>
        <a:solidFill>
          <a:srgbClr val="FFFFFF"/>
        </a:solidFill>
        <a:effectLst/>
      </p:bgPr>
    </p:bg>
    <p:spTree>
      <p:nvGrpSpPr>
        <p:cNvPr id="1" name="Shape 112"/>
        <p:cNvGrpSpPr/>
        <p:nvPr/>
      </p:nvGrpSpPr>
      <p:grpSpPr>
        <a:xfrm>
          <a:off x="0" y="0"/>
          <a:ext cx="0" cy="0"/>
          <a:chOff x="0" y="0"/>
          <a:chExt cx="0" cy="0"/>
        </a:xfrm>
      </p:grpSpPr>
      <p:sp>
        <p:nvSpPr>
          <p:cNvPr id="113" name="Google Shape;113;p55"/>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 name="Google Shape;114;p55"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115" name="Google Shape;115;p55"/>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116" name="Google Shape;116;p55"/>
          <p:cNvSpPr txBox="1">
            <a:spLocks noGrp="1"/>
          </p:cNvSpPr>
          <p:nvPr>
            <p:ph type="title"/>
          </p:nvPr>
        </p:nvSpPr>
        <p:spPr>
          <a:xfrm>
            <a:off x="311699" y="1106125"/>
            <a:ext cx="8520602"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7" name="Google Shape;117;p55"/>
          <p:cNvSpPr txBox="1">
            <a:spLocks noGrp="1"/>
          </p:cNvSpPr>
          <p:nvPr>
            <p:ph type="body" idx="1"/>
          </p:nvPr>
        </p:nvSpPr>
        <p:spPr>
          <a:xfrm>
            <a:off x="311699" y="3152225"/>
            <a:ext cx="8520602"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18" name="Google Shape;118;p55"/>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_AND_BODY" type="tx">
  <p:cSld name="TITLE_AND_BODY">
    <p:bg>
      <p:bgPr>
        <a:solidFill>
          <a:srgbClr val="FFFFFF"/>
        </a:solidFill>
        <a:effectLst/>
      </p:bgPr>
    </p:bg>
    <p:spTree>
      <p:nvGrpSpPr>
        <p:cNvPr id="1" name="Shape 17"/>
        <p:cNvGrpSpPr/>
        <p:nvPr/>
      </p:nvGrpSpPr>
      <p:grpSpPr>
        <a:xfrm>
          <a:off x="0" y="0"/>
          <a:ext cx="0" cy="0"/>
          <a:chOff x="0" y="0"/>
          <a:chExt cx="0" cy="0"/>
        </a:xfrm>
      </p:grpSpPr>
      <p:sp>
        <p:nvSpPr>
          <p:cNvPr id="18" name="Google Shape;18;p40"/>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19;p40"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20" name="Google Shape;20;p40"/>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21" name="Google Shape;21;p40"/>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2800"/>
              <a:buFont typeface="Oswald"/>
              <a:buNone/>
              <a:defRPr>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 name="Google Shape;22;p40"/>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lvl="0" indent="-368300" algn="l">
              <a:lnSpc>
                <a:spcPct val="115000"/>
              </a:lnSpc>
              <a:spcBef>
                <a:spcPts val="0"/>
              </a:spcBef>
              <a:spcAft>
                <a:spcPts val="0"/>
              </a:spcAft>
              <a:buSzPts val="2200"/>
              <a:buChar char="●"/>
              <a:defRPr sz="2200">
                <a:latin typeface="Lora"/>
                <a:ea typeface="Lora"/>
                <a:cs typeface="Lora"/>
                <a:sym typeface="Lora"/>
              </a:defRPr>
            </a:lvl1pPr>
            <a:lvl2pPr marL="914400" lvl="1" indent="-368300" algn="l">
              <a:lnSpc>
                <a:spcPct val="115000"/>
              </a:lnSpc>
              <a:spcBef>
                <a:spcPts val="0"/>
              </a:spcBef>
              <a:spcAft>
                <a:spcPts val="0"/>
              </a:spcAft>
              <a:buSzPts val="2200"/>
              <a:buChar char="○"/>
              <a:defRPr sz="2200">
                <a:latin typeface="Lora"/>
                <a:ea typeface="Lora"/>
                <a:cs typeface="Lora"/>
                <a:sym typeface="Lora"/>
              </a:defRPr>
            </a:lvl2pPr>
            <a:lvl3pPr marL="1371600" lvl="2" indent="-368300" algn="l">
              <a:lnSpc>
                <a:spcPct val="115000"/>
              </a:lnSpc>
              <a:spcBef>
                <a:spcPts val="0"/>
              </a:spcBef>
              <a:spcAft>
                <a:spcPts val="0"/>
              </a:spcAft>
              <a:buSzPts val="2200"/>
              <a:buChar char="■"/>
              <a:defRPr sz="2200">
                <a:latin typeface="Lora"/>
                <a:ea typeface="Lora"/>
                <a:cs typeface="Lora"/>
                <a:sym typeface="Lora"/>
              </a:defRPr>
            </a:lvl3pPr>
            <a:lvl4pPr marL="1828800" lvl="3" indent="-368300" algn="l">
              <a:lnSpc>
                <a:spcPct val="115000"/>
              </a:lnSpc>
              <a:spcBef>
                <a:spcPts val="0"/>
              </a:spcBef>
              <a:spcAft>
                <a:spcPts val="0"/>
              </a:spcAft>
              <a:buSzPts val="2200"/>
              <a:buChar char="●"/>
              <a:defRPr sz="2200">
                <a:latin typeface="Lora"/>
                <a:ea typeface="Lora"/>
                <a:cs typeface="Lora"/>
                <a:sym typeface="Lora"/>
              </a:defRPr>
            </a:lvl4pPr>
            <a:lvl5pPr marL="2286000" lvl="4" indent="-368300" algn="l">
              <a:lnSpc>
                <a:spcPct val="115000"/>
              </a:lnSpc>
              <a:spcBef>
                <a:spcPts val="0"/>
              </a:spcBef>
              <a:spcAft>
                <a:spcPts val="0"/>
              </a:spcAft>
              <a:buSzPts val="2200"/>
              <a:buChar char="○"/>
              <a:defRPr sz="2200">
                <a:latin typeface="Lora"/>
                <a:ea typeface="Lora"/>
                <a:cs typeface="Lora"/>
                <a:sym typeface="Lora"/>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 name="Google Shape;23;p40"/>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_AND_TWO_COLUMNS" type="twoColTx">
  <p:cSld name="TITLE_AND_TWO_COLUMNS">
    <p:bg>
      <p:bgPr>
        <a:solidFill>
          <a:srgbClr val="FFFFFF"/>
        </a:solidFill>
        <a:effectLst/>
      </p:bgPr>
    </p:bg>
    <p:spTree>
      <p:nvGrpSpPr>
        <p:cNvPr id="1" name="Shape 24"/>
        <p:cNvGrpSpPr/>
        <p:nvPr/>
      </p:nvGrpSpPr>
      <p:grpSpPr>
        <a:xfrm>
          <a:off x="0" y="0"/>
          <a:ext cx="0" cy="0"/>
          <a:chOff x="0" y="0"/>
          <a:chExt cx="0" cy="0"/>
        </a:xfrm>
      </p:grpSpPr>
      <p:sp>
        <p:nvSpPr>
          <p:cNvPr id="25" name="Google Shape;25;p41"/>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 name="Google Shape;26;p41" descr="Google Shape;48;p30"/>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27" name="Google Shape;27;p41"/>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28" name="Google Shape;28;p41"/>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9" name="Google Shape;29;p41"/>
          <p:cNvSpPr txBox="1">
            <a:spLocks noGrp="1"/>
          </p:cNvSpPr>
          <p:nvPr>
            <p:ph type="body" idx="1"/>
          </p:nvPr>
        </p:nvSpPr>
        <p:spPr>
          <a:xfrm>
            <a:off x="311699" y="1152475"/>
            <a:ext cx="3999902"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0" name="Google Shape;30;p41"/>
          <p:cNvSpPr txBox="1">
            <a:spLocks noGrp="1"/>
          </p:cNvSpPr>
          <p:nvPr>
            <p:ph type="body" idx="2"/>
          </p:nvPr>
        </p:nvSpPr>
        <p:spPr>
          <a:xfrm>
            <a:off x="4832399" y="1152475"/>
            <a:ext cx="39999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1" name="Google Shape;31;p41"/>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NE_COLUMN_TEXT">
  <p:cSld name="ONE_COLUMN_TEXT">
    <p:spTree>
      <p:nvGrpSpPr>
        <p:cNvPr id="1" name="Shape 32"/>
        <p:cNvGrpSpPr/>
        <p:nvPr/>
      </p:nvGrpSpPr>
      <p:grpSpPr>
        <a:xfrm>
          <a:off x="0" y="0"/>
          <a:ext cx="0" cy="0"/>
          <a:chOff x="0" y="0"/>
          <a:chExt cx="0" cy="0"/>
        </a:xfrm>
      </p:grpSpPr>
      <p:pic>
        <p:nvPicPr>
          <p:cNvPr id="33" name="Google Shape;33;p42" descr="Google Shape;9;p28"/>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34" name="Google Shape;34;p42"/>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35" name="Google Shape;35;p42"/>
          <p:cNvSpPr txBox="1">
            <a:spLocks noGrp="1"/>
          </p:cNvSpPr>
          <p:nvPr>
            <p:ph type="title"/>
          </p:nvPr>
        </p:nvSpPr>
        <p:spPr>
          <a:xfrm>
            <a:off x="311699" y="555600"/>
            <a:ext cx="2808001"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6" name="Google Shape;36;p42"/>
          <p:cNvSpPr txBox="1">
            <a:spLocks noGrp="1"/>
          </p:cNvSpPr>
          <p:nvPr>
            <p:ph type="body" idx="1"/>
          </p:nvPr>
        </p:nvSpPr>
        <p:spPr>
          <a:xfrm>
            <a:off x="311699" y="1389599"/>
            <a:ext cx="2808001" cy="3179401"/>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7" name="Google Shape;37;p42"/>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_AND_TWO_COLUMNS">
  <p:cSld name="TITLE_AND_TWO_COLUMNS 2">
    <p:spTree>
      <p:nvGrpSpPr>
        <p:cNvPr id="1" name="Shape 38"/>
        <p:cNvGrpSpPr/>
        <p:nvPr/>
      </p:nvGrpSpPr>
      <p:grpSpPr>
        <a:xfrm>
          <a:off x="0" y="0"/>
          <a:ext cx="0" cy="0"/>
          <a:chOff x="0" y="0"/>
          <a:chExt cx="0" cy="0"/>
        </a:xfrm>
      </p:grpSpPr>
      <p:pic>
        <p:nvPicPr>
          <p:cNvPr id="39" name="Google Shape;39;p43" descr="Google Shape;9;p28"/>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40" name="Google Shape;40;p43"/>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41" name="Google Shape;41;p43"/>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2" name="Google Shape;42;p43"/>
          <p:cNvSpPr txBox="1">
            <a:spLocks noGrp="1"/>
          </p:cNvSpPr>
          <p:nvPr>
            <p:ph type="body" idx="1"/>
          </p:nvPr>
        </p:nvSpPr>
        <p:spPr>
          <a:xfrm>
            <a:off x="311699" y="1152475"/>
            <a:ext cx="3999902"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3" name="Google Shape;43;p43"/>
          <p:cNvSpPr txBox="1">
            <a:spLocks noGrp="1"/>
          </p:cNvSpPr>
          <p:nvPr>
            <p:ph type="body" idx="2"/>
          </p:nvPr>
        </p:nvSpPr>
        <p:spPr>
          <a:xfrm>
            <a:off x="4832399" y="1152475"/>
            <a:ext cx="39999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4" name="Google Shape;44;p43"/>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45"/>
        <p:cNvGrpSpPr/>
        <p:nvPr/>
      </p:nvGrpSpPr>
      <p:grpSpPr>
        <a:xfrm>
          <a:off x="0" y="0"/>
          <a:ext cx="0" cy="0"/>
          <a:chOff x="0" y="0"/>
          <a:chExt cx="0" cy="0"/>
        </a:xfrm>
      </p:grpSpPr>
      <p:sp>
        <p:nvSpPr>
          <p:cNvPr id="46" name="Google Shape;46;p44"/>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7" name="Google Shape;47;p44"/>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_POINT">
  <p:cSld name="MAIN_POINT">
    <p:spTree>
      <p:nvGrpSpPr>
        <p:cNvPr id="1" name="Shape 48"/>
        <p:cNvGrpSpPr/>
        <p:nvPr/>
      </p:nvGrpSpPr>
      <p:grpSpPr>
        <a:xfrm>
          <a:off x="0" y="0"/>
          <a:ext cx="0" cy="0"/>
          <a:chOff x="0" y="0"/>
          <a:chExt cx="0" cy="0"/>
        </a:xfrm>
      </p:grpSpPr>
      <p:pic>
        <p:nvPicPr>
          <p:cNvPr id="49" name="Google Shape;49;p45" descr="Google Shape;9;p28"/>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50" name="Google Shape;50;p45"/>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51" name="Google Shape;51;p45"/>
          <p:cNvSpPr txBox="1">
            <a:spLocks noGrp="1"/>
          </p:cNvSpPr>
          <p:nvPr>
            <p:ph type="title"/>
          </p:nvPr>
        </p:nvSpPr>
        <p:spPr>
          <a:xfrm>
            <a:off x="490250" y="450149"/>
            <a:ext cx="6367801" cy="4090801"/>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 name="Google Shape;52;p45"/>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_TITLE_AND_DESCRIPTION">
  <p:cSld name="SECTION_TITLE_AND_DESCRIPTION">
    <p:spTree>
      <p:nvGrpSpPr>
        <p:cNvPr id="1" name="Shape 53"/>
        <p:cNvGrpSpPr/>
        <p:nvPr/>
      </p:nvGrpSpPr>
      <p:grpSpPr>
        <a:xfrm>
          <a:off x="0" y="0"/>
          <a:ext cx="0" cy="0"/>
          <a:chOff x="0" y="0"/>
          <a:chExt cx="0" cy="0"/>
        </a:xfrm>
      </p:grpSpPr>
      <p:pic>
        <p:nvPicPr>
          <p:cNvPr id="54" name="Google Shape;54;p46" descr="Google Shape;9;p28"/>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55" name="Google Shape;55;p46"/>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56" name="Google Shape;56;p46"/>
          <p:cNvSpPr/>
          <p:nvPr/>
        </p:nvSpPr>
        <p:spPr>
          <a:xfrm>
            <a:off x="4572000" y="-125"/>
            <a:ext cx="4572000" cy="51435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6"/>
          <p:cNvSpPr txBox="1">
            <a:spLocks noGrp="1"/>
          </p:cNvSpPr>
          <p:nvPr>
            <p:ph type="title"/>
          </p:nvPr>
        </p:nvSpPr>
        <p:spPr>
          <a:xfrm>
            <a:off x="265500" y="1233175"/>
            <a:ext cx="4045200" cy="14823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 name="Google Shape;58;p46"/>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59" name="Google Shape;59;p46"/>
          <p:cNvSpPr txBox="1">
            <a:spLocks noGrp="1"/>
          </p:cNvSpPr>
          <p:nvPr>
            <p:ph type="body" idx="2"/>
          </p:nvPr>
        </p:nvSpPr>
        <p:spPr>
          <a:xfrm>
            <a:off x="4939500" y="724074"/>
            <a:ext cx="3837000" cy="3695102"/>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60" name="Google Shape;60;p46"/>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APTION_ONLY">
  <p:cSld name="CAPTION_ONLY">
    <p:spTree>
      <p:nvGrpSpPr>
        <p:cNvPr id="1" name="Shape 61"/>
        <p:cNvGrpSpPr/>
        <p:nvPr/>
      </p:nvGrpSpPr>
      <p:grpSpPr>
        <a:xfrm>
          <a:off x="0" y="0"/>
          <a:ext cx="0" cy="0"/>
          <a:chOff x="0" y="0"/>
          <a:chExt cx="0" cy="0"/>
        </a:xfrm>
      </p:grpSpPr>
      <p:pic>
        <p:nvPicPr>
          <p:cNvPr id="62" name="Google Shape;62;p47" descr="Google Shape;9;p28"/>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63" name="Google Shape;63;p47"/>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64" name="Google Shape;64;p47"/>
          <p:cNvSpPr txBox="1">
            <a:spLocks noGrp="1"/>
          </p:cNvSpPr>
          <p:nvPr>
            <p:ph type="body" idx="1"/>
          </p:nvPr>
        </p:nvSpPr>
        <p:spPr>
          <a:xfrm>
            <a:off x="311699" y="4230575"/>
            <a:ext cx="5998802" cy="605101"/>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85858"/>
              </a:buClr>
              <a:buSzPts val="1800"/>
              <a:buNone/>
              <a:defRPr/>
            </a:lvl1pPr>
          </a:lstStyle>
          <a:p>
            <a:endParaRPr/>
          </a:p>
        </p:txBody>
      </p:sp>
      <p:sp>
        <p:nvSpPr>
          <p:cNvPr id="65" name="Google Shape;65;p47"/>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7966"/>
        </a:solidFill>
        <a:effectLst/>
      </p:bgPr>
    </p:bg>
    <p:spTree>
      <p:nvGrpSpPr>
        <p:cNvPr id="1" name="Shape 5"/>
        <p:cNvGrpSpPr/>
        <p:nvPr/>
      </p:nvGrpSpPr>
      <p:grpSpPr>
        <a:xfrm>
          <a:off x="0" y="0"/>
          <a:ext cx="0" cy="0"/>
          <a:chOff x="0" y="0"/>
          <a:chExt cx="0" cy="0"/>
        </a:xfrm>
      </p:grpSpPr>
      <p:pic>
        <p:nvPicPr>
          <p:cNvPr id="6" name="Google Shape;6;p38" descr="Google Shape;9;p28"/>
          <p:cNvPicPr preferRelativeResize="0"/>
          <p:nvPr/>
        </p:nvPicPr>
        <p:blipFill rotWithShape="1">
          <a:blip r:embed="rId19">
            <a:alphaModFix/>
          </a:blip>
          <a:srcRect t="16420" b="16007"/>
          <a:stretch/>
        </p:blipFill>
        <p:spPr>
          <a:xfrm>
            <a:off x="311699" y="4285924"/>
            <a:ext cx="1269126" cy="857576"/>
          </a:xfrm>
          <a:prstGeom prst="rect">
            <a:avLst/>
          </a:prstGeom>
          <a:noFill/>
          <a:ln>
            <a:noFill/>
          </a:ln>
        </p:spPr>
      </p:pic>
      <p:sp>
        <p:nvSpPr>
          <p:cNvPr id="7" name="Google Shape;7;p38"/>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sz="1400" b="0" i="0" u="none" strike="noStrike" cap="none">
              <a:solidFill>
                <a:srgbClr val="000000"/>
              </a:solidFill>
              <a:latin typeface="Arial"/>
              <a:ea typeface="Arial"/>
              <a:cs typeface="Arial"/>
              <a:sym typeface="Arial"/>
            </a:endParaRPr>
          </a:p>
        </p:txBody>
      </p:sp>
      <p:sp>
        <p:nvSpPr>
          <p:cNvPr id="8" name="Google Shape;8;p38"/>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9" name="Google Shape;9;p38"/>
          <p:cNvSpPr txBox="1">
            <a:spLocks noGrp="1"/>
          </p:cNvSpPr>
          <p:nvPr>
            <p:ph type="body" idx="1"/>
          </p:nvPr>
        </p:nvSpPr>
        <p:spPr>
          <a:xfrm>
            <a:off x="457200" y="1200150"/>
            <a:ext cx="8229600" cy="3943350"/>
          </a:xfrm>
          <a:prstGeom prst="rect">
            <a:avLst/>
          </a:prstGeom>
          <a:noFill/>
          <a:ln>
            <a:noFill/>
          </a:ln>
        </p:spPr>
        <p:txBody>
          <a:bodyPr spcFirstLastPara="1" wrap="square" lIns="91400" tIns="91400" rIns="91400" bIns="91400" anchor="t" anchorCtr="0">
            <a:no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10" name="Google Shape;10;p38"/>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anadianhumantraffickinghotline.c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hopeforwellness.ca/"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oncanadaproject.ca/settlerstakeac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kidshelpphone.c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hline.c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canadianhumantraffickinghotline.c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hopeforwellness.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whiteribbon.ca/pledge"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3" Type="http://schemas.openxmlformats.org/officeDocument/2006/relationships/hyperlink" Target="https://static1.squarespace.com/static/5f204bc3889fc80df0de42e9/t/5f453f327e67186932b2c9d0/1598373682184/What%2Bis%2BSexual%2BExploitation%2Band%2B%2BSex%2BTrafficking%2B.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app=desktop&amp;v=vb3os7i9gB4&amp;t=1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txBox="1">
            <a:spLocks noGrp="1"/>
          </p:cNvSpPr>
          <p:nvPr>
            <p:ph type="ctrTitle" idx="4294967295"/>
          </p:nvPr>
        </p:nvSpPr>
        <p:spPr>
          <a:xfrm>
            <a:off x="311707" y="744575"/>
            <a:ext cx="8520602" cy="2052599"/>
          </a:xfrm>
          <a:prstGeom prst="rect">
            <a:avLst/>
          </a:prstGeom>
          <a:noFill/>
          <a:ln>
            <a:noFill/>
          </a:ln>
        </p:spPr>
        <p:txBody>
          <a:bodyPr spcFirstLastPara="1" wrap="square" lIns="91400" tIns="91400" rIns="91400" bIns="91400" anchor="b" anchorCtr="0">
            <a:normAutofit/>
          </a:bodyPr>
          <a:lstStyle/>
          <a:p>
            <a:pPr marL="0" marR="0" lvl="0" indent="0" algn="ctr" rtl="0">
              <a:lnSpc>
                <a:spcPct val="100000"/>
              </a:lnSpc>
              <a:spcBef>
                <a:spcPts val="0"/>
              </a:spcBef>
              <a:spcAft>
                <a:spcPts val="0"/>
              </a:spcAft>
              <a:buClr>
                <a:srgbClr val="FFFFFF"/>
              </a:buClr>
              <a:buSzPts val="4000"/>
              <a:buFont typeface="Oswald"/>
              <a:buNone/>
            </a:pPr>
            <a:r>
              <a:rPr lang="en-US" sz="4000" b="1" i="0" u="none" strike="noStrike" cap="none">
                <a:solidFill>
                  <a:srgbClr val="FFFFFF"/>
                </a:solidFill>
                <a:latin typeface="Oswald"/>
                <a:ea typeface="Oswald"/>
                <a:cs typeface="Oswald"/>
                <a:sym typeface="Oswald"/>
              </a:rPr>
              <a:t>What is Child Sexual Exploitation and </a:t>
            </a:r>
            <a:br>
              <a:rPr lang="en-US" sz="4000" b="1" i="0" u="none" strike="noStrike" cap="none">
                <a:solidFill>
                  <a:srgbClr val="FFFFFF"/>
                </a:solidFill>
                <a:latin typeface="Oswald"/>
                <a:ea typeface="Oswald"/>
                <a:cs typeface="Oswald"/>
                <a:sym typeface="Oswald"/>
              </a:rPr>
            </a:br>
            <a:r>
              <a:rPr lang="en-US" sz="4000" b="1" i="0" u="none" strike="noStrike" cap="none">
                <a:solidFill>
                  <a:srgbClr val="FFFFFF"/>
                </a:solidFill>
                <a:latin typeface="Oswald"/>
                <a:ea typeface="Oswald"/>
                <a:cs typeface="Oswald"/>
                <a:sym typeface="Oswald"/>
              </a:rPr>
              <a:t>Sex Trafficking?</a:t>
            </a:r>
            <a:endParaRPr sz="2800" b="0" i="0" u="none" strike="noStrike" cap="none">
              <a:solidFill>
                <a:srgbClr val="000000"/>
              </a:solidFill>
              <a:latin typeface="Arial"/>
              <a:ea typeface="Arial"/>
              <a:cs typeface="Arial"/>
              <a:sym typeface="Arial"/>
            </a:endParaRPr>
          </a:p>
        </p:txBody>
      </p:sp>
      <p:sp>
        <p:nvSpPr>
          <p:cNvPr id="124" name="Google Shape;124;p1"/>
          <p:cNvSpPr txBox="1">
            <a:spLocks noGrp="1"/>
          </p:cNvSpPr>
          <p:nvPr>
            <p:ph type="subTitle" idx="4294967295"/>
          </p:nvPr>
        </p:nvSpPr>
        <p:spPr>
          <a:xfrm>
            <a:off x="311699" y="2834125"/>
            <a:ext cx="8520602" cy="1132201"/>
          </a:xfrm>
          <a:prstGeom prst="rect">
            <a:avLst/>
          </a:prstGeom>
          <a:noFill/>
          <a:ln>
            <a:noFill/>
          </a:ln>
        </p:spPr>
        <p:txBody>
          <a:bodyPr spcFirstLastPara="1" wrap="square" lIns="91400" tIns="91400" rIns="91400" bIns="91400" anchor="t" anchorCtr="0">
            <a:normAutofit/>
          </a:bodyPr>
          <a:lstStyle/>
          <a:p>
            <a:pPr marL="342900" marR="0" lvl="0" indent="-228600" algn="ctr" rtl="0">
              <a:lnSpc>
                <a:spcPct val="100000"/>
              </a:lnSpc>
              <a:spcBef>
                <a:spcPts val="0"/>
              </a:spcBef>
              <a:spcAft>
                <a:spcPts val="0"/>
              </a:spcAft>
              <a:buClr>
                <a:srgbClr val="FFFFFF"/>
              </a:buClr>
              <a:buSzPts val="2800"/>
              <a:buFont typeface="Arial"/>
              <a:buNone/>
            </a:pPr>
            <a:endParaRPr sz="2800" b="0" i="0" u="none" strike="noStrike" cap="none">
              <a:solidFill>
                <a:srgbClr val="585858"/>
              </a:solidFill>
              <a:latin typeface="Oswald"/>
              <a:ea typeface="Oswald"/>
              <a:cs typeface="Oswald"/>
              <a:sym typeface="Oswald"/>
            </a:endParaRPr>
          </a:p>
          <a:p>
            <a:pPr marL="342900" marR="0" lvl="0" indent="-22860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Oswald"/>
                <a:ea typeface="Oswald"/>
                <a:cs typeface="Oswald"/>
                <a:sym typeface="Oswald"/>
              </a:rPr>
              <a:t>Course:  -----------</a:t>
            </a:r>
            <a:endParaRPr sz="1800" b="0" i="0" u="none" strike="noStrike" cap="none">
              <a:solidFill>
                <a:srgbClr val="58585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6"/>
          <p:cNvSpPr txBox="1">
            <a:spLocks noGrp="1"/>
          </p:cNvSpPr>
          <p:nvPr>
            <p:ph type="title"/>
          </p:nvPr>
        </p:nvSpPr>
        <p:spPr>
          <a:xfrm>
            <a:off x="160424" y="52710"/>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rPr>
              <a:t>Sexual Exploitation and Sex Trafficking Defined</a:t>
            </a:r>
            <a:endParaRPr sz="3400"/>
          </a:p>
        </p:txBody>
      </p:sp>
      <p:sp>
        <p:nvSpPr>
          <p:cNvPr id="187" name="Google Shape;187;p16"/>
          <p:cNvSpPr txBox="1"/>
          <p:nvPr/>
        </p:nvSpPr>
        <p:spPr>
          <a:xfrm>
            <a:off x="343500" y="1909365"/>
            <a:ext cx="8457000" cy="19656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585858"/>
              </a:buClr>
              <a:buSzPts val="2800"/>
              <a:buFont typeface="Lora"/>
              <a:buNone/>
            </a:pPr>
            <a:r>
              <a:rPr lang="en-US" sz="2600" dirty="0">
                <a:solidFill>
                  <a:srgbClr val="585858"/>
                </a:solidFill>
                <a:latin typeface="Oswald"/>
                <a:ea typeface="Oswald"/>
                <a:cs typeface="Oswald"/>
                <a:sym typeface="Oswald"/>
              </a:rPr>
              <a:t>Child sexual exploitation refers to situations where youth are forced or incited to exchange sexual acts or images for material items such as food, shelter, drugs, clothing and/or non-material items such as protection, love, and belonging through the use of power, control and manipulation.  </a:t>
            </a:r>
            <a:endParaRPr sz="2600" dirty="0">
              <a:solidFill>
                <a:srgbClr val="585858"/>
              </a:solidFill>
              <a:latin typeface="Oswald"/>
              <a:ea typeface="Oswald"/>
              <a:cs typeface="Oswald"/>
              <a:sym typeface="Oswald"/>
            </a:endParaRPr>
          </a:p>
        </p:txBody>
      </p:sp>
      <p:sp>
        <p:nvSpPr>
          <p:cNvPr id="188" name="Google Shape;188;p16"/>
          <p:cNvSpPr txBox="1"/>
          <p:nvPr/>
        </p:nvSpPr>
        <p:spPr>
          <a:xfrm>
            <a:off x="343500" y="798165"/>
            <a:ext cx="7938900" cy="1111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US" sz="2800" dirty="0">
                <a:solidFill>
                  <a:srgbClr val="585858"/>
                </a:solidFill>
                <a:latin typeface="Oswald"/>
                <a:ea typeface="Oswald"/>
                <a:cs typeface="Oswald"/>
                <a:sym typeface="Oswald"/>
              </a:rPr>
              <a:t>How does the following definition compare to your initial thoughts at the start of the lesson?</a:t>
            </a:r>
            <a:endParaRPr sz="2800" dirty="0">
              <a:solidFill>
                <a:srgbClr val="585858"/>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7"/>
          <p:cNvSpPr txBox="1">
            <a:spLocks noGrp="1"/>
          </p:cNvSpPr>
          <p:nvPr>
            <p:ph type="title"/>
          </p:nvPr>
        </p:nvSpPr>
        <p:spPr>
          <a:xfrm>
            <a:off x="62674" y="362292"/>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Let’s Discuss</a:t>
            </a:r>
            <a:endParaRPr sz="3400" b="1">
              <a:solidFill>
                <a:srgbClr val="387966"/>
              </a:solidFill>
            </a:endParaRPr>
          </a:p>
        </p:txBody>
      </p:sp>
      <p:sp>
        <p:nvSpPr>
          <p:cNvPr id="194" name="Google Shape;194;p17"/>
          <p:cNvSpPr txBox="1">
            <a:spLocks noGrp="1"/>
          </p:cNvSpPr>
          <p:nvPr>
            <p:ph type="body" idx="1"/>
          </p:nvPr>
        </p:nvSpPr>
        <p:spPr>
          <a:xfrm>
            <a:off x="0" y="863550"/>
            <a:ext cx="3717900" cy="3416400"/>
          </a:xfrm>
          <a:prstGeom prst="rect">
            <a:avLst/>
          </a:prstGeom>
          <a:noFill/>
          <a:ln>
            <a:noFill/>
          </a:ln>
        </p:spPr>
        <p:txBody>
          <a:bodyPr spcFirstLastPara="1" wrap="square" lIns="91400" tIns="91400" rIns="91400" bIns="91400" anchor="t" anchorCtr="0">
            <a:normAutofit/>
          </a:bodyPr>
          <a:lstStyle/>
          <a:p>
            <a:pPr marL="0" lvl="0" indent="457200" algn="l" rtl="0">
              <a:lnSpc>
                <a:spcPct val="115000"/>
              </a:lnSpc>
              <a:spcBef>
                <a:spcPts val="0"/>
              </a:spcBef>
              <a:spcAft>
                <a:spcPts val="0"/>
              </a:spcAft>
              <a:buSzPts val="2200"/>
              <a:buNone/>
            </a:pPr>
            <a:endParaRPr/>
          </a:p>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How do you think the 2020 Pandemic has impacted this issue?</a:t>
            </a:r>
            <a:endParaRPr sz="2800">
              <a:latin typeface="Oswald"/>
              <a:ea typeface="Oswald"/>
              <a:cs typeface="Oswald"/>
              <a:sym typeface="Oswald"/>
            </a:endParaRPr>
          </a:p>
        </p:txBody>
      </p:sp>
      <p:pic>
        <p:nvPicPr>
          <p:cNvPr id="195" name="Google Shape;195;p17" descr="Google Shape;187;gca85f8069c_0_130"/>
          <p:cNvPicPr preferRelativeResize="0"/>
          <p:nvPr/>
        </p:nvPicPr>
        <p:blipFill rotWithShape="1">
          <a:blip r:embed="rId3">
            <a:alphaModFix/>
          </a:blip>
          <a:srcRect/>
          <a:stretch/>
        </p:blipFill>
        <p:spPr>
          <a:xfrm>
            <a:off x="3802646" y="1189583"/>
            <a:ext cx="5041967" cy="23805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8"/>
          <p:cNvSpPr txBox="1">
            <a:spLocks noGrp="1"/>
          </p:cNvSpPr>
          <p:nvPr>
            <p:ph type="title"/>
          </p:nvPr>
        </p:nvSpPr>
        <p:spPr>
          <a:xfrm>
            <a:off x="183574" y="43996"/>
            <a:ext cx="8520602" cy="583202"/>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8235"/>
              <a:buFont typeface="Oswald"/>
              <a:buNone/>
            </a:pPr>
            <a:r>
              <a:rPr lang="en-US" sz="3400" b="1">
                <a:solidFill>
                  <a:srgbClr val="387966"/>
                </a:solidFill>
              </a:rPr>
              <a:t>Reported impact of the COVID-19 pandemic</a:t>
            </a:r>
            <a:endParaRPr sz="3400" b="1">
              <a:solidFill>
                <a:srgbClr val="387966"/>
              </a:solidFill>
            </a:endParaRPr>
          </a:p>
        </p:txBody>
      </p:sp>
      <p:sp>
        <p:nvSpPr>
          <p:cNvPr id="201" name="Google Shape;201;p18"/>
          <p:cNvSpPr txBox="1">
            <a:spLocks noGrp="1"/>
          </p:cNvSpPr>
          <p:nvPr>
            <p:ph type="body" idx="1"/>
          </p:nvPr>
        </p:nvSpPr>
        <p:spPr>
          <a:xfrm>
            <a:off x="229350" y="627199"/>
            <a:ext cx="5070000" cy="4143602"/>
          </a:xfrm>
          <a:prstGeom prst="rect">
            <a:avLst/>
          </a:prstGeom>
          <a:noFill/>
          <a:ln>
            <a:noFill/>
          </a:ln>
        </p:spPr>
        <p:txBody>
          <a:bodyPr spcFirstLastPara="1" wrap="square" lIns="91400" tIns="91400" rIns="91400" bIns="91400" anchor="t" anchorCtr="0">
            <a:noAutofit/>
          </a:bodyPr>
          <a:lstStyle/>
          <a:p>
            <a:pPr marL="0" marR="0" lvl="0" indent="0" algn="l" rtl="0">
              <a:lnSpc>
                <a:spcPct val="115000"/>
              </a:lnSpc>
              <a:spcBef>
                <a:spcPts val="0"/>
              </a:spcBef>
              <a:spcAft>
                <a:spcPts val="0"/>
              </a:spcAft>
              <a:buClr>
                <a:srgbClr val="585858"/>
              </a:buClr>
              <a:buSzPts val="2800"/>
              <a:buFont typeface="Lora"/>
              <a:buNone/>
            </a:pPr>
            <a:r>
              <a:rPr lang="en-US" sz="2600">
                <a:latin typeface="Oswald"/>
                <a:ea typeface="Oswald"/>
                <a:cs typeface="Oswald"/>
                <a:sym typeface="Oswald"/>
              </a:rPr>
              <a:t>“Sextortion – the act of blackmailing someone online using their nude photos or content as a threat or coercion – is on the rise in Canada during the COVID-19 pandemic [...] There has been an 88-percent increase of sextortion and other online exploitation reports to the tip line since the pandemic began.”</a:t>
            </a:r>
            <a:endParaRPr sz="2600">
              <a:latin typeface="Oswald"/>
              <a:ea typeface="Oswald"/>
              <a:cs typeface="Oswald"/>
              <a:sym typeface="Oswald"/>
            </a:endParaRPr>
          </a:p>
        </p:txBody>
      </p:sp>
      <p:pic>
        <p:nvPicPr>
          <p:cNvPr id="202" name="Google Shape;202;p18" descr="Google Shape;194;p14"/>
          <p:cNvPicPr preferRelativeResize="0"/>
          <p:nvPr/>
        </p:nvPicPr>
        <p:blipFill rotWithShape="1">
          <a:blip r:embed="rId3">
            <a:alphaModFix/>
          </a:blip>
          <a:srcRect/>
          <a:stretch/>
        </p:blipFill>
        <p:spPr>
          <a:xfrm>
            <a:off x="6207245" y="3456146"/>
            <a:ext cx="2707406" cy="1486343"/>
          </a:xfrm>
          <a:prstGeom prst="rect">
            <a:avLst/>
          </a:prstGeom>
          <a:noFill/>
          <a:ln>
            <a:noFill/>
          </a:ln>
        </p:spPr>
      </p:pic>
      <p:pic>
        <p:nvPicPr>
          <p:cNvPr id="203" name="Google Shape;203;p18" descr="Google Shape;195;p14"/>
          <p:cNvPicPr preferRelativeResize="0"/>
          <p:nvPr/>
        </p:nvPicPr>
        <p:blipFill rotWithShape="1">
          <a:blip r:embed="rId4">
            <a:alphaModFix/>
          </a:blip>
          <a:srcRect/>
          <a:stretch/>
        </p:blipFill>
        <p:spPr>
          <a:xfrm>
            <a:off x="6560198" y="510351"/>
            <a:ext cx="2564260" cy="1668541"/>
          </a:xfrm>
          <a:prstGeom prst="rect">
            <a:avLst/>
          </a:prstGeom>
          <a:noFill/>
          <a:ln>
            <a:noFill/>
          </a:ln>
        </p:spPr>
      </p:pic>
      <p:pic>
        <p:nvPicPr>
          <p:cNvPr id="204" name="Google Shape;204;p18" descr="Google Shape;196;p14"/>
          <p:cNvPicPr preferRelativeResize="0"/>
          <p:nvPr/>
        </p:nvPicPr>
        <p:blipFill rotWithShape="1">
          <a:blip r:embed="rId5">
            <a:alphaModFix/>
          </a:blip>
          <a:srcRect/>
          <a:stretch/>
        </p:blipFill>
        <p:spPr>
          <a:xfrm>
            <a:off x="5622237" y="1161563"/>
            <a:ext cx="2130600" cy="2346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9"/>
          <p:cNvSpPr txBox="1">
            <a:spLocks noGrp="1"/>
          </p:cNvSpPr>
          <p:nvPr>
            <p:ph type="title"/>
          </p:nvPr>
        </p:nvSpPr>
        <p:spPr>
          <a:xfrm>
            <a:off x="311699" y="109574"/>
            <a:ext cx="8520602" cy="572702"/>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Let’s Discuss</a:t>
            </a:r>
            <a:endParaRPr sz="3400" b="1">
              <a:solidFill>
                <a:srgbClr val="387966"/>
              </a:solidFill>
            </a:endParaRPr>
          </a:p>
        </p:txBody>
      </p:sp>
      <p:sp>
        <p:nvSpPr>
          <p:cNvPr id="210" name="Google Shape;210;p19"/>
          <p:cNvSpPr txBox="1">
            <a:spLocks noGrp="1"/>
          </p:cNvSpPr>
          <p:nvPr>
            <p:ph type="body" idx="1"/>
          </p:nvPr>
        </p:nvSpPr>
        <p:spPr>
          <a:xfrm>
            <a:off x="311699" y="863550"/>
            <a:ext cx="7453200" cy="3416400"/>
          </a:xfrm>
          <a:prstGeom prst="rect">
            <a:avLst/>
          </a:prstGeom>
          <a:noFill/>
          <a:ln>
            <a:noFill/>
          </a:ln>
        </p:spPr>
        <p:txBody>
          <a:bodyPr spcFirstLastPara="1" wrap="square" lIns="91400" tIns="91400" rIns="91400" bIns="91400" anchor="t" anchorCtr="0">
            <a:normAutofit lnSpcReduction="10000"/>
          </a:bodyPr>
          <a:lstStyle/>
          <a:p>
            <a:pPr marL="0" marR="0" lvl="0" indent="0" algn="l" rtl="0">
              <a:lnSpc>
                <a:spcPct val="115000"/>
              </a:lnSpc>
              <a:spcBef>
                <a:spcPts val="0"/>
              </a:spcBef>
              <a:spcAft>
                <a:spcPts val="0"/>
              </a:spcAft>
              <a:buClr>
                <a:srgbClr val="585858"/>
              </a:buClr>
              <a:buSzPts val="2800"/>
              <a:buFont typeface="Lora"/>
              <a:buNone/>
            </a:pPr>
            <a:r>
              <a:rPr lang="en-US" sz="3000" dirty="0">
                <a:latin typeface="Oswald"/>
                <a:ea typeface="Oswald"/>
                <a:cs typeface="Oswald"/>
                <a:sym typeface="Oswald"/>
              </a:rPr>
              <a:t>Where do you think sex traffickers are </a:t>
            </a:r>
            <a:r>
              <a:rPr lang="en-US" sz="3000" dirty="0" err="1">
                <a:latin typeface="Oswald"/>
                <a:ea typeface="Oswald"/>
                <a:cs typeface="Oswald"/>
                <a:sym typeface="Oswald"/>
              </a:rPr>
              <a:t>targetting</a:t>
            </a:r>
            <a:r>
              <a:rPr lang="en-US" sz="3000" dirty="0">
                <a:latin typeface="Oswald"/>
                <a:ea typeface="Oswald"/>
                <a:cs typeface="Oswald"/>
                <a:sym typeface="Oswald"/>
              </a:rPr>
              <a:t> their victims?</a:t>
            </a:r>
            <a:endParaRPr sz="3000" dirty="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1800" dirty="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3000" dirty="0">
                <a:latin typeface="Oswald"/>
                <a:ea typeface="Oswald"/>
                <a:cs typeface="Oswald"/>
                <a:sym typeface="Oswald"/>
              </a:rPr>
              <a:t>Who do you think is at higher risk of being targeted by traffickers? Why?</a:t>
            </a:r>
            <a:endParaRPr sz="3000" dirty="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1900" dirty="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3000" dirty="0">
                <a:latin typeface="Oswald"/>
                <a:ea typeface="Oswald"/>
                <a:cs typeface="Oswald"/>
                <a:sym typeface="Oswald"/>
              </a:rPr>
              <a:t>Why is there a demand for sexually exploited youth?</a:t>
            </a:r>
            <a:endParaRPr sz="3000" dirty="0">
              <a:latin typeface="Oswald"/>
              <a:ea typeface="Oswald"/>
              <a:cs typeface="Oswald"/>
              <a:sym typeface="Oswald"/>
            </a:endParaRPr>
          </a:p>
        </p:txBody>
      </p:sp>
      <p:pic>
        <p:nvPicPr>
          <p:cNvPr id="211" name="Google Shape;211;p19" descr="Picture 2"/>
          <p:cNvPicPr preferRelativeResize="0"/>
          <p:nvPr/>
        </p:nvPicPr>
        <p:blipFill rotWithShape="1">
          <a:blip r:embed="rId3">
            <a:alphaModFix/>
          </a:blip>
          <a:srcRect/>
          <a:stretch/>
        </p:blipFill>
        <p:spPr>
          <a:xfrm>
            <a:off x="7414719" y="2924163"/>
            <a:ext cx="1417582" cy="14175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0"/>
          <p:cNvSpPr txBox="1">
            <a:spLocks noGrp="1"/>
          </p:cNvSpPr>
          <p:nvPr>
            <p:ph type="title"/>
          </p:nvPr>
        </p:nvSpPr>
        <p:spPr>
          <a:xfrm>
            <a:off x="-1" y="108674"/>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268"/>
              <a:buFont typeface="Oswald"/>
              <a:buNone/>
            </a:pPr>
            <a:r>
              <a:rPr lang="en-US" sz="3459" b="1" dirty="0">
                <a:solidFill>
                  <a:srgbClr val="387966"/>
                </a:solidFill>
              </a:rPr>
              <a:t>Where does it happen?</a:t>
            </a:r>
            <a:endParaRPr sz="3459" b="1" dirty="0">
              <a:solidFill>
                <a:srgbClr val="387966"/>
              </a:solidFill>
            </a:endParaRPr>
          </a:p>
        </p:txBody>
      </p:sp>
      <p:sp>
        <p:nvSpPr>
          <p:cNvPr id="217" name="Google Shape;217;p20"/>
          <p:cNvSpPr txBox="1">
            <a:spLocks noGrp="1"/>
          </p:cNvSpPr>
          <p:nvPr>
            <p:ph type="body" idx="1"/>
          </p:nvPr>
        </p:nvSpPr>
        <p:spPr>
          <a:xfrm>
            <a:off x="55423" y="833763"/>
            <a:ext cx="6356527" cy="3416400"/>
          </a:xfrm>
          <a:prstGeom prst="rect">
            <a:avLst/>
          </a:prstGeom>
          <a:noFill/>
          <a:ln>
            <a:noFill/>
          </a:ln>
        </p:spPr>
        <p:txBody>
          <a:bodyPr spcFirstLastPara="1" wrap="square" lIns="91400" tIns="91400" rIns="91400" bIns="91400" anchor="t" anchorCtr="0">
            <a:normAutofit lnSpcReduction="10000"/>
          </a:bodyPr>
          <a:lstStyle/>
          <a:p>
            <a:pPr marL="0" marR="0" lvl="0" indent="0" algn="l" rtl="0">
              <a:lnSpc>
                <a:spcPct val="115000"/>
              </a:lnSpc>
              <a:spcBef>
                <a:spcPts val="0"/>
              </a:spcBef>
              <a:spcAft>
                <a:spcPts val="0"/>
              </a:spcAft>
              <a:buClr>
                <a:srgbClr val="585858"/>
              </a:buClr>
              <a:buSzPts val="2800"/>
              <a:buFont typeface="Lora"/>
              <a:buNone/>
            </a:pPr>
            <a:r>
              <a:rPr lang="en-US" sz="2800" dirty="0">
                <a:latin typeface="Oswald"/>
                <a:ea typeface="Oswald"/>
                <a:cs typeface="Oswald"/>
                <a:sym typeface="Oswald"/>
              </a:rPr>
              <a:t>Traffickers are approaching youth both in person and online.</a:t>
            </a:r>
            <a:endParaRPr sz="2800" dirty="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2800" dirty="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800" dirty="0">
                <a:latin typeface="Oswald"/>
                <a:ea typeface="Oswald"/>
                <a:cs typeface="Oswald"/>
                <a:sym typeface="Oswald"/>
              </a:rPr>
              <a:t>Popular social networks such as Facebook, Instagram, Snapchat, </a:t>
            </a:r>
            <a:r>
              <a:rPr lang="en-US" sz="2800" dirty="0" err="1">
                <a:latin typeface="Oswald"/>
                <a:ea typeface="Oswald"/>
                <a:cs typeface="Oswald"/>
                <a:sym typeface="Oswald"/>
              </a:rPr>
              <a:t>TikTok</a:t>
            </a:r>
            <a:r>
              <a:rPr lang="en-US" sz="2800" dirty="0">
                <a:latin typeface="Oswald"/>
                <a:ea typeface="Oswald"/>
                <a:cs typeface="Oswald"/>
                <a:sym typeface="Oswald"/>
              </a:rPr>
              <a:t> as well as dating applications and live streaming services, are widely used to target vulnerable individuals.</a:t>
            </a:r>
            <a:endParaRPr sz="2800" dirty="0">
              <a:latin typeface="Oswald"/>
              <a:ea typeface="Oswald"/>
              <a:cs typeface="Oswald"/>
              <a:sym typeface="Oswald"/>
            </a:endParaRPr>
          </a:p>
        </p:txBody>
      </p:sp>
      <p:pic>
        <p:nvPicPr>
          <p:cNvPr id="218" name="Google Shape;218;p20" descr="Google Shape;209;gca85f8069c_0_151"/>
          <p:cNvPicPr preferRelativeResize="0"/>
          <p:nvPr/>
        </p:nvPicPr>
        <p:blipFill rotWithShape="1">
          <a:blip r:embed="rId3">
            <a:alphaModFix/>
          </a:blip>
          <a:srcRect/>
          <a:stretch/>
        </p:blipFill>
        <p:spPr>
          <a:xfrm>
            <a:off x="6763549" y="1127537"/>
            <a:ext cx="1922328" cy="27254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1"/>
          <p:cNvSpPr txBox="1">
            <a:spLocks noGrp="1"/>
          </p:cNvSpPr>
          <p:nvPr>
            <p:ph type="title"/>
          </p:nvPr>
        </p:nvSpPr>
        <p:spPr>
          <a:xfrm>
            <a:off x="55424" y="10867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Where does it happen?</a:t>
            </a:r>
            <a:endParaRPr sz="3400" b="1">
              <a:solidFill>
                <a:srgbClr val="387966"/>
              </a:solidFill>
            </a:endParaRPr>
          </a:p>
        </p:txBody>
      </p:sp>
      <p:sp>
        <p:nvSpPr>
          <p:cNvPr id="224" name="Google Shape;224;p21"/>
          <p:cNvSpPr txBox="1">
            <a:spLocks noGrp="1"/>
          </p:cNvSpPr>
          <p:nvPr>
            <p:ph type="body" idx="1"/>
          </p:nvPr>
        </p:nvSpPr>
        <p:spPr>
          <a:xfrm>
            <a:off x="55424" y="772938"/>
            <a:ext cx="5654000" cy="3416400"/>
          </a:xfrm>
          <a:prstGeom prst="rect">
            <a:avLst/>
          </a:prstGeom>
          <a:noFill/>
          <a:ln>
            <a:noFill/>
          </a:ln>
        </p:spPr>
        <p:txBody>
          <a:bodyPr spcFirstLastPara="1" wrap="square" lIns="91400" tIns="91400" rIns="91400" bIns="91400" anchor="t" anchorCtr="0">
            <a:normAutofit fontScale="92500" lnSpcReduction="20000"/>
          </a:bodyPr>
          <a:lstStyle/>
          <a:p>
            <a:pPr marL="0" marR="0" lvl="0" indent="0" algn="l" rtl="0">
              <a:lnSpc>
                <a:spcPct val="115000"/>
              </a:lnSpc>
              <a:spcBef>
                <a:spcPts val="0"/>
              </a:spcBef>
              <a:spcAft>
                <a:spcPts val="0"/>
              </a:spcAft>
              <a:buClr>
                <a:srgbClr val="585858"/>
              </a:buClr>
              <a:buSzPct val="100000"/>
              <a:buFont typeface="Lora"/>
              <a:buNone/>
            </a:pPr>
            <a:r>
              <a:rPr lang="en-US" sz="2800" dirty="0">
                <a:latin typeface="Oswald"/>
                <a:ea typeface="Oswald"/>
                <a:cs typeface="Oswald"/>
                <a:sym typeface="Oswald"/>
              </a:rPr>
              <a:t>After establishing a first contact online, traffickers can take several weeks or just a couple of minutes to exploit youth. Online platforms are used to build trust with their targets in order to arrange in person meetings, to secretly record them and sell their images in child sexual abuse sites, or to blackmail them.</a:t>
            </a:r>
            <a:endParaRPr sz="2800" dirty="0">
              <a:latin typeface="Oswald"/>
              <a:ea typeface="Oswald"/>
              <a:cs typeface="Oswald"/>
              <a:sym typeface="Oswald"/>
            </a:endParaRPr>
          </a:p>
        </p:txBody>
      </p:sp>
      <p:pic>
        <p:nvPicPr>
          <p:cNvPr id="225" name="Google Shape;225;p21"/>
          <p:cNvPicPr preferRelativeResize="0"/>
          <p:nvPr/>
        </p:nvPicPr>
        <p:blipFill>
          <a:blip r:embed="rId3">
            <a:alphaModFix/>
          </a:blip>
          <a:stretch>
            <a:fillRect/>
          </a:stretch>
        </p:blipFill>
        <p:spPr>
          <a:xfrm>
            <a:off x="6214638" y="296225"/>
            <a:ext cx="2206111" cy="3893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e4c46ce40b_0_4"/>
          <p:cNvSpPr txBox="1">
            <a:spLocks noGrp="1"/>
          </p:cNvSpPr>
          <p:nvPr>
            <p:ph type="title"/>
          </p:nvPr>
        </p:nvSpPr>
        <p:spPr>
          <a:xfrm>
            <a:off x="55424" y="10867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Be careful!</a:t>
            </a:r>
            <a:endParaRPr sz="3400" b="1">
              <a:solidFill>
                <a:srgbClr val="387966"/>
              </a:solidFill>
            </a:endParaRPr>
          </a:p>
        </p:txBody>
      </p:sp>
      <p:sp>
        <p:nvSpPr>
          <p:cNvPr id="231" name="Google Shape;231;ge4c46ce40b_0_4"/>
          <p:cNvSpPr txBox="1"/>
          <p:nvPr/>
        </p:nvSpPr>
        <p:spPr>
          <a:xfrm>
            <a:off x="55424" y="679200"/>
            <a:ext cx="5609395" cy="36317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rgbClr val="585858"/>
                </a:solidFill>
                <a:latin typeface="Oswald"/>
                <a:ea typeface="Oswald"/>
                <a:cs typeface="Oswald"/>
                <a:sym typeface="Oswald"/>
              </a:rPr>
              <a:t>It’s not uncommon for traffickers to display an online persona with numerous friendships, economic success, pictures depicting travelling and luxury, and with many digital markers of status such as likes and followers, as these can be easily bought through the use of fake accounts and ‘bots’.</a:t>
            </a:r>
            <a:endParaRPr sz="2800" dirty="0">
              <a:solidFill>
                <a:srgbClr val="585858"/>
              </a:solidFill>
              <a:latin typeface="Oswald"/>
              <a:ea typeface="Oswald"/>
              <a:cs typeface="Oswald"/>
              <a:sym typeface="Oswald"/>
            </a:endParaRPr>
          </a:p>
        </p:txBody>
      </p:sp>
      <p:pic>
        <p:nvPicPr>
          <p:cNvPr id="232" name="Google Shape;232;ge4c46ce40b_0_4"/>
          <p:cNvPicPr preferRelativeResize="0"/>
          <p:nvPr/>
        </p:nvPicPr>
        <p:blipFill>
          <a:blip r:embed="rId3">
            <a:alphaModFix/>
          </a:blip>
          <a:stretch>
            <a:fillRect/>
          </a:stretch>
        </p:blipFill>
        <p:spPr>
          <a:xfrm>
            <a:off x="5784914" y="1119853"/>
            <a:ext cx="3225603" cy="24819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164724" y="15587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Who is at higher risk?</a:t>
            </a:r>
            <a:endParaRPr sz="3400" b="1">
              <a:solidFill>
                <a:srgbClr val="387966"/>
              </a:solidFill>
            </a:endParaRPr>
          </a:p>
        </p:txBody>
      </p:sp>
      <p:sp>
        <p:nvSpPr>
          <p:cNvPr id="238" name="Google Shape;238;p22"/>
          <p:cNvSpPr txBox="1">
            <a:spLocks noGrp="1"/>
          </p:cNvSpPr>
          <p:nvPr>
            <p:ph type="body" idx="1"/>
          </p:nvPr>
        </p:nvSpPr>
        <p:spPr>
          <a:xfrm>
            <a:off x="164724" y="863550"/>
            <a:ext cx="8520600" cy="341640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Young girls (about age 16-24, or even younger) and those with lower self-confidence and a negative self-image have a higher risk of being exploited.  Why does this happen?</a:t>
            </a:r>
            <a:endParaRPr sz="2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2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Sex traffickers recruit other traffickers to exploit youth anywhere, including schools, malls, and online.  </a:t>
            </a:r>
            <a:endParaRPr sz="2800">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e3075a666a_3_0"/>
          <p:cNvSpPr txBox="1">
            <a:spLocks noGrp="1"/>
          </p:cNvSpPr>
          <p:nvPr>
            <p:ph type="title"/>
          </p:nvPr>
        </p:nvSpPr>
        <p:spPr>
          <a:xfrm>
            <a:off x="164724" y="15587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Other targeted groups:</a:t>
            </a:r>
            <a:endParaRPr sz="3400" b="1">
              <a:solidFill>
                <a:srgbClr val="387966"/>
              </a:solidFill>
            </a:endParaRPr>
          </a:p>
        </p:txBody>
      </p:sp>
      <p:sp>
        <p:nvSpPr>
          <p:cNvPr id="244" name="Google Shape;244;ge3075a666a_3_0"/>
          <p:cNvSpPr txBox="1">
            <a:spLocks noGrp="1"/>
          </p:cNvSpPr>
          <p:nvPr>
            <p:ph type="body" idx="1"/>
          </p:nvPr>
        </p:nvSpPr>
        <p:spPr>
          <a:xfrm>
            <a:off x="164725" y="751650"/>
            <a:ext cx="8520600" cy="3640200"/>
          </a:xfrm>
          <a:prstGeom prst="rect">
            <a:avLst/>
          </a:prstGeom>
          <a:noFill/>
          <a:ln>
            <a:noFill/>
          </a:ln>
        </p:spPr>
        <p:txBody>
          <a:bodyPr spcFirstLastPara="1" wrap="square" lIns="91400" tIns="91400" rIns="91400" bIns="91400" anchor="t" anchorCtr="0">
            <a:normAutofit/>
          </a:bodyPr>
          <a:lstStyle/>
          <a:p>
            <a:pPr marL="457200" lvl="0" indent="-372110" algn="l" rtl="0">
              <a:lnSpc>
                <a:spcPct val="105000"/>
              </a:lnSpc>
              <a:spcBef>
                <a:spcPts val="120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Indigenous women and girls</a:t>
            </a:r>
            <a:endParaRPr sz="2260" dirty="0">
              <a:solidFill>
                <a:schemeClr val="dk1"/>
              </a:solidFill>
              <a:highlight>
                <a:srgbClr val="FFFFFF"/>
              </a:highlight>
              <a:latin typeface="Oswald"/>
              <a:ea typeface="Oswald"/>
              <a:cs typeface="Oswald"/>
              <a:sym typeface="Oswald"/>
            </a:endParaRPr>
          </a:p>
          <a:p>
            <a:pPr marL="457200" lvl="0" indent="-372110" algn="l" rtl="0">
              <a:lnSpc>
                <a:spcPct val="105000"/>
              </a:lnSpc>
              <a:spcBef>
                <a:spcPts val="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2SLGBTQ+ identified youth</a:t>
            </a:r>
            <a:endParaRPr sz="2260" dirty="0">
              <a:solidFill>
                <a:schemeClr val="dk1"/>
              </a:solidFill>
              <a:highlight>
                <a:srgbClr val="FFFFFF"/>
              </a:highlight>
              <a:latin typeface="Oswald"/>
              <a:ea typeface="Oswald"/>
              <a:cs typeface="Oswald"/>
              <a:sym typeface="Oswald"/>
            </a:endParaRPr>
          </a:p>
          <a:p>
            <a:pPr marL="457200" lvl="0" indent="-372110" algn="l" rtl="0">
              <a:lnSpc>
                <a:spcPct val="105000"/>
              </a:lnSpc>
              <a:spcBef>
                <a:spcPts val="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Racialized individuals</a:t>
            </a:r>
            <a:endParaRPr sz="2260" dirty="0">
              <a:solidFill>
                <a:schemeClr val="dk1"/>
              </a:solidFill>
              <a:highlight>
                <a:srgbClr val="FFFFFF"/>
              </a:highlight>
              <a:latin typeface="Oswald"/>
              <a:ea typeface="Oswald"/>
              <a:cs typeface="Oswald"/>
              <a:sym typeface="Oswald"/>
            </a:endParaRPr>
          </a:p>
          <a:p>
            <a:pPr marL="457200" lvl="0" indent="-372110" algn="l" rtl="0">
              <a:lnSpc>
                <a:spcPct val="105000"/>
              </a:lnSpc>
              <a:spcBef>
                <a:spcPts val="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Migrants and new immigrants</a:t>
            </a:r>
            <a:endParaRPr sz="2260" dirty="0">
              <a:solidFill>
                <a:schemeClr val="dk1"/>
              </a:solidFill>
              <a:highlight>
                <a:srgbClr val="FFFFFF"/>
              </a:highlight>
              <a:latin typeface="Oswald"/>
              <a:ea typeface="Oswald"/>
              <a:cs typeface="Oswald"/>
              <a:sym typeface="Oswald"/>
            </a:endParaRPr>
          </a:p>
          <a:p>
            <a:pPr marL="457200" lvl="0" indent="-372110" algn="l" rtl="0">
              <a:lnSpc>
                <a:spcPct val="105000"/>
              </a:lnSpc>
              <a:spcBef>
                <a:spcPts val="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Persons with disabilities</a:t>
            </a:r>
            <a:endParaRPr sz="2260" dirty="0">
              <a:solidFill>
                <a:schemeClr val="dk1"/>
              </a:solidFill>
              <a:highlight>
                <a:srgbClr val="FFFFFF"/>
              </a:highlight>
              <a:latin typeface="Oswald"/>
              <a:ea typeface="Oswald"/>
              <a:cs typeface="Oswald"/>
              <a:sym typeface="Oswald"/>
            </a:endParaRPr>
          </a:p>
          <a:p>
            <a:pPr marL="457200" lvl="0" indent="-372110" algn="l" rtl="0">
              <a:lnSpc>
                <a:spcPct val="105000"/>
              </a:lnSpc>
              <a:spcBef>
                <a:spcPts val="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Children in/exiting the child-welfare system</a:t>
            </a:r>
            <a:endParaRPr sz="2260" dirty="0">
              <a:solidFill>
                <a:schemeClr val="dk1"/>
              </a:solidFill>
              <a:highlight>
                <a:srgbClr val="FFFFFF"/>
              </a:highlight>
              <a:latin typeface="Oswald"/>
              <a:ea typeface="Oswald"/>
              <a:cs typeface="Oswald"/>
              <a:sym typeface="Oswald"/>
            </a:endParaRPr>
          </a:p>
          <a:p>
            <a:pPr marL="457200" lvl="0" indent="-372110" algn="l" rtl="0">
              <a:lnSpc>
                <a:spcPct val="105000"/>
              </a:lnSpc>
              <a:spcBef>
                <a:spcPts val="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Children and youth involved in the youth justice system</a:t>
            </a:r>
            <a:endParaRPr sz="2260" dirty="0">
              <a:solidFill>
                <a:schemeClr val="dk1"/>
              </a:solidFill>
              <a:highlight>
                <a:srgbClr val="FFFFFF"/>
              </a:highlight>
              <a:latin typeface="Oswald"/>
              <a:ea typeface="Oswald"/>
              <a:cs typeface="Oswald"/>
              <a:sym typeface="Oswald"/>
            </a:endParaRPr>
          </a:p>
          <a:p>
            <a:pPr marL="457200" lvl="0" indent="-372110" algn="l" rtl="0">
              <a:lnSpc>
                <a:spcPct val="105000"/>
              </a:lnSpc>
              <a:spcBef>
                <a:spcPts val="0"/>
              </a:spcBef>
              <a:spcAft>
                <a:spcPts val="0"/>
              </a:spcAft>
              <a:buClr>
                <a:schemeClr val="dk1"/>
              </a:buClr>
              <a:buSzPts val="2260"/>
              <a:buFont typeface="Oswald"/>
              <a:buChar char="●"/>
            </a:pPr>
            <a:r>
              <a:rPr lang="en-US" sz="2260" dirty="0">
                <a:solidFill>
                  <a:schemeClr val="dk1"/>
                </a:solidFill>
                <a:highlight>
                  <a:srgbClr val="FFFFFF"/>
                </a:highlight>
                <a:latin typeface="Oswald"/>
                <a:ea typeface="Oswald"/>
                <a:cs typeface="Oswald"/>
                <a:sym typeface="Oswald"/>
              </a:rPr>
              <a:t>Homeless and marginalized youth</a:t>
            </a:r>
            <a:endParaRPr sz="820" dirty="0">
              <a:latin typeface="Oswald"/>
              <a:ea typeface="Oswald"/>
              <a:cs typeface="Oswald"/>
              <a:sym typeface="Oswald"/>
            </a:endParaRPr>
          </a:p>
        </p:txBody>
      </p:sp>
      <p:pic>
        <p:nvPicPr>
          <p:cNvPr id="245" name="Google Shape;245;ge3075a666a_3_0"/>
          <p:cNvPicPr preferRelativeResize="0"/>
          <p:nvPr/>
        </p:nvPicPr>
        <p:blipFill>
          <a:blip r:embed="rId3">
            <a:alphaModFix/>
          </a:blip>
          <a:stretch>
            <a:fillRect/>
          </a:stretch>
        </p:blipFill>
        <p:spPr>
          <a:xfrm>
            <a:off x="5896200" y="267625"/>
            <a:ext cx="2891626" cy="28916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e3075a666a_7_7"/>
          <p:cNvSpPr txBox="1">
            <a:spLocks noGrp="1"/>
          </p:cNvSpPr>
          <p:nvPr>
            <p:ph type="title"/>
          </p:nvPr>
        </p:nvSpPr>
        <p:spPr>
          <a:xfrm>
            <a:off x="164724" y="15587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Other targeted groups:</a:t>
            </a:r>
            <a:endParaRPr sz="3400" b="1">
              <a:solidFill>
                <a:srgbClr val="387966"/>
              </a:solidFill>
            </a:endParaRPr>
          </a:p>
        </p:txBody>
      </p:sp>
      <p:sp>
        <p:nvSpPr>
          <p:cNvPr id="251" name="Google Shape;251;ge3075a666a_7_7"/>
          <p:cNvSpPr txBox="1">
            <a:spLocks noGrp="1"/>
          </p:cNvSpPr>
          <p:nvPr>
            <p:ph type="body" idx="1"/>
          </p:nvPr>
        </p:nvSpPr>
        <p:spPr>
          <a:xfrm>
            <a:off x="75950" y="866350"/>
            <a:ext cx="6967500" cy="3640200"/>
          </a:xfrm>
          <a:prstGeom prst="rect">
            <a:avLst/>
          </a:prstGeom>
          <a:noFill/>
          <a:ln>
            <a:noFill/>
          </a:ln>
        </p:spPr>
        <p:txBody>
          <a:bodyPr spcFirstLastPara="1" wrap="square" lIns="91400" tIns="91400" rIns="91400" bIns="91400" anchor="t" anchorCtr="0">
            <a:noAutofit/>
          </a:bodyPr>
          <a:lstStyle/>
          <a:p>
            <a:pPr marL="457200" marR="0" lvl="0" indent="-385884" algn="l" rtl="0">
              <a:lnSpc>
                <a:spcPct val="95000"/>
              </a:lnSpc>
              <a:spcBef>
                <a:spcPts val="1200"/>
              </a:spcBef>
              <a:spcAft>
                <a:spcPts val="0"/>
              </a:spcAft>
              <a:buClr>
                <a:schemeClr val="dk1"/>
              </a:buClr>
              <a:buSzPts val="2477"/>
              <a:buFont typeface="Oswald"/>
              <a:buChar char="●"/>
            </a:pPr>
            <a:r>
              <a:rPr lang="en-US" sz="2400" dirty="0">
                <a:solidFill>
                  <a:schemeClr val="dk1"/>
                </a:solidFill>
                <a:highlight>
                  <a:srgbClr val="FFFFFF"/>
                </a:highlight>
                <a:latin typeface="Oswald"/>
                <a:ea typeface="Oswald"/>
                <a:cs typeface="Oswald"/>
                <a:sym typeface="Oswald"/>
              </a:rPr>
              <a:t>Individuals with mental health and/or addictions needs</a:t>
            </a:r>
            <a:endParaRPr sz="2400" dirty="0">
              <a:solidFill>
                <a:schemeClr val="dk1"/>
              </a:solidFill>
              <a:highlight>
                <a:srgbClr val="FFFFFF"/>
              </a:highlight>
              <a:latin typeface="Oswald"/>
              <a:ea typeface="Oswald"/>
              <a:cs typeface="Oswald"/>
              <a:sym typeface="Oswald"/>
            </a:endParaRPr>
          </a:p>
          <a:p>
            <a:pPr marL="457200" marR="0" lvl="0" indent="-385884" algn="l" rtl="0">
              <a:lnSpc>
                <a:spcPct val="95000"/>
              </a:lnSpc>
              <a:spcBef>
                <a:spcPts val="0"/>
              </a:spcBef>
              <a:spcAft>
                <a:spcPts val="0"/>
              </a:spcAft>
              <a:buClr>
                <a:schemeClr val="dk1"/>
              </a:buClr>
              <a:buSzPts val="2477"/>
              <a:buFont typeface="Oswald"/>
              <a:buChar char="●"/>
            </a:pPr>
            <a:r>
              <a:rPr lang="en-US" sz="2400" dirty="0">
                <a:solidFill>
                  <a:schemeClr val="dk1"/>
                </a:solidFill>
                <a:highlight>
                  <a:srgbClr val="FFFFFF"/>
                </a:highlight>
                <a:latin typeface="Oswald"/>
                <a:ea typeface="Oswald"/>
                <a:cs typeface="Oswald"/>
                <a:sym typeface="Oswald"/>
              </a:rPr>
              <a:t>Individuals with a history of experiencing violence or neglect</a:t>
            </a:r>
            <a:endParaRPr sz="2400" dirty="0">
              <a:solidFill>
                <a:schemeClr val="dk1"/>
              </a:solidFill>
              <a:highlight>
                <a:srgbClr val="FFFFFF"/>
              </a:highlight>
              <a:latin typeface="Oswald"/>
              <a:ea typeface="Oswald"/>
              <a:cs typeface="Oswald"/>
              <a:sym typeface="Oswald"/>
            </a:endParaRPr>
          </a:p>
          <a:p>
            <a:pPr marL="457200" marR="0" lvl="0" indent="-385884" algn="l" rtl="0">
              <a:lnSpc>
                <a:spcPct val="95000"/>
              </a:lnSpc>
              <a:spcBef>
                <a:spcPts val="0"/>
              </a:spcBef>
              <a:spcAft>
                <a:spcPts val="0"/>
              </a:spcAft>
              <a:buClr>
                <a:schemeClr val="dk1"/>
              </a:buClr>
              <a:buSzPts val="2477"/>
              <a:buFont typeface="Oswald"/>
              <a:buChar char="●"/>
            </a:pPr>
            <a:r>
              <a:rPr lang="en-US" sz="2400" dirty="0">
                <a:solidFill>
                  <a:schemeClr val="dk1"/>
                </a:solidFill>
                <a:highlight>
                  <a:srgbClr val="FFFFFF"/>
                </a:highlight>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Individuals </a:t>
            </a:r>
            <a:r>
              <a:rPr lang="en-US" sz="2400" dirty="0">
                <a:solidFill>
                  <a:schemeClr val="dk1"/>
                </a:solidFill>
                <a:highlight>
                  <a:srgbClr val="FFFFFF"/>
                </a:highlight>
                <a:latin typeface="Oswald"/>
                <a:ea typeface="Oswald"/>
                <a:cs typeface="Oswald"/>
                <a:sym typeface="Oswald"/>
              </a:rPr>
              <a:t>with a history of child sexual abuse</a:t>
            </a:r>
            <a:endParaRPr sz="2400" dirty="0">
              <a:solidFill>
                <a:schemeClr val="dk1"/>
              </a:solidFill>
              <a:highlight>
                <a:srgbClr val="FFFFFF"/>
              </a:highlight>
              <a:latin typeface="Oswald"/>
              <a:ea typeface="Oswald"/>
              <a:cs typeface="Oswald"/>
              <a:sym typeface="Oswald"/>
            </a:endParaRPr>
          </a:p>
          <a:p>
            <a:pPr marL="457200" marR="0" lvl="0" indent="-385884" algn="l" rtl="0">
              <a:lnSpc>
                <a:spcPct val="95000"/>
              </a:lnSpc>
              <a:spcBef>
                <a:spcPts val="0"/>
              </a:spcBef>
              <a:spcAft>
                <a:spcPts val="0"/>
              </a:spcAft>
              <a:buClr>
                <a:schemeClr val="dk1"/>
              </a:buClr>
              <a:buSzPts val="2477"/>
              <a:buFont typeface="Oswald"/>
              <a:buChar char="●"/>
            </a:pPr>
            <a:r>
              <a:rPr lang="en-US" sz="2400" dirty="0" err="1">
                <a:solidFill>
                  <a:schemeClr val="dk1"/>
                </a:solidFill>
                <a:highlight>
                  <a:srgbClr val="FFFFFF"/>
                </a:highlight>
                <a:latin typeface="Oswald"/>
                <a:ea typeface="Oswald"/>
                <a:cs typeface="Oswald"/>
                <a:sym typeface="Oswald"/>
              </a:rPr>
              <a:t>Neurodiverse</a:t>
            </a:r>
            <a:r>
              <a:rPr lang="en-US" sz="2400" dirty="0">
                <a:solidFill>
                  <a:schemeClr val="dk1"/>
                </a:solidFill>
                <a:highlight>
                  <a:srgbClr val="FFFFFF"/>
                </a:highlight>
                <a:latin typeface="Oswald"/>
                <a:ea typeface="Oswald"/>
                <a:cs typeface="Oswald"/>
                <a:sym typeface="Oswald"/>
              </a:rPr>
              <a:t>, atypical youth (</a:t>
            </a:r>
            <a:r>
              <a:rPr lang="en-US" sz="2400" dirty="0" err="1">
                <a:solidFill>
                  <a:schemeClr val="dk1"/>
                </a:solidFill>
                <a:highlight>
                  <a:srgbClr val="FFFFFF"/>
                </a:highlight>
                <a:latin typeface="Oswald"/>
                <a:ea typeface="Oswald"/>
                <a:cs typeface="Oswald"/>
                <a:sym typeface="Oswald"/>
              </a:rPr>
              <a:t>ie</a:t>
            </a:r>
            <a:r>
              <a:rPr lang="en-US" sz="2400" dirty="0">
                <a:solidFill>
                  <a:schemeClr val="dk1"/>
                </a:solidFill>
                <a:highlight>
                  <a:srgbClr val="FFFFFF"/>
                </a:highlight>
                <a:latin typeface="Oswald"/>
                <a:ea typeface="Oswald"/>
                <a:cs typeface="Oswald"/>
                <a:sym typeface="Oswald"/>
              </a:rPr>
              <a:t>, ADHD, autistic)</a:t>
            </a:r>
            <a:endParaRPr sz="2400" dirty="0">
              <a:solidFill>
                <a:schemeClr val="dk1"/>
              </a:solidFill>
              <a:highlight>
                <a:srgbClr val="FFFFFF"/>
              </a:highlight>
              <a:latin typeface="Oswald"/>
              <a:ea typeface="Oswald"/>
              <a:cs typeface="Oswald"/>
              <a:sym typeface="Oswald"/>
            </a:endParaRPr>
          </a:p>
          <a:p>
            <a:pPr marL="457200" marR="0" lvl="0" indent="-385884" algn="l" rtl="0">
              <a:lnSpc>
                <a:spcPct val="95000"/>
              </a:lnSpc>
              <a:spcBef>
                <a:spcPts val="0"/>
              </a:spcBef>
              <a:spcAft>
                <a:spcPts val="0"/>
              </a:spcAft>
              <a:buClr>
                <a:schemeClr val="dk1"/>
              </a:buClr>
              <a:buSzPts val="2477"/>
              <a:buFont typeface="Oswald"/>
              <a:buChar char="●"/>
            </a:pPr>
            <a:r>
              <a:rPr lang="en-US" sz="2400" dirty="0">
                <a:solidFill>
                  <a:schemeClr val="dk1"/>
                </a:solidFill>
                <a:highlight>
                  <a:srgbClr val="FFFFFF"/>
                </a:highlight>
                <a:latin typeface="Oswald"/>
                <a:ea typeface="Oswald"/>
                <a:cs typeface="Oswald"/>
                <a:sym typeface="Oswald"/>
              </a:rPr>
              <a:t>Socially and economically disadvantaged individuals </a:t>
            </a:r>
            <a:endParaRPr sz="2400" dirty="0">
              <a:solidFill>
                <a:schemeClr val="dk1"/>
              </a:solidFill>
              <a:highlight>
                <a:srgbClr val="FFFFFF"/>
              </a:highlight>
              <a:latin typeface="Oswald"/>
              <a:ea typeface="Oswald"/>
              <a:cs typeface="Oswald"/>
              <a:sym typeface="Oswald"/>
            </a:endParaRPr>
          </a:p>
          <a:p>
            <a:pPr marL="457200" marR="0" lvl="0" indent="-385884" algn="l" rtl="0">
              <a:lnSpc>
                <a:spcPct val="95000"/>
              </a:lnSpc>
              <a:spcBef>
                <a:spcPts val="0"/>
              </a:spcBef>
              <a:spcAft>
                <a:spcPts val="0"/>
              </a:spcAft>
              <a:buClr>
                <a:schemeClr val="dk1"/>
              </a:buClr>
              <a:buSzPts val="2477"/>
              <a:buFont typeface="Oswald"/>
              <a:buChar char="●"/>
            </a:pPr>
            <a:r>
              <a:rPr lang="en-US" sz="2400" dirty="0">
                <a:solidFill>
                  <a:schemeClr val="dk1"/>
                </a:solidFill>
                <a:highlight>
                  <a:srgbClr val="FFFFFF"/>
                </a:highlight>
                <a:latin typeface="Oswald"/>
                <a:ea typeface="Oswald"/>
                <a:cs typeface="Oswald"/>
                <a:sym typeface="Oswald"/>
              </a:rPr>
              <a:t>Youth experiencing homelessness and missing youth</a:t>
            </a:r>
            <a:endParaRPr sz="2400" dirty="0">
              <a:solidFill>
                <a:schemeClr val="dk1"/>
              </a:solidFill>
              <a:highlight>
                <a:srgbClr val="FFFFFF"/>
              </a:highlight>
              <a:latin typeface="Oswald"/>
              <a:ea typeface="Oswald"/>
              <a:cs typeface="Oswald"/>
              <a:sym typeface="Oswald"/>
            </a:endParaRPr>
          </a:p>
          <a:p>
            <a:pPr marL="457200" marR="0" lvl="0" indent="-385884" algn="l" rtl="0">
              <a:lnSpc>
                <a:spcPct val="95000"/>
              </a:lnSpc>
              <a:spcBef>
                <a:spcPts val="0"/>
              </a:spcBef>
              <a:spcAft>
                <a:spcPts val="0"/>
              </a:spcAft>
              <a:buClr>
                <a:schemeClr val="dk1"/>
              </a:buClr>
              <a:buSzPts val="2477"/>
              <a:buFont typeface="Oswald"/>
              <a:buChar char="●"/>
            </a:pPr>
            <a:r>
              <a:rPr lang="en-US" sz="2400" dirty="0">
                <a:solidFill>
                  <a:schemeClr val="dk1"/>
                </a:solidFill>
                <a:highlight>
                  <a:srgbClr val="FFFFFF"/>
                </a:highlight>
                <a:latin typeface="Oswald"/>
                <a:ea typeface="Oswald"/>
                <a:cs typeface="Oswald"/>
                <a:sym typeface="Oswald"/>
              </a:rPr>
              <a:t>Youth who question their security and sense of belonging to their community, school or</a:t>
            </a:r>
            <a:r>
              <a:rPr lang="en-US" sz="2400" dirty="0">
                <a:solidFill>
                  <a:schemeClr val="dk1"/>
                </a:solidFill>
                <a:highlight>
                  <a:srgbClr val="FFFFFF"/>
                </a:highlight>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family</a:t>
            </a:r>
            <a:endParaRPr sz="2400" dirty="0">
              <a:solidFill>
                <a:schemeClr val="dk1"/>
              </a:solidFill>
              <a:highlight>
                <a:srgbClr val="FFFFFF"/>
              </a:highlight>
              <a:latin typeface="Oswald"/>
              <a:ea typeface="Oswald"/>
              <a:cs typeface="Oswald"/>
              <a:sym typeface="Oswald"/>
            </a:endParaRPr>
          </a:p>
          <a:p>
            <a:pPr marL="0" marR="0" lvl="0" indent="0" algn="l" rtl="0">
              <a:lnSpc>
                <a:spcPct val="95000"/>
              </a:lnSpc>
              <a:spcBef>
                <a:spcPts val="1200"/>
              </a:spcBef>
              <a:spcAft>
                <a:spcPts val="0"/>
              </a:spcAft>
              <a:buClr>
                <a:srgbClr val="585858"/>
              </a:buClr>
              <a:buSzPts val="700"/>
              <a:buFont typeface="Lora"/>
              <a:buNone/>
            </a:pPr>
            <a:endParaRPr sz="500" dirty="0">
              <a:latin typeface="Oswald"/>
              <a:ea typeface="Oswald"/>
              <a:cs typeface="Oswald"/>
              <a:sym typeface="Oswald"/>
            </a:endParaRPr>
          </a:p>
        </p:txBody>
      </p:sp>
      <p:pic>
        <p:nvPicPr>
          <p:cNvPr id="252" name="Google Shape;252;ge3075a666a_7_7"/>
          <p:cNvPicPr preferRelativeResize="0"/>
          <p:nvPr/>
        </p:nvPicPr>
        <p:blipFill>
          <a:blip r:embed="rId3">
            <a:alphaModFix/>
          </a:blip>
          <a:stretch>
            <a:fillRect/>
          </a:stretch>
        </p:blipFill>
        <p:spPr>
          <a:xfrm>
            <a:off x="6928725" y="1124760"/>
            <a:ext cx="2019826" cy="2019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p:nvPr/>
        </p:nvSpPr>
        <p:spPr>
          <a:xfrm>
            <a:off x="206087" y="721248"/>
            <a:ext cx="5437500" cy="12930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387966"/>
              </a:buClr>
              <a:buSzPts val="3200"/>
              <a:buFont typeface="Oswald"/>
              <a:buNone/>
            </a:pPr>
            <a:r>
              <a:rPr lang="en-US" sz="3200" b="1" i="0" u="none" strike="noStrike" cap="none">
                <a:solidFill>
                  <a:srgbClr val="387966"/>
                </a:solidFill>
                <a:latin typeface="Oswald"/>
                <a:ea typeface="Oswald"/>
                <a:cs typeface="Oswald"/>
                <a:sym typeface="Oswald"/>
              </a:rPr>
              <a:t>Content </a:t>
            </a:r>
            <a:r>
              <a:rPr lang="en-US" sz="3200" b="1">
                <a:solidFill>
                  <a:srgbClr val="387966"/>
                </a:solidFill>
                <a:latin typeface="Oswald"/>
                <a:ea typeface="Oswald"/>
                <a:cs typeface="Oswald"/>
                <a:sym typeface="Oswald"/>
              </a:rPr>
              <a:t>w</a:t>
            </a:r>
            <a:r>
              <a:rPr lang="en-US" sz="3200" b="1" i="0" u="none" strike="noStrike" cap="none">
                <a:solidFill>
                  <a:srgbClr val="387966"/>
                </a:solidFill>
                <a:latin typeface="Oswald"/>
                <a:ea typeface="Oswald"/>
                <a:cs typeface="Oswald"/>
                <a:sym typeface="Oswald"/>
              </a:rPr>
              <a:t>arning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87966"/>
              </a:buClr>
              <a:buSzPts val="3200"/>
              <a:buFont typeface="Oswald"/>
              <a:buNone/>
            </a:pPr>
            <a:r>
              <a:rPr lang="en-US" sz="3200" b="1" i="0" u="none" strike="noStrike" cap="none">
                <a:solidFill>
                  <a:srgbClr val="387966"/>
                </a:solidFill>
                <a:latin typeface="Oswald"/>
                <a:ea typeface="Oswald"/>
                <a:cs typeface="Oswald"/>
                <a:sym typeface="Oswald"/>
              </a:rPr>
              <a:t>and </a:t>
            </a:r>
            <a:r>
              <a:rPr lang="en-US" sz="3200" b="1">
                <a:solidFill>
                  <a:srgbClr val="387966"/>
                </a:solidFill>
                <a:latin typeface="Oswald"/>
                <a:ea typeface="Oswald"/>
                <a:cs typeface="Oswald"/>
                <a:sym typeface="Oswald"/>
              </a:rPr>
              <a:t>s</a:t>
            </a:r>
            <a:r>
              <a:rPr lang="en-US" sz="3200" b="1" i="0" u="none" strike="noStrike" cap="none">
                <a:solidFill>
                  <a:srgbClr val="387966"/>
                </a:solidFill>
                <a:latin typeface="Oswald"/>
                <a:ea typeface="Oswald"/>
                <a:cs typeface="Oswald"/>
                <a:sym typeface="Oswald"/>
              </a:rPr>
              <a:t>upport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p:txBody>
      </p:sp>
      <p:sp>
        <p:nvSpPr>
          <p:cNvPr id="130" name="Google Shape;130;p2"/>
          <p:cNvSpPr/>
          <p:nvPr/>
        </p:nvSpPr>
        <p:spPr>
          <a:xfrm>
            <a:off x="3229950" y="137250"/>
            <a:ext cx="5816400" cy="4169100"/>
          </a:xfrm>
          <a:prstGeom prst="rect">
            <a:avLst/>
          </a:prstGeom>
          <a:noFill/>
          <a:ln w="25400" cap="flat" cmpd="sng">
            <a:solidFill>
              <a:srgbClr val="FA12D9"/>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A12D9"/>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
          <p:cNvSpPr txBox="1"/>
          <p:nvPr/>
        </p:nvSpPr>
        <p:spPr>
          <a:xfrm>
            <a:off x="3329625" y="206825"/>
            <a:ext cx="5635500" cy="4776600"/>
          </a:xfrm>
          <a:prstGeom prst="rect">
            <a:avLst/>
          </a:prstGeom>
          <a:noFill/>
          <a:ln>
            <a:noFill/>
          </a:ln>
        </p:spPr>
        <p:txBody>
          <a:bodyPr spcFirstLastPara="1" wrap="square" lIns="45675" tIns="45675" rIns="45675" bIns="45675" anchor="t" anchorCtr="0">
            <a:spAutoFit/>
          </a:bodyPr>
          <a:lstStyle/>
          <a:p>
            <a:pPr marL="0" marR="0" lvl="1" indent="0" algn="l" rtl="0">
              <a:lnSpc>
                <a:spcPct val="100000"/>
              </a:lnSpc>
              <a:spcBef>
                <a:spcPts val="0"/>
              </a:spcBef>
              <a:spcAft>
                <a:spcPts val="0"/>
              </a:spcAft>
              <a:buClr>
                <a:srgbClr val="387966"/>
              </a:buClr>
              <a:buSzPts val="2400"/>
              <a:buFont typeface="Oswald"/>
              <a:buNone/>
            </a:pPr>
            <a:r>
              <a:rPr lang="en-US" sz="2400" b="0" i="0" u="none" strike="noStrike" cap="none">
                <a:solidFill>
                  <a:srgbClr val="387966"/>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In-school resources:</a:t>
            </a: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387966"/>
              </a:buClr>
              <a:buSzPts val="2400"/>
              <a:buFont typeface="Oswald"/>
              <a:buNone/>
            </a:pPr>
            <a:r>
              <a:rPr lang="en-US" sz="2400" b="0" i="0" u="none" strike="noStrike" cap="none">
                <a:solidFill>
                  <a:srgbClr val="387966"/>
                </a:solidFill>
                <a:latin typeface="Oswald"/>
                <a:ea typeface="Oswald"/>
                <a:cs typeface="Oswald"/>
                <a:sym typeface="Oswald"/>
              </a:rPr>
              <a:t>Canada-Wide Resources: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2400" b="1" i="0" u="none" strike="noStrike" cap="none">
                <a:solidFill>
                  <a:srgbClr val="434343"/>
                </a:solidFill>
                <a:latin typeface="Oswald"/>
                <a:ea typeface="Oswald"/>
                <a:cs typeface="Oswald"/>
                <a:sym typeface="Oswald"/>
              </a:rPr>
              <a:t>Canadian Human Trafficking Hotline </a:t>
            </a:r>
            <a:endParaRPr sz="1400" b="1" i="0" u="none" strike="noStrike" cap="none">
              <a:solidFill>
                <a:srgbClr val="000000"/>
              </a:solidFill>
            </a:endParaRPr>
          </a:p>
          <a:p>
            <a:pPr marL="0" marR="0" lvl="1" indent="0" algn="l" rtl="0">
              <a:lnSpc>
                <a:spcPct val="100000"/>
              </a:lnSpc>
              <a:spcBef>
                <a:spcPts val="0"/>
              </a:spcBef>
              <a:spcAft>
                <a:spcPts val="0"/>
              </a:spcAft>
              <a:buClr>
                <a:schemeClr val="accent5"/>
              </a:buClr>
              <a:buSzPts val="2400"/>
              <a:buFont typeface="Oswald"/>
              <a:buNone/>
            </a:pPr>
            <a:r>
              <a:rPr lang="en-US" sz="2400" b="0" i="0" u="sng" strike="noStrike" cap="none">
                <a:solidFill>
                  <a:srgbClr val="0000FF"/>
                </a:solidFill>
                <a:latin typeface="Oswald"/>
                <a:ea typeface="Oswald"/>
                <a:cs typeface="Oswald"/>
                <a:sym typeface="Oswald"/>
                <a:hlinkClick r:id="rId3">
                  <a:extLst>
                    <a:ext uri="{A12FA001-AC4F-418D-AE19-62706E023703}">
                      <ahyp:hlinkClr xmlns:ahyp="http://schemas.microsoft.com/office/drawing/2018/hyperlinkcolor" val="tx"/>
                    </a:ext>
                  </a:extLst>
                </a:hlinkClick>
              </a:rPr>
              <a:t>canadianhumantraffickinghotline.ca</a:t>
            </a:r>
            <a:endParaRPr sz="1400" b="0" i="0" u="none" strike="noStrike" cap="none">
              <a:solidFill>
                <a:srgbClr val="0000FF"/>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2200" b="0" i="0" u="none" strike="noStrike" cap="none">
                <a:solidFill>
                  <a:srgbClr val="434343"/>
                </a:solidFill>
                <a:latin typeface="Oswald"/>
                <a:ea typeface="Oswald"/>
                <a:cs typeface="Oswald"/>
                <a:sym typeface="Oswald"/>
              </a:rPr>
              <a:t>ENG/FR</a:t>
            </a:r>
            <a:r>
              <a:rPr lang="en-US" sz="2200"/>
              <a:t> - </a:t>
            </a:r>
            <a:r>
              <a:rPr lang="en-US" sz="2200" b="0" i="0" u="none" strike="noStrike" cap="none">
                <a:solidFill>
                  <a:srgbClr val="434343"/>
                </a:solidFill>
                <a:latin typeface="Oswald"/>
                <a:ea typeface="Oswald"/>
                <a:cs typeface="Oswald"/>
                <a:sym typeface="Oswald"/>
              </a:rPr>
              <a:t>Online chat available</a:t>
            </a:r>
            <a:r>
              <a:rPr lang="en-US" sz="2200">
                <a:solidFill>
                  <a:srgbClr val="434343"/>
                </a:solidFill>
                <a:latin typeface="Oswald"/>
                <a:ea typeface="Oswald"/>
                <a:cs typeface="Oswald"/>
                <a:sym typeface="Oswald"/>
              </a:rPr>
              <a:t> </a:t>
            </a:r>
            <a:endParaRPr sz="2200">
              <a:solidFill>
                <a:srgbClr val="434343"/>
              </a:solidFill>
              <a:latin typeface="Oswald"/>
              <a:ea typeface="Oswald"/>
              <a:cs typeface="Oswald"/>
              <a:sym typeface="Oswald"/>
            </a:endParaRPr>
          </a:p>
          <a:p>
            <a:pPr marL="0" marR="0" lvl="1" indent="457200" algn="l" rtl="0">
              <a:lnSpc>
                <a:spcPct val="100000"/>
              </a:lnSpc>
              <a:spcBef>
                <a:spcPts val="0"/>
              </a:spcBef>
              <a:spcAft>
                <a:spcPts val="0"/>
              </a:spcAft>
              <a:buClr>
                <a:srgbClr val="434343"/>
              </a:buClr>
              <a:buSzPts val="2400"/>
              <a:buFont typeface="Oswald"/>
              <a:buNone/>
            </a:pPr>
            <a:endParaRPr sz="1100">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400" b="1">
                <a:solidFill>
                  <a:srgbClr val="434343"/>
                </a:solidFill>
                <a:latin typeface="Oswald"/>
                <a:ea typeface="Oswald"/>
                <a:cs typeface="Oswald"/>
                <a:sym typeface="Oswald"/>
              </a:rPr>
              <a:t>Hope for Wellness Helpline</a:t>
            </a:r>
            <a:endParaRPr sz="2400" b="1">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400" u="sng">
                <a:solidFill>
                  <a:schemeClr val="hlink"/>
                </a:solidFill>
                <a:latin typeface="Oswald"/>
                <a:ea typeface="Oswald"/>
                <a:cs typeface="Oswald"/>
                <a:sym typeface="Oswald"/>
                <a:hlinkClick r:id="rId4"/>
              </a:rPr>
              <a:t>hopeforwellness.ca</a:t>
            </a:r>
            <a:r>
              <a:rPr lang="en-US" sz="2400" u="sng">
                <a:solidFill>
                  <a:srgbClr val="0000FF"/>
                </a:solidFill>
                <a:latin typeface="Oswald"/>
                <a:ea typeface="Oswald"/>
                <a:cs typeface="Oswald"/>
                <a:sym typeface="Oswald"/>
              </a:rPr>
              <a:t> </a:t>
            </a:r>
            <a:endParaRPr sz="2400" u="sng">
              <a:solidFill>
                <a:srgbClr val="0000FF"/>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200">
                <a:solidFill>
                  <a:srgbClr val="434343"/>
                </a:solidFill>
                <a:latin typeface="Oswald"/>
                <a:ea typeface="Oswald"/>
                <a:cs typeface="Oswald"/>
                <a:sym typeface="Oswald"/>
              </a:rPr>
              <a:t>Offers immediate help to all Indigenous peoples across Canada. ENG/FR</a:t>
            </a:r>
            <a:r>
              <a:rPr lang="en-US" sz="2200">
                <a:solidFill>
                  <a:schemeClr val="dk1"/>
                </a:solidFill>
              </a:rPr>
              <a:t> - </a:t>
            </a:r>
            <a:r>
              <a:rPr lang="en-US" sz="2200">
                <a:solidFill>
                  <a:srgbClr val="434343"/>
                </a:solidFill>
                <a:latin typeface="Oswald"/>
                <a:ea typeface="Oswald"/>
                <a:cs typeface="Oswald"/>
                <a:sym typeface="Oswald"/>
              </a:rPr>
              <a:t>Online chat available </a:t>
            </a:r>
            <a:endParaRPr sz="2400" u="sng">
              <a:solidFill>
                <a:srgbClr val="0000FF"/>
              </a:solidFill>
              <a:latin typeface="Oswald"/>
              <a:ea typeface="Oswald"/>
              <a:cs typeface="Oswald"/>
              <a:sym typeface="Oswald"/>
            </a:endParaRPr>
          </a:p>
          <a:p>
            <a:pPr marL="133350" marR="0" lvl="1" indent="476250" algn="l" rtl="0">
              <a:lnSpc>
                <a:spcPct val="100000"/>
              </a:lnSpc>
              <a:spcBef>
                <a:spcPts val="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a:p>
            <a:pPr marL="133350" marR="0" lvl="1" indent="476250" algn="l" rtl="0">
              <a:lnSpc>
                <a:spcPct val="100000"/>
              </a:lnSpc>
              <a:spcBef>
                <a:spcPts val="160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p:txBody>
      </p:sp>
      <p:sp>
        <p:nvSpPr>
          <p:cNvPr id="132" name="Google Shape;132;p2"/>
          <p:cNvSpPr txBox="1"/>
          <p:nvPr/>
        </p:nvSpPr>
        <p:spPr>
          <a:xfrm>
            <a:off x="160374" y="2228300"/>
            <a:ext cx="3000002" cy="970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87966"/>
              </a:buClr>
              <a:buSzPts val="2600"/>
              <a:buFont typeface="Oswald"/>
              <a:buNone/>
            </a:pPr>
            <a:r>
              <a:rPr lang="en-US" sz="2600" b="1" i="0" u="none" strike="noStrike" cap="none">
                <a:solidFill>
                  <a:srgbClr val="387966"/>
                </a:solidFill>
                <a:latin typeface="Oswald"/>
                <a:ea typeface="Oswald"/>
                <a:cs typeface="Oswald"/>
                <a:sym typeface="Oswald"/>
              </a:rPr>
              <a:t>Let’s create a class agreement!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3"/>
          <p:cNvSpPr txBox="1">
            <a:spLocks noGrp="1"/>
          </p:cNvSpPr>
          <p:nvPr>
            <p:ph type="title"/>
          </p:nvPr>
        </p:nvSpPr>
        <p:spPr>
          <a:xfrm>
            <a:off x="311699" y="166040"/>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9058"/>
              <a:buFont typeface="Arial"/>
              <a:buNone/>
            </a:pPr>
            <a:r>
              <a:rPr lang="en-US" sz="3400" b="1">
                <a:solidFill>
                  <a:srgbClr val="387966"/>
                </a:solidFill>
                <a:latin typeface="Oswald"/>
                <a:ea typeface="Oswald"/>
                <a:cs typeface="Oswald"/>
                <a:sym typeface="Oswald"/>
              </a:rPr>
              <a:t>The impact of colonization: </a:t>
            </a:r>
            <a:endParaRPr sz="3400" b="1">
              <a:solidFill>
                <a:srgbClr val="387966"/>
              </a:solidFill>
              <a:latin typeface="Oswald"/>
              <a:ea typeface="Oswald"/>
              <a:cs typeface="Oswald"/>
              <a:sym typeface="Oswald"/>
            </a:endParaRPr>
          </a:p>
        </p:txBody>
      </p:sp>
      <p:sp>
        <p:nvSpPr>
          <p:cNvPr id="258" name="Google Shape;258;p23"/>
          <p:cNvSpPr/>
          <p:nvPr/>
        </p:nvSpPr>
        <p:spPr>
          <a:xfrm>
            <a:off x="418025" y="1442550"/>
            <a:ext cx="3999900" cy="2516700"/>
          </a:xfrm>
          <a:prstGeom prst="rect">
            <a:avLst/>
          </a:prstGeom>
          <a:solidFill>
            <a:srgbClr val="00AE43">
              <a:alpha val="13333"/>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3"/>
          <p:cNvSpPr txBox="1">
            <a:spLocks noGrp="1"/>
          </p:cNvSpPr>
          <p:nvPr>
            <p:ph type="body" idx="1"/>
          </p:nvPr>
        </p:nvSpPr>
        <p:spPr>
          <a:xfrm>
            <a:off x="418025" y="1571700"/>
            <a:ext cx="3919200" cy="2258400"/>
          </a:xfrm>
          <a:prstGeom prst="rect">
            <a:avLst/>
          </a:prstGeom>
          <a:noFill/>
          <a:ln>
            <a:noFill/>
          </a:ln>
        </p:spPr>
        <p:txBody>
          <a:bodyPr spcFirstLastPara="1" wrap="square" lIns="91400" tIns="91400" rIns="91400" bIns="91400" anchor="t" anchorCtr="0">
            <a:noAutofit/>
          </a:bodyPr>
          <a:lstStyle/>
          <a:p>
            <a:pPr marL="457200" lvl="0" indent="-331470" algn="l" rtl="0">
              <a:lnSpc>
                <a:spcPct val="95000"/>
              </a:lnSpc>
              <a:spcBef>
                <a:spcPts val="0"/>
              </a:spcBef>
              <a:spcAft>
                <a:spcPts val="0"/>
              </a:spcAft>
              <a:buSzPts val="2620"/>
              <a:buFont typeface="Oswald"/>
              <a:buChar char="●"/>
            </a:pPr>
            <a:r>
              <a:rPr lang="en-US" sz="2620">
                <a:latin typeface="Oswald"/>
                <a:ea typeface="Oswald"/>
                <a:cs typeface="Oswald"/>
                <a:sym typeface="Oswald"/>
              </a:rPr>
              <a:t>4% of the overall Canadian population.</a:t>
            </a:r>
            <a:endParaRPr sz="1695">
              <a:latin typeface="Oswald"/>
              <a:ea typeface="Oswald"/>
              <a:cs typeface="Oswald"/>
              <a:sym typeface="Oswald"/>
            </a:endParaRPr>
          </a:p>
          <a:p>
            <a:pPr marL="457200" lvl="0" indent="-331470" algn="l" rtl="0">
              <a:lnSpc>
                <a:spcPct val="95000"/>
              </a:lnSpc>
              <a:spcBef>
                <a:spcPts val="0"/>
              </a:spcBef>
              <a:spcAft>
                <a:spcPts val="0"/>
              </a:spcAft>
              <a:buSzPts val="2620"/>
              <a:buFont typeface="Oswald"/>
              <a:buChar char="●"/>
            </a:pPr>
            <a:r>
              <a:rPr lang="en-US" sz="2620">
                <a:latin typeface="Oswald"/>
                <a:ea typeface="Oswald"/>
                <a:cs typeface="Oswald"/>
                <a:sym typeface="Oswald"/>
              </a:rPr>
              <a:t>the most common targets for traffickers.</a:t>
            </a:r>
            <a:endParaRPr sz="1695">
              <a:latin typeface="Oswald"/>
              <a:ea typeface="Oswald"/>
              <a:cs typeface="Oswald"/>
              <a:sym typeface="Oswald"/>
            </a:endParaRPr>
          </a:p>
          <a:p>
            <a:pPr marL="457200" lvl="0" indent="-331470" algn="l" rtl="0">
              <a:lnSpc>
                <a:spcPct val="95000"/>
              </a:lnSpc>
              <a:spcBef>
                <a:spcPts val="0"/>
              </a:spcBef>
              <a:spcAft>
                <a:spcPts val="0"/>
              </a:spcAft>
              <a:buSzPts val="2620"/>
              <a:buFont typeface="Oswald"/>
              <a:buChar char="●"/>
            </a:pPr>
            <a:r>
              <a:rPr lang="en-US" sz="2620">
                <a:latin typeface="Oswald"/>
                <a:ea typeface="Oswald"/>
                <a:cs typeface="Oswald"/>
                <a:sym typeface="Oswald"/>
              </a:rPr>
              <a:t>roughly 50% of trafficked victims.</a:t>
            </a:r>
            <a:endParaRPr sz="1695">
              <a:latin typeface="Oswald"/>
              <a:ea typeface="Oswald"/>
              <a:cs typeface="Oswald"/>
              <a:sym typeface="Oswald"/>
            </a:endParaRPr>
          </a:p>
        </p:txBody>
      </p:sp>
      <p:sp>
        <p:nvSpPr>
          <p:cNvPr id="260" name="Google Shape;260;p23"/>
          <p:cNvSpPr txBox="1">
            <a:spLocks noGrp="1"/>
          </p:cNvSpPr>
          <p:nvPr>
            <p:ph type="body" idx="2"/>
          </p:nvPr>
        </p:nvSpPr>
        <p:spPr>
          <a:xfrm>
            <a:off x="4938600" y="1058991"/>
            <a:ext cx="4205400" cy="3283800"/>
          </a:xfrm>
          <a:prstGeom prst="rect">
            <a:avLst/>
          </a:prstGeom>
          <a:noFill/>
          <a:ln>
            <a:noFill/>
          </a:ln>
        </p:spPr>
        <p:txBody>
          <a:bodyPr spcFirstLastPara="1" wrap="square" lIns="91400" tIns="91400" rIns="91400" bIns="91400" anchor="t" anchorCtr="0">
            <a:normAutofit fontScale="92500"/>
          </a:bodyPr>
          <a:lstStyle/>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Why do you think this true?</a:t>
            </a:r>
            <a:endParaRPr sz="2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1518">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How are we responsible for the vulnerability of Indigenous women and girls when it comes to sex trafficking?</a:t>
            </a:r>
            <a:endParaRPr sz="2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What can we do about this?</a:t>
            </a:r>
            <a:endParaRPr sz="2800">
              <a:latin typeface="Oswald"/>
              <a:ea typeface="Oswald"/>
              <a:cs typeface="Oswald"/>
              <a:sym typeface="Oswald"/>
            </a:endParaRPr>
          </a:p>
        </p:txBody>
      </p:sp>
      <p:sp>
        <p:nvSpPr>
          <p:cNvPr id="261" name="Google Shape;261;p23"/>
          <p:cNvSpPr txBox="1"/>
          <p:nvPr/>
        </p:nvSpPr>
        <p:spPr>
          <a:xfrm>
            <a:off x="418025" y="813600"/>
            <a:ext cx="3999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rgbClr val="585858"/>
                </a:solidFill>
                <a:latin typeface="Oswald"/>
                <a:ea typeface="Oswald"/>
                <a:cs typeface="Oswald"/>
                <a:sym typeface="Oswald"/>
              </a:rPr>
              <a:t>Indigenous Women and Girls are...</a:t>
            </a:r>
            <a:r>
              <a:rPr lang="en-US" sz="2400">
                <a:solidFill>
                  <a:srgbClr val="585858"/>
                </a:solidFill>
                <a:latin typeface="Oswald"/>
                <a:ea typeface="Oswald"/>
                <a:cs typeface="Oswald"/>
                <a:sym typeface="Oswald"/>
              </a:rPr>
              <a:t> </a:t>
            </a:r>
            <a:endParaRPr>
              <a:solidFill>
                <a:srgbClr val="585858"/>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e4b320837b_0_2"/>
          <p:cNvSpPr txBox="1">
            <a:spLocks noGrp="1"/>
          </p:cNvSpPr>
          <p:nvPr>
            <p:ph type="title"/>
          </p:nvPr>
        </p:nvSpPr>
        <p:spPr>
          <a:xfrm>
            <a:off x="311699" y="89840"/>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9057"/>
              <a:buFont typeface="Arial"/>
              <a:buNone/>
            </a:pPr>
            <a:r>
              <a:rPr lang="en-US" sz="3400" b="1">
                <a:solidFill>
                  <a:srgbClr val="387966"/>
                </a:solidFill>
                <a:latin typeface="Oswald"/>
                <a:ea typeface="Oswald"/>
                <a:cs typeface="Oswald"/>
                <a:sym typeface="Oswald"/>
              </a:rPr>
              <a:t>Indigenous a</a:t>
            </a:r>
            <a:r>
              <a:rPr lang="en-US" sz="3400" b="1">
                <a:solidFill>
                  <a:srgbClr val="387966"/>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l</a:t>
            </a:r>
            <a:r>
              <a:rPr lang="en-US" sz="3400" b="1">
                <a:solidFill>
                  <a:srgbClr val="387966"/>
                </a:solidFill>
                <a:latin typeface="Oswald"/>
                <a:ea typeface="Oswald"/>
                <a:cs typeface="Oswald"/>
                <a:sym typeface="Oswald"/>
              </a:rPr>
              <a:t>lyship, where to start:</a:t>
            </a:r>
            <a:endParaRPr sz="3400" b="1">
              <a:solidFill>
                <a:srgbClr val="387966"/>
              </a:solidFill>
              <a:latin typeface="Oswald"/>
              <a:ea typeface="Oswald"/>
              <a:cs typeface="Oswald"/>
              <a:sym typeface="Oswald"/>
            </a:endParaRPr>
          </a:p>
        </p:txBody>
      </p:sp>
      <p:pic>
        <p:nvPicPr>
          <p:cNvPr id="267" name="Google Shape;267;ge4b320837b_0_2"/>
          <p:cNvPicPr preferRelativeResize="0"/>
          <p:nvPr/>
        </p:nvPicPr>
        <p:blipFill>
          <a:blip r:embed="rId3">
            <a:alphaModFix/>
          </a:blip>
          <a:stretch>
            <a:fillRect/>
          </a:stretch>
        </p:blipFill>
        <p:spPr>
          <a:xfrm>
            <a:off x="409450" y="854498"/>
            <a:ext cx="2661775" cy="3226076"/>
          </a:xfrm>
          <a:prstGeom prst="rect">
            <a:avLst/>
          </a:prstGeom>
          <a:noFill/>
          <a:ln>
            <a:noFill/>
          </a:ln>
        </p:spPr>
      </p:pic>
      <p:sp>
        <p:nvSpPr>
          <p:cNvPr id="268" name="Google Shape;268;ge4b320837b_0_2"/>
          <p:cNvSpPr txBox="1"/>
          <p:nvPr/>
        </p:nvSpPr>
        <p:spPr>
          <a:xfrm>
            <a:off x="3216725" y="1147700"/>
            <a:ext cx="5803200" cy="24258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2000"/>
              <a:buFont typeface="Oswald"/>
              <a:buChar char="●"/>
            </a:pPr>
            <a:r>
              <a:rPr lang="en-US" sz="2600">
                <a:solidFill>
                  <a:srgbClr val="585858"/>
                </a:solidFill>
                <a:latin typeface="Oswald"/>
                <a:ea typeface="Oswald"/>
                <a:cs typeface="Oswald"/>
                <a:sym typeface="Oswald"/>
              </a:rPr>
              <a:t>Become an active ally to Indigenous communities across Canada</a:t>
            </a:r>
            <a:endParaRPr sz="2600">
              <a:solidFill>
                <a:srgbClr val="585858"/>
              </a:solidFill>
              <a:latin typeface="Oswald"/>
              <a:ea typeface="Oswald"/>
              <a:cs typeface="Oswald"/>
              <a:sym typeface="Oswald"/>
            </a:endParaRPr>
          </a:p>
          <a:p>
            <a:pPr marL="457200" lvl="0" indent="-330200" algn="l" rtl="0">
              <a:lnSpc>
                <a:spcPct val="115000"/>
              </a:lnSpc>
              <a:spcBef>
                <a:spcPts val="0"/>
              </a:spcBef>
              <a:spcAft>
                <a:spcPts val="0"/>
              </a:spcAft>
              <a:buClr>
                <a:schemeClr val="dk1"/>
              </a:buClr>
              <a:buSzPts val="2000"/>
              <a:buFont typeface="Oswald"/>
              <a:buChar char="●"/>
            </a:pPr>
            <a:r>
              <a:rPr lang="en-US" sz="2600">
                <a:solidFill>
                  <a:srgbClr val="585858"/>
                </a:solidFill>
                <a:latin typeface="Oswald"/>
                <a:ea typeface="Oswald"/>
                <a:cs typeface="Oswald"/>
                <a:sym typeface="Oswald"/>
              </a:rPr>
              <a:t>Challenge colonialism and educate others</a:t>
            </a:r>
            <a:endParaRPr sz="2600">
              <a:solidFill>
                <a:srgbClr val="585858"/>
              </a:solidFill>
              <a:latin typeface="Oswald"/>
              <a:ea typeface="Oswald"/>
              <a:cs typeface="Oswald"/>
              <a:sym typeface="Oswald"/>
            </a:endParaRPr>
          </a:p>
          <a:p>
            <a:pPr marL="457200" lvl="0" indent="-330200" algn="l" rtl="0">
              <a:lnSpc>
                <a:spcPct val="115000"/>
              </a:lnSpc>
              <a:spcBef>
                <a:spcPts val="0"/>
              </a:spcBef>
              <a:spcAft>
                <a:spcPts val="0"/>
              </a:spcAft>
              <a:buClr>
                <a:schemeClr val="dk1"/>
              </a:buClr>
              <a:buSzPts val="2000"/>
              <a:buFont typeface="Oswald"/>
              <a:buChar char="●"/>
            </a:pPr>
            <a:r>
              <a:rPr lang="en-US" sz="2600">
                <a:solidFill>
                  <a:srgbClr val="585858"/>
                </a:solidFill>
                <a:latin typeface="Oswald"/>
                <a:ea typeface="Oswald"/>
                <a:cs typeface="Oswald"/>
                <a:sym typeface="Oswald"/>
              </a:rPr>
              <a:t>Look up this “Indigenous Ally Tool Kit”  </a:t>
            </a:r>
            <a:endParaRPr sz="2600">
              <a:solidFill>
                <a:srgbClr val="585858"/>
              </a:solidFill>
              <a:latin typeface="Oswald"/>
              <a:ea typeface="Oswald"/>
              <a:cs typeface="Oswald"/>
              <a:sym typeface="Oswald"/>
            </a:endParaRPr>
          </a:p>
          <a:p>
            <a:pPr marL="457200" lvl="0" indent="-330200" algn="l" rtl="0">
              <a:lnSpc>
                <a:spcPct val="115000"/>
              </a:lnSpc>
              <a:spcBef>
                <a:spcPts val="0"/>
              </a:spcBef>
              <a:spcAft>
                <a:spcPts val="0"/>
              </a:spcAft>
              <a:buClr>
                <a:schemeClr val="dk1"/>
              </a:buClr>
              <a:buSzPts val="2000"/>
              <a:buFont typeface="Oswald"/>
              <a:buChar char="●"/>
            </a:pPr>
            <a:r>
              <a:rPr lang="en-US" sz="2600">
                <a:solidFill>
                  <a:srgbClr val="585858"/>
                </a:solidFill>
                <a:latin typeface="Oswald"/>
                <a:ea typeface="Oswald"/>
                <a:cs typeface="Oswald"/>
                <a:sym typeface="Oswald"/>
              </a:rPr>
              <a:t>Visit   </a:t>
            </a:r>
            <a:r>
              <a:rPr lang="en-US" sz="2600" u="sng">
                <a:solidFill>
                  <a:schemeClr val="hlink"/>
                </a:solidFill>
                <a:latin typeface="Oswald"/>
                <a:ea typeface="Oswald"/>
                <a:cs typeface="Oswald"/>
                <a:sym typeface="Oswald"/>
                <a:hlinkClick r:id="rId4"/>
              </a:rPr>
              <a:t>o</a:t>
            </a:r>
            <a:r>
              <a:rPr lang="en-US" sz="2600" u="sng">
                <a:solidFill>
                  <a:schemeClr val="hlink"/>
                </a:solidFill>
                <a:latin typeface="Oswald"/>
                <a:ea typeface="Oswald"/>
                <a:cs typeface="Oswald"/>
                <a:sym typeface="Oswald"/>
                <a:hlinkClick r:id="rId4"/>
              </a:rPr>
              <a:t>ncanadaproject.ca/settlerstakeaction</a:t>
            </a:r>
            <a:endParaRPr sz="2600" u="sng">
              <a:solidFill>
                <a:srgbClr val="585858"/>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e4c46ce40b_0_17"/>
          <p:cNvSpPr txBox="1">
            <a:spLocks noGrp="1"/>
          </p:cNvSpPr>
          <p:nvPr>
            <p:ph type="title"/>
          </p:nvPr>
        </p:nvSpPr>
        <p:spPr>
          <a:xfrm>
            <a:off x="164724" y="15587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Why is there a demand for sexually exploited youth?</a:t>
            </a:r>
            <a:endParaRPr sz="3400" b="1">
              <a:solidFill>
                <a:srgbClr val="387966"/>
              </a:solidFill>
            </a:endParaRPr>
          </a:p>
        </p:txBody>
      </p:sp>
      <p:sp>
        <p:nvSpPr>
          <p:cNvPr id="274" name="Google Shape;274;ge4c46ce40b_0_17"/>
          <p:cNvSpPr txBox="1">
            <a:spLocks noGrp="1"/>
          </p:cNvSpPr>
          <p:nvPr>
            <p:ph type="body" idx="1"/>
          </p:nvPr>
        </p:nvSpPr>
        <p:spPr>
          <a:xfrm>
            <a:off x="164725" y="863550"/>
            <a:ext cx="5577300" cy="341640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590"/>
              <a:buFont typeface="Lora"/>
              <a:buNone/>
            </a:pPr>
            <a:r>
              <a:rPr lang="en-US" sz="2190">
                <a:latin typeface="Oswald"/>
                <a:ea typeface="Oswald"/>
                <a:cs typeface="Oswald"/>
                <a:sym typeface="Oswald"/>
              </a:rPr>
              <a:t>Unfortunately, we live in a culture in which the objectification of women and girls is still pervasive. Female-identified individuals are often presented as objects of consumption and disposal. Non-consensual relationships based on the dominance and control of women and girls by men are often glorified. These foster the attitudes that keep a demand for sexually exploited </a:t>
            </a:r>
            <a:r>
              <a:rPr lang="en-US" sz="219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youth</a:t>
            </a:r>
            <a:r>
              <a:rPr lang="en-US" sz="2190">
                <a:latin typeface="Oswald"/>
                <a:ea typeface="Oswald"/>
                <a:cs typeface="Oswald"/>
                <a:sym typeface="Oswald"/>
              </a:rPr>
              <a:t>.</a:t>
            </a:r>
            <a:endParaRPr sz="2190">
              <a:latin typeface="Oswald"/>
              <a:ea typeface="Oswald"/>
              <a:cs typeface="Oswald"/>
              <a:sym typeface="Oswald"/>
            </a:endParaRPr>
          </a:p>
        </p:txBody>
      </p:sp>
      <p:pic>
        <p:nvPicPr>
          <p:cNvPr id="275" name="Google Shape;275;ge4c46ce40b_0_17"/>
          <p:cNvPicPr preferRelativeResize="0"/>
          <p:nvPr/>
        </p:nvPicPr>
        <p:blipFill>
          <a:blip r:embed="rId3">
            <a:alphaModFix/>
          </a:blip>
          <a:stretch>
            <a:fillRect/>
          </a:stretch>
        </p:blipFill>
        <p:spPr>
          <a:xfrm>
            <a:off x="5845550" y="863549"/>
            <a:ext cx="3097175" cy="3097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4"/>
          <p:cNvSpPr txBox="1">
            <a:spLocks noGrp="1"/>
          </p:cNvSpPr>
          <p:nvPr>
            <p:ph type="title"/>
          </p:nvPr>
        </p:nvSpPr>
        <p:spPr>
          <a:xfrm>
            <a:off x="223524" y="-1"/>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Let’s co-create our list of Prevention and Safety Tips</a:t>
            </a:r>
            <a:endParaRPr sz="3400" b="1">
              <a:solidFill>
                <a:srgbClr val="387966"/>
              </a:solidFill>
            </a:endParaRPr>
          </a:p>
        </p:txBody>
      </p:sp>
      <p:sp>
        <p:nvSpPr>
          <p:cNvPr id="281" name="Google Shape;281;p24"/>
          <p:cNvSpPr txBox="1">
            <a:spLocks noGrp="1"/>
          </p:cNvSpPr>
          <p:nvPr>
            <p:ph type="body" idx="1"/>
          </p:nvPr>
        </p:nvSpPr>
        <p:spPr>
          <a:xfrm>
            <a:off x="223524" y="1232549"/>
            <a:ext cx="8520600" cy="341640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What actions can we take to help raise awareness of, and prevent sex-trafficking?</a:t>
            </a:r>
            <a:endParaRPr sz="2800">
              <a:latin typeface="Oswald"/>
              <a:ea typeface="Oswald"/>
              <a:cs typeface="Oswald"/>
              <a:sym typeface="Oswald"/>
            </a:endParaRPr>
          </a:p>
        </p:txBody>
      </p:sp>
      <p:pic>
        <p:nvPicPr>
          <p:cNvPr id="282" name="Google Shape;282;p24"/>
          <p:cNvPicPr preferRelativeResize="0"/>
          <p:nvPr/>
        </p:nvPicPr>
        <p:blipFill>
          <a:blip r:embed="rId3">
            <a:alphaModFix/>
          </a:blip>
          <a:stretch>
            <a:fillRect/>
          </a:stretch>
        </p:blipFill>
        <p:spPr>
          <a:xfrm>
            <a:off x="5883350" y="1888725"/>
            <a:ext cx="2426900" cy="2426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5"/>
          <p:cNvSpPr txBox="1">
            <a:spLocks noGrp="1"/>
          </p:cNvSpPr>
          <p:nvPr>
            <p:ph type="title"/>
          </p:nvPr>
        </p:nvSpPr>
        <p:spPr>
          <a:xfrm>
            <a:off x="103474" y="52199"/>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Remember: Self-care is important!</a:t>
            </a:r>
            <a:endParaRPr sz="3400" b="1">
              <a:solidFill>
                <a:srgbClr val="387966"/>
              </a:solidFill>
            </a:endParaRPr>
          </a:p>
        </p:txBody>
      </p:sp>
      <p:sp>
        <p:nvSpPr>
          <p:cNvPr id="288" name="Google Shape;288;p25"/>
          <p:cNvSpPr txBox="1">
            <a:spLocks noGrp="1"/>
          </p:cNvSpPr>
          <p:nvPr>
            <p:ph type="body" idx="1"/>
          </p:nvPr>
        </p:nvSpPr>
        <p:spPr>
          <a:xfrm>
            <a:off x="103475" y="701100"/>
            <a:ext cx="8273100" cy="3741300"/>
          </a:xfrm>
          <a:prstGeom prst="rect">
            <a:avLst/>
          </a:prstGeom>
          <a:noFill/>
          <a:ln>
            <a:noFill/>
          </a:ln>
        </p:spPr>
        <p:txBody>
          <a:bodyPr spcFirstLastPara="1" wrap="square" lIns="91400" tIns="91400" rIns="91400" bIns="91400" anchor="t" anchorCtr="0">
            <a:normAutofit fontScale="92500"/>
          </a:bodyPr>
          <a:lstStyle/>
          <a:p>
            <a:pPr marL="0" lvl="0" indent="0" algn="l" rtl="0">
              <a:lnSpc>
                <a:spcPct val="115000"/>
              </a:lnSpc>
              <a:spcBef>
                <a:spcPts val="0"/>
              </a:spcBef>
              <a:spcAft>
                <a:spcPts val="0"/>
              </a:spcAft>
              <a:buClr>
                <a:srgbClr val="000000"/>
              </a:buClr>
              <a:buSzPts val="2400"/>
              <a:buFont typeface="Arial"/>
              <a:buNone/>
            </a:pPr>
            <a:r>
              <a:rPr lang="en-US" sz="2800">
                <a:latin typeface="Oswald"/>
                <a:ea typeface="Oswald"/>
                <a:cs typeface="Oswald"/>
                <a:sym typeface="Oswald"/>
              </a:rPr>
              <a:t>One of the most important ways to prevent becoming a victim of sex-trafficking is taking care of yourself. </a:t>
            </a:r>
            <a:r>
              <a:rPr lang="en-US" sz="28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Here are a few things for you to think about:</a:t>
            </a:r>
            <a:endParaRPr sz="2800">
              <a:latin typeface="Oswald"/>
              <a:ea typeface="Oswald"/>
              <a:cs typeface="Oswald"/>
              <a:sym typeface="Oswald"/>
            </a:endParaRPr>
          </a:p>
          <a:p>
            <a:pPr marL="457200" lvl="0" indent="-342900" algn="l" rtl="0">
              <a:lnSpc>
                <a:spcPct val="115000"/>
              </a:lnSpc>
              <a:spcBef>
                <a:spcPts val="0"/>
              </a:spcBef>
              <a:spcAft>
                <a:spcPts val="0"/>
              </a:spcAft>
              <a:buSzPts val="2200"/>
              <a:buFont typeface="Oswald"/>
              <a:buChar char="●"/>
            </a:pPr>
            <a:r>
              <a:rPr lang="en-US" sz="2800">
                <a:latin typeface="Oswald"/>
                <a:ea typeface="Oswald"/>
                <a:cs typeface="Oswald"/>
                <a:sym typeface="Oswald"/>
              </a:rPr>
              <a:t>Take care of your mental health—get enough sleep, eat well, spend time in nature, and enjoy your life.</a:t>
            </a:r>
            <a:endParaRPr sz="2800">
              <a:latin typeface="Oswald"/>
              <a:ea typeface="Oswald"/>
              <a:cs typeface="Oswald"/>
              <a:sym typeface="Oswald"/>
            </a:endParaRPr>
          </a:p>
          <a:p>
            <a:pPr marL="457200" lvl="0" indent="-342900" algn="l" rtl="0">
              <a:lnSpc>
                <a:spcPct val="115000"/>
              </a:lnSpc>
              <a:spcBef>
                <a:spcPts val="0"/>
              </a:spcBef>
              <a:spcAft>
                <a:spcPts val="0"/>
              </a:spcAft>
              <a:buSzPts val="2200"/>
              <a:buFont typeface="Oswald"/>
              <a:buChar char="●"/>
            </a:pPr>
            <a:r>
              <a:rPr lang="en-US" sz="2800">
                <a:latin typeface="Oswald"/>
                <a:ea typeface="Oswald"/>
                <a:cs typeface="Oswald"/>
                <a:sym typeface="Oswald"/>
              </a:rPr>
              <a:t>Reach out for support if you need it</a:t>
            </a:r>
            <a:endParaRPr sz="2800">
              <a:latin typeface="Oswald"/>
              <a:ea typeface="Oswald"/>
              <a:cs typeface="Oswald"/>
              <a:sym typeface="Oswald"/>
            </a:endParaRPr>
          </a:p>
          <a:p>
            <a:pPr marL="457200" lvl="0" indent="-342900" algn="l" rtl="0">
              <a:lnSpc>
                <a:spcPct val="115000"/>
              </a:lnSpc>
              <a:spcBef>
                <a:spcPts val="0"/>
              </a:spcBef>
              <a:spcAft>
                <a:spcPts val="0"/>
              </a:spcAft>
              <a:buSzPts val="2200"/>
              <a:buFont typeface="Oswald"/>
              <a:buChar char="●"/>
            </a:pPr>
            <a:r>
              <a:rPr lang="en-US" sz="2800">
                <a:latin typeface="Oswald"/>
                <a:ea typeface="Oswald"/>
                <a:cs typeface="Oswald"/>
                <a:sym typeface="Oswald"/>
              </a:rPr>
              <a:t>Spend time with friends and family.</a:t>
            </a:r>
            <a:endParaRPr sz="2800">
              <a:latin typeface="Oswald"/>
              <a:ea typeface="Oswald"/>
              <a:cs typeface="Oswald"/>
              <a:sym typeface="Oswald"/>
            </a:endParaRPr>
          </a:p>
          <a:p>
            <a:pPr marL="457200" lvl="0" indent="-342900" algn="l" rtl="0">
              <a:lnSpc>
                <a:spcPct val="115000"/>
              </a:lnSpc>
              <a:spcBef>
                <a:spcPts val="0"/>
              </a:spcBef>
              <a:spcAft>
                <a:spcPts val="0"/>
              </a:spcAft>
              <a:buClr>
                <a:srgbClr val="000000"/>
              </a:buClr>
              <a:buSzPts val="2200"/>
              <a:buFont typeface="Oswald"/>
              <a:buChar char="●"/>
            </a:pPr>
            <a:r>
              <a:rPr lang="en-US" sz="2800">
                <a:latin typeface="Oswald"/>
                <a:ea typeface="Oswald"/>
                <a:cs typeface="Oswald"/>
                <a:sym typeface="Oswald"/>
              </a:rPr>
              <a:t>Take care of people around you.                         </a:t>
            </a:r>
            <a:r>
              <a:rPr lang="en-US" sz="2200">
                <a:latin typeface="Oswald"/>
                <a:ea typeface="Oswald"/>
                <a:cs typeface="Oswald"/>
                <a:sym typeface="Oswald"/>
              </a:rPr>
              <a:t>       </a:t>
            </a:r>
            <a:endParaRPr>
              <a:latin typeface="Oswald"/>
              <a:ea typeface="Oswald"/>
              <a:cs typeface="Oswald"/>
              <a:sym typeface="Oswald"/>
            </a:endParaRPr>
          </a:p>
        </p:txBody>
      </p:sp>
      <p:pic>
        <p:nvPicPr>
          <p:cNvPr id="289" name="Google Shape;289;p25"/>
          <p:cNvPicPr preferRelativeResize="0"/>
          <p:nvPr/>
        </p:nvPicPr>
        <p:blipFill rotWithShape="1">
          <a:blip r:embed="rId3">
            <a:alphaModFix/>
          </a:blip>
          <a:srcRect b="6959"/>
          <a:stretch/>
        </p:blipFill>
        <p:spPr>
          <a:xfrm>
            <a:off x="6200750" y="2498175"/>
            <a:ext cx="2704851" cy="2516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e4c46ce40b_0_31"/>
          <p:cNvSpPr txBox="1">
            <a:spLocks noGrp="1"/>
          </p:cNvSpPr>
          <p:nvPr>
            <p:ph type="title"/>
          </p:nvPr>
        </p:nvSpPr>
        <p:spPr>
          <a:xfrm>
            <a:off x="103474" y="52199"/>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268"/>
              <a:buFont typeface="Oswald"/>
              <a:buNone/>
            </a:pPr>
            <a:r>
              <a:rPr lang="en-US" sz="3459" b="1">
                <a:solidFill>
                  <a:srgbClr val="387966"/>
                </a:solidFill>
              </a:rPr>
              <a:t>Some resources you can access anonymously </a:t>
            </a:r>
            <a:endParaRPr sz="3459" b="1">
              <a:solidFill>
                <a:srgbClr val="387966"/>
              </a:solidFill>
            </a:endParaRPr>
          </a:p>
        </p:txBody>
      </p:sp>
      <p:sp>
        <p:nvSpPr>
          <p:cNvPr id="295" name="Google Shape;295;ge4c46ce40b_0_31"/>
          <p:cNvSpPr txBox="1"/>
          <p:nvPr/>
        </p:nvSpPr>
        <p:spPr>
          <a:xfrm>
            <a:off x="103475" y="834500"/>
            <a:ext cx="3417600" cy="309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b="1">
                <a:solidFill>
                  <a:srgbClr val="585858"/>
                </a:solidFill>
                <a:latin typeface="Oswald"/>
                <a:ea typeface="Oswald"/>
                <a:cs typeface="Oswald"/>
                <a:sym typeface="Oswald"/>
              </a:rPr>
              <a:t>Kids help phone</a:t>
            </a:r>
            <a:endParaRPr sz="2800" b="1">
              <a:solidFill>
                <a:srgbClr val="585858"/>
              </a:solidFill>
              <a:latin typeface="Oswald"/>
              <a:ea typeface="Oswald"/>
              <a:cs typeface="Oswald"/>
              <a:sym typeface="Oswald"/>
            </a:endParaRPr>
          </a:p>
          <a:p>
            <a:pPr marL="0" lvl="0" indent="0" algn="l" rtl="0">
              <a:lnSpc>
                <a:spcPct val="115000"/>
              </a:lnSpc>
              <a:spcBef>
                <a:spcPts val="0"/>
              </a:spcBef>
              <a:spcAft>
                <a:spcPts val="0"/>
              </a:spcAft>
              <a:buNone/>
            </a:pPr>
            <a:r>
              <a:rPr lang="en-US" sz="2800" i="1">
                <a:solidFill>
                  <a:srgbClr val="585858"/>
                </a:solidFill>
                <a:latin typeface="Oswald"/>
                <a:ea typeface="Oswald"/>
                <a:cs typeface="Oswald"/>
                <a:sym typeface="Oswald"/>
              </a:rPr>
              <a:t>Text:</a:t>
            </a:r>
            <a:r>
              <a:rPr lang="en-US" sz="2800">
                <a:solidFill>
                  <a:srgbClr val="585858"/>
                </a:solidFill>
                <a:latin typeface="Oswald"/>
                <a:ea typeface="Oswald"/>
                <a:cs typeface="Oswald"/>
                <a:sym typeface="Oswald"/>
              </a:rPr>
              <a:t> 686868, </a:t>
            </a:r>
            <a:r>
              <a:rPr lang="en-US" sz="2800" i="1">
                <a:solidFill>
                  <a:srgbClr val="585858"/>
                </a:solidFill>
                <a:latin typeface="Oswald"/>
                <a:ea typeface="Oswald"/>
                <a:cs typeface="Oswald"/>
                <a:sym typeface="Oswald"/>
              </a:rPr>
              <a:t>Call:</a:t>
            </a:r>
            <a:r>
              <a:rPr lang="en-US" sz="2800">
                <a:solidFill>
                  <a:srgbClr val="585858"/>
                </a:solidFill>
                <a:latin typeface="Oswald"/>
                <a:ea typeface="Oswald"/>
                <a:cs typeface="Oswald"/>
                <a:sym typeface="Oswald"/>
              </a:rPr>
              <a:t> </a:t>
            </a:r>
            <a:r>
              <a:rPr lang="en-US" sz="1600">
                <a:solidFill>
                  <a:srgbClr val="44464A"/>
                </a:solidFill>
                <a:highlight>
                  <a:srgbClr val="FFFFFF"/>
                </a:highlight>
              </a:rPr>
              <a:t> </a:t>
            </a:r>
            <a:r>
              <a:rPr lang="en-US" sz="2800">
                <a:solidFill>
                  <a:srgbClr val="585858"/>
                </a:solidFill>
                <a:latin typeface="Oswald"/>
                <a:ea typeface="Oswald"/>
                <a:cs typeface="Oswald"/>
                <a:sym typeface="Oswald"/>
              </a:rPr>
              <a:t>1-800-668-68 or</a:t>
            </a:r>
            <a:endParaRPr sz="2800">
              <a:solidFill>
                <a:srgbClr val="585858"/>
              </a:solidFill>
              <a:latin typeface="Oswald"/>
              <a:ea typeface="Oswald"/>
              <a:cs typeface="Oswald"/>
              <a:sym typeface="Oswald"/>
            </a:endParaRPr>
          </a:p>
          <a:p>
            <a:pPr marL="0" lvl="0" indent="0" algn="l" rtl="0">
              <a:lnSpc>
                <a:spcPct val="115000"/>
              </a:lnSpc>
              <a:spcBef>
                <a:spcPts val="0"/>
              </a:spcBef>
              <a:spcAft>
                <a:spcPts val="0"/>
              </a:spcAft>
              <a:buNone/>
            </a:pPr>
            <a:r>
              <a:rPr lang="en-US" sz="2800" i="1">
                <a:solidFill>
                  <a:srgbClr val="585858"/>
                </a:solidFill>
                <a:latin typeface="Oswald"/>
                <a:ea typeface="Oswald"/>
                <a:cs typeface="Oswald"/>
                <a:sym typeface="Oswald"/>
              </a:rPr>
              <a:t>Chat:</a:t>
            </a:r>
            <a:r>
              <a:rPr lang="en-US" sz="2800">
                <a:solidFill>
                  <a:srgbClr val="585858"/>
                </a:solidFill>
                <a:latin typeface="Oswald"/>
                <a:ea typeface="Oswald"/>
                <a:cs typeface="Oswald"/>
                <a:sym typeface="Oswald"/>
              </a:rPr>
              <a:t> </a:t>
            </a:r>
            <a:r>
              <a:rPr lang="en-US" sz="2800" u="sng">
                <a:solidFill>
                  <a:schemeClr val="hlink"/>
                </a:solidFill>
                <a:latin typeface="Oswald"/>
                <a:ea typeface="Oswald"/>
                <a:cs typeface="Oswald"/>
                <a:sym typeface="Oswald"/>
                <a:hlinkClick r:id="rId3"/>
              </a:rPr>
              <a:t>kidshelpphone.ca/</a:t>
            </a:r>
            <a:r>
              <a:rPr lang="en-US" sz="2800">
                <a:solidFill>
                  <a:srgbClr val="585858"/>
                </a:solidFill>
                <a:latin typeface="Oswald"/>
                <a:ea typeface="Oswald"/>
                <a:cs typeface="Oswald"/>
                <a:sym typeface="Oswald"/>
              </a:rPr>
              <a:t> </a:t>
            </a:r>
            <a:endParaRPr sz="2800">
              <a:solidFill>
                <a:srgbClr val="585858"/>
              </a:solidFill>
              <a:latin typeface="Oswald"/>
              <a:ea typeface="Oswald"/>
              <a:cs typeface="Oswald"/>
              <a:sym typeface="Oswald"/>
            </a:endParaRPr>
          </a:p>
          <a:p>
            <a:pPr marL="0" lvl="0" indent="0" algn="l" rtl="0">
              <a:lnSpc>
                <a:spcPct val="115000"/>
              </a:lnSpc>
              <a:spcBef>
                <a:spcPts val="0"/>
              </a:spcBef>
              <a:spcAft>
                <a:spcPts val="0"/>
              </a:spcAft>
              <a:buNone/>
            </a:pPr>
            <a:r>
              <a:rPr lang="en-US" sz="2800">
                <a:solidFill>
                  <a:srgbClr val="585858"/>
                </a:solidFill>
                <a:latin typeface="Oswald"/>
                <a:ea typeface="Oswald"/>
                <a:cs typeface="Oswald"/>
                <a:sym typeface="Oswald"/>
              </a:rPr>
              <a:t>or through  Facebook Messenger </a:t>
            </a:r>
            <a:endParaRPr sz="2800">
              <a:solidFill>
                <a:srgbClr val="585858"/>
              </a:solidFill>
              <a:latin typeface="Oswald"/>
              <a:ea typeface="Oswald"/>
              <a:cs typeface="Oswald"/>
              <a:sym typeface="Oswald"/>
            </a:endParaRPr>
          </a:p>
        </p:txBody>
      </p:sp>
      <p:pic>
        <p:nvPicPr>
          <p:cNvPr id="296" name="Google Shape;296;ge4c46ce40b_0_31"/>
          <p:cNvPicPr preferRelativeResize="0"/>
          <p:nvPr/>
        </p:nvPicPr>
        <p:blipFill rotWithShape="1">
          <a:blip r:embed="rId4">
            <a:alphaModFix/>
          </a:blip>
          <a:srcRect t="4979" r="3716"/>
          <a:stretch/>
        </p:blipFill>
        <p:spPr>
          <a:xfrm>
            <a:off x="3597150" y="1119575"/>
            <a:ext cx="5484225" cy="2657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e4c46ce40b_0_42"/>
          <p:cNvSpPr txBox="1">
            <a:spLocks noGrp="1"/>
          </p:cNvSpPr>
          <p:nvPr>
            <p:ph type="title"/>
          </p:nvPr>
        </p:nvSpPr>
        <p:spPr>
          <a:xfrm>
            <a:off x="103474" y="52199"/>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268"/>
              <a:buFont typeface="Oswald"/>
              <a:buNone/>
            </a:pPr>
            <a:r>
              <a:rPr lang="en-US" sz="3459" b="1">
                <a:solidFill>
                  <a:srgbClr val="387966"/>
                </a:solidFill>
              </a:rPr>
              <a:t>Some resources you can access anonymously </a:t>
            </a:r>
            <a:endParaRPr sz="3459" b="1">
              <a:solidFill>
                <a:srgbClr val="387966"/>
              </a:solidFill>
            </a:endParaRPr>
          </a:p>
        </p:txBody>
      </p:sp>
      <p:sp>
        <p:nvSpPr>
          <p:cNvPr id="302" name="Google Shape;302;ge4c46ce40b_0_42"/>
          <p:cNvSpPr txBox="1"/>
          <p:nvPr/>
        </p:nvSpPr>
        <p:spPr>
          <a:xfrm>
            <a:off x="204825" y="1252550"/>
            <a:ext cx="3417600" cy="210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b="1">
                <a:solidFill>
                  <a:srgbClr val="585858"/>
                </a:solidFill>
                <a:latin typeface="Oswald"/>
                <a:ea typeface="Oswald"/>
                <a:cs typeface="Oswald"/>
                <a:sym typeface="Oswald"/>
              </a:rPr>
              <a:t>LGBT Youthline:</a:t>
            </a:r>
            <a:r>
              <a:rPr lang="en-US" sz="2800">
                <a:solidFill>
                  <a:srgbClr val="585858"/>
                </a:solidFill>
                <a:latin typeface="Oswald"/>
                <a:ea typeface="Oswald"/>
                <a:cs typeface="Oswald"/>
                <a:sym typeface="Oswald"/>
              </a:rPr>
              <a:t> </a:t>
            </a:r>
            <a:endParaRPr sz="2800">
              <a:solidFill>
                <a:srgbClr val="585858"/>
              </a:solidFill>
              <a:latin typeface="Oswald"/>
              <a:ea typeface="Oswald"/>
              <a:cs typeface="Oswald"/>
              <a:sym typeface="Oswald"/>
            </a:endParaRPr>
          </a:p>
          <a:p>
            <a:pPr marL="0" lvl="0" indent="0" algn="l" rtl="0">
              <a:lnSpc>
                <a:spcPct val="115000"/>
              </a:lnSpc>
              <a:spcBef>
                <a:spcPts val="0"/>
              </a:spcBef>
              <a:spcAft>
                <a:spcPts val="0"/>
              </a:spcAft>
              <a:buNone/>
            </a:pPr>
            <a:r>
              <a:rPr lang="en-US" sz="2800" i="1">
                <a:solidFill>
                  <a:srgbClr val="585858"/>
                </a:solidFill>
                <a:latin typeface="Oswald"/>
                <a:ea typeface="Oswald"/>
                <a:cs typeface="Oswald"/>
                <a:sym typeface="Oswald"/>
              </a:rPr>
              <a:t>Call:</a:t>
            </a:r>
            <a:r>
              <a:rPr lang="en-US" sz="2800">
                <a:solidFill>
                  <a:srgbClr val="585858"/>
                </a:solidFill>
                <a:latin typeface="Oswald"/>
                <a:ea typeface="Oswald"/>
                <a:cs typeface="Oswald"/>
                <a:sym typeface="Oswald"/>
              </a:rPr>
              <a:t> </a:t>
            </a:r>
            <a:r>
              <a:rPr lang="en-US" sz="1600">
                <a:solidFill>
                  <a:srgbClr val="44464A"/>
                </a:solidFill>
                <a:highlight>
                  <a:srgbClr val="FFFFFF"/>
                </a:highlight>
              </a:rPr>
              <a:t> </a:t>
            </a:r>
            <a:r>
              <a:rPr lang="en-US" sz="2800">
                <a:solidFill>
                  <a:srgbClr val="585858"/>
                </a:solidFill>
                <a:latin typeface="Oswald"/>
                <a:ea typeface="Oswald"/>
                <a:cs typeface="Oswald"/>
                <a:sym typeface="Oswald"/>
              </a:rPr>
              <a:t>1800-268-9688</a:t>
            </a:r>
            <a:endParaRPr sz="2800">
              <a:solidFill>
                <a:srgbClr val="585858"/>
              </a:solidFill>
              <a:latin typeface="Oswald"/>
              <a:ea typeface="Oswald"/>
              <a:cs typeface="Oswald"/>
              <a:sym typeface="Oswald"/>
            </a:endParaRPr>
          </a:p>
          <a:p>
            <a:pPr marL="0" lvl="0" indent="0" algn="l" rtl="0">
              <a:lnSpc>
                <a:spcPct val="115000"/>
              </a:lnSpc>
              <a:spcBef>
                <a:spcPts val="0"/>
              </a:spcBef>
              <a:spcAft>
                <a:spcPts val="0"/>
              </a:spcAft>
              <a:buNone/>
            </a:pPr>
            <a:r>
              <a:rPr lang="en-US" sz="2800" i="1">
                <a:solidFill>
                  <a:srgbClr val="585858"/>
                </a:solidFill>
                <a:latin typeface="Oswald"/>
                <a:ea typeface="Oswald"/>
                <a:cs typeface="Oswald"/>
                <a:sym typeface="Oswald"/>
              </a:rPr>
              <a:t>Text: </a:t>
            </a:r>
            <a:r>
              <a:rPr lang="en-US" sz="2800">
                <a:solidFill>
                  <a:srgbClr val="585858"/>
                </a:solidFill>
                <a:latin typeface="Oswald"/>
                <a:ea typeface="Oswald"/>
                <a:cs typeface="Oswald"/>
                <a:sym typeface="Oswald"/>
              </a:rPr>
              <a:t>647-694-4275</a:t>
            </a:r>
            <a:endParaRPr sz="2800" i="1">
              <a:solidFill>
                <a:srgbClr val="585858"/>
              </a:solidFill>
              <a:latin typeface="Oswald"/>
              <a:ea typeface="Oswald"/>
              <a:cs typeface="Oswald"/>
              <a:sym typeface="Oswald"/>
            </a:endParaRPr>
          </a:p>
          <a:p>
            <a:pPr marL="0" lvl="0" indent="0" algn="l" rtl="0">
              <a:lnSpc>
                <a:spcPct val="115000"/>
              </a:lnSpc>
              <a:spcBef>
                <a:spcPts val="0"/>
              </a:spcBef>
              <a:spcAft>
                <a:spcPts val="0"/>
              </a:spcAft>
              <a:buNone/>
            </a:pPr>
            <a:r>
              <a:rPr lang="en-US" sz="2800" i="1">
                <a:solidFill>
                  <a:srgbClr val="585858"/>
                </a:solidFill>
                <a:latin typeface="Oswald"/>
                <a:ea typeface="Oswald"/>
                <a:cs typeface="Oswald"/>
                <a:sym typeface="Oswald"/>
              </a:rPr>
              <a:t>Chat:</a:t>
            </a:r>
            <a:r>
              <a:rPr lang="en-US" sz="2800">
                <a:solidFill>
                  <a:srgbClr val="585858"/>
                </a:solidFill>
                <a:latin typeface="Oswald"/>
                <a:ea typeface="Oswald"/>
                <a:cs typeface="Oswald"/>
                <a:sym typeface="Oswald"/>
              </a:rPr>
              <a:t> </a:t>
            </a:r>
            <a:r>
              <a:rPr lang="en-US" sz="2800" u="sng">
                <a:solidFill>
                  <a:schemeClr val="hlink"/>
                </a:solidFill>
                <a:latin typeface="Oswald"/>
                <a:ea typeface="Oswald"/>
                <a:cs typeface="Oswald"/>
                <a:sym typeface="Oswald"/>
                <a:hlinkClick r:id="rId3"/>
              </a:rPr>
              <a:t>youthline.ca</a:t>
            </a:r>
            <a:endParaRPr sz="2800">
              <a:solidFill>
                <a:srgbClr val="585858"/>
              </a:solidFill>
              <a:latin typeface="Oswald"/>
              <a:ea typeface="Oswald"/>
              <a:cs typeface="Oswald"/>
              <a:sym typeface="Oswald"/>
            </a:endParaRPr>
          </a:p>
        </p:txBody>
      </p:sp>
      <p:pic>
        <p:nvPicPr>
          <p:cNvPr id="303" name="Google Shape;303;ge4c46ce40b_0_42"/>
          <p:cNvPicPr preferRelativeResize="0"/>
          <p:nvPr/>
        </p:nvPicPr>
        <p:blipFill>
          <a:blip r:embed="rId4">
            <a:alphaModFix/>
          </a:blip>
          <a:stretch>
            <a:fillRect/>
          </a:stretch>
        </p:blipFill>
        <p:spPr>
          <a:xfrm>
            <a:off x="4744364" y="903975"/>
            <a:ext cx="4221886" cy="3093900"/>
          </a:xfrm>
          <a:prstGeom prst="rect">
            <a:avLst/>
          </a:prstGeom>
          <a:noFill/>
          <a:ln>
            <a:noFill/>
          </a:ln>
        </p:spPr>
      </p:pic>
      <p:pic>
        <p:nvPicPr>
          <p:cNvPr id="304" name="Google Shape;304;ge4c46ce40b_0_42"/>
          <p:cNvPicPr preferRelativeResize="0"/>
          <p:nvPr/>
        </p:nvPicPr>
        <p:blipFill>
          <a:blip r:embed="rId5">
            <a:alphaModFix/>
          </a:blip>
          <a:stretch>
            <a:fillRect/>
          </a:stretch>
        </p:blipFill>
        <p:spPr>
          <a:xfrm>
            <a:off x="2255400" y="3415500"/>
            <a:ext cx="2190750" cy="828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p:nvPr>
        </p:nvSpPr>
        <p:spPr>
          <a:xfrm>
            <a:off x="261024" y="123761"/>
            <a:ext cx="8520600" cy="7023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rgbClr val="387966"/>
              </a:buClr>
              <a:buSzPts val="2800"/>
              <a:buFont typeface="Arial"/>
              <a:buNone/>
            </a:pPr>
            <a:r>
              <a:rPr lang="en-US" sz="3400" b="1">
                <a:solidFill>
                  <a:srgbClr val="387966"/>
                </a:solidFill>
                <a:latin typeface="Oswald"/>
                <a:ea typeface="Oswald"/>
                <a:cs typeface="Oswald"/>
                <a:sym typeface="Oswald"/>
              </a:rPr>
              <a:t>Having Difficult Conversations</a:t>
            </a:r>
            <a:endParaRPr sz="3400" b="1">
              <a:solidFill>
                <a:srgbClr val="387966"/>
              </a:solidFill>
              <a:latin typeface="Oswald"/>
              <a:ea typeface="Oswald"/>
              <a:cs typeface="Oswald"/>
              <a:sym typeface="Oswald"/>
            </a:endParaRPr>
          </a:p>
        </p:txBody>
      </p:sp>
      <p:sp>
        <p:nvSpPr>
          <p:cNvPr id="310" name="Google Shape;310;p31"/>
          <p:cNvSpPr txBox="1">
            <a:spLocks noGrp="1"/>
          </p:cNvSpPr>
          <p:nvPr>
            <p:ph type="body" idx="1"/>
          </p:nvPr>
        </p:nvSpPr>
        <p:spPr>
          <a:xfrm>
            <a:off x="311699" y="826051"/>
            <a:ext cx="4768302" cy="3742825"/>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700">
                <a:latin typeface="Oswald"/>
                <a:ea typeface="Oswald"/>
                <a:cs typeface="Oswald"/>
                <a:sym typeface="Oswald"/>
              </a:rPr>
              <a:t>What might make it difficult to talk to a friend who you fear may be showing signs or indicators of sexual exploitation?</a:t>
            </a:r>
            <a:endParaRPr sz="27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27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700">
                <a:latin typeface="Oswald"/>
                <a:ea typeface="Oswald"/>
                <a:cs typeface="Oswald"/>
                <a:sym typeface="Oswald"/>
              </a:rPr>
              <a:t>What might you do to make it less difficult to talk to your friend?</a:t>
            </a:r>
            <a:endParaRPr sz="3100">
              <a:latin typeface="Oswald"/>
              <a:ea typeface="Oswald"/>
              <a:cs typeface="Oswald"/>
              <a:sym typeface="Oswald"/>
            </a:endParaRPr>
          </a:p>
        </p:txBody>
      </p:sp>
      <p:sp>
        <p:nvSpPr>
          <p:cNvPr id="311" name="Google Shape;311;p31"/>
          <p:cNvSpPr txBox="1">
            <a:spLocks noGrp="1"/>
          </p:cNvSpPr>
          <p:nvPr>
            <p:ph type="body" idx="2"/>
          </p:nvPr>
        </p:nvSpPr>
        <p:spPr>
          <a:xfrm>
            <a:off x="5137425" y="901148"/>
            <a:ext cx="3694875" cy="3667727"/>
          </a:xfrm>
          <a:prstGeom prst="rect">
            <a:avLst/>
          </a:prstGeom>
          <a:noFill/>
          <a:ln>
            <a:noFill/>
          </a:ln>
        </p:spPr>
        <p:txBody>
          <a:bodyPr spcFirstLastPara="1" wrap="square" lIns="91400" tIns="91400" rIns="91400" bIns="91400" anchor="t" anchorCtr="0">
            <a:normAutofit/>
          </a:bodyPr>
          <a:lstStyle/>
          <a:p>
            <a:pPr marL="0" lvl="0" indent="139700" algn="ctr" rtl="0">
              <a:lnSpc>
                <a:spcPct val="115000"/>
              </a:lnSpc>
              <a:spcBef>
                <a:spcPts val="0"/>
              </a:spcBef>
              <a:spcAft>
                <a:spcPts val="0"/>
              </a:spcAft>
              <a:buSzPts val="1400"/>
              <a:buNone/>
            </a:pPr>
            <a:r>
              <a:rPr lang="en-US" sz="2200">
                <a:latin typeface="Oswald"/>
                <a:ea typeface="Oswald"/>
                <a:cs typeface="Oswald"/>
                <a:sym typeface="Oswald"/>
              </a:rPr>
              <a:t>Strategies I can use…</a:t>
            </a:r>
            <a:endParaRPr sz="2600">
              <a:latin typeface="Oswald"/>
              <a:ea typeface="Oswald"/>
              <a:cs typeface="Oswald"/>
              <a:sym typeface="Oswald"/>
            </a:endParaRPr>
          </a:p>
        </p:txBody>
      </p:sp>
      <p:pic>
        <p:nvPicPr>
          <p:cNvPr id="312" name="Google Shape;312;p31"/>
          <p:cNvPicPr preferRelativeResize="0"/>
          <p:nvPr/>
        </p:nvPicPr>
        <p:blipFill>
          <a:blip r:embed="rId3">
            <a:alphaModFix/>
          </a:blip>
          <a:stretch>
            <a:fillRect/>
          </a:stretch>
        </p:blipFill>
        <p:spPr>
          <a:xfrm>
            <a:off x="6003850" y="1582338"/>
            <a:ext cx="2427500" cy="2427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2"/>
          <p:cNvSpPr txBox="1">
            <a:spLocks noGrp="1"/>
          </p:cNvSpPr>
          <p:nvPr>
            <p:ph type="title"/>
          </p:nvPr>
        </p:nvSpPr>
        <p:spPr>
          <a:xfrm>
            <a:off x="113074" y="55407"/>
            <a:ext cx="8520600" cy="5610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5764"/>
              <a:buFont typeface="Arial"/>
              <a:buNone/>
            </a:pPr>
            <a:r>
              <a:rPr lang="en-US" sz="3400" b="1">
                <a:solidFill>
                  <a:srgbClr val="387966"/>
                </a:solidFill>
                <a:latin typeface="Oswald"/>
                <a:ea typeface="Oswald"/>
                <a:cs typeface="Oswald"/>
                <a:sym typeface="Oswald"/>
              </a:rPr>
              <a:t>Who can help?</a:t>
            </a:r>
            <a:endParaRPr sz="3400" b="1">
              <a:solidFill>
                <a:srgbClr val="387966"/>
              </a:solidFill>
              <a:latin typeface="Oswald"/>
              <a:ea typeface="Oswald"/>
              <a:cs typeface="Oswald"/>
              <a:sym typeface="Oswald"/>
            </a:endParaRPr>
          </a:p>
        </p:txBody>
      </p:sp>
      <p:sp>
        <p:nvSpPr>
          <p:cNvPr id="318" name="Google Shape;318;p32"/>
          <p:cNvSpPr txBox="1">
            <a:spLocks noGrp="1"/>
          </p:cNvSpPr>
          <p:nvPr>
            <p:ph type="body" idx="1"/>
          </p:nvPr>
        </p:nvSpPr>
        <p:spPr>
          <a:xfrm>
            <a:off x="113074" y="616402"/>
            <a:ext cx="4260300" cy="391080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In your school: Who can help, and how might they help?</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In your community: What are the resources and services that provide support to end human trafficking?</a:t>
            </a:r>
            <a:endParaRPr/>
          </a:p>
        </p:txBody>
      </p:sp>
      <p:sp>
        <p:nvSpPr>
          <p:cNvPr id="319" name="Google Shape;319;p32"/>
          <p:cNvSpPr/>
          <p:nvPr/>
        </p:nvSpPr>
        <p:spPr>
          <a:xfrm>
            <a:off x="4698850" y="286278"/>
            <a:ext cx="4260300" cy="4093500"/>
          </a:xfrm>
          <a:prstGeom prst="rect">
            <a:avLst/>
          </a:prstGeom>
          <a:solidFill>
            <a:srgbClr val="00AE43">
              <a:alpha val="10588"/>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a:p>
        </p:txBody>
      </p:sp>
      <p:sp>
        <p:nvSpPr>
          <p:cNvPr id="320" name="Google Shape;320;p32"/>
          <p:cNvSpPr txBox="1">
            <a:spLocks noGrp="1"/>
          </p:cNvSpPr>
          <p:nvPr>
            <p:ph type="body" idx="2"/>
          </p:nvPr>
        </p:nvSpPr>
        <p:spPr>
          <a:xfrm>
            <a:off x="4829043" y="377686"/>
            <a:ext cx="3999902" cy="3910686"/>
          </a:xfrm>
          <a:prstGeom prst="rect">
            <a:avLst/>
          </a:prstGeom>
          <a:noFill/>
          <a:ln>
            <a:noFill/>
          </a:ln>
        </p:spPr>
        <p:txBody>
          <a:bodyPr spcFirstLastPara="1" wrap="square" lIns="91400" tIns="91400" rIns="91400" bIns="91400" anchor="t" anchorCtr="0">
            <a:normAutofit lnSpcReduction="10000"/>
          </a:bodyPr>
          <a:lstStyle/>
          <a:p>
            <a:pPr marL="0" lvl="0" indent="0" algn="l" rtl="0">
              <a:lnSpc>
                <a:spcPct val="115000"/>
              </a:lnSpc>
              <a:spcBef>
                <a:spcPts val="0"/>
              </a:spcBef>
              <a:spcAft>
                <a:spcPts val="0"/>
              </a:spcAft>
              <a:buSzPts val="2000"/>
              <a:buNone/>
            </a:pPr>
            <a:r>
              <a:rPr lang="en-US" sz="2400" u="sng">
                <a:latin typeface="Oswald"/>
                <a:ea typeface="Oswald"/>
                <a:cs typeface="Oswald"/>
                <a:sym typeface="Oswald"/>
              </a:rPr>
              <a:t>Important to remember:</a:t>
            </a:r>
            <a:endParaRPr sz="2200">
              <a:latin typeface="Oswald"/>
              <a:ea typeface="Oswald"/>
              <a:cs typeface="Oswald"/>
              <a:sym typeface="Oswald"/>
            </a:endParaRPr>
          </a:p>
          <a:p>
            <a:pPr marL="0" lvl="0" indent="0" algn="l" rtl="0">
              <a:lnSpc>
                <a:spcPct val="115000"/>
              </a:lnSpc>
              <a:spcBef>
                <a:spcPts val="0"/>
              </a:spcBef>
              <a:spcAft>
                <a:spcPts val="0"/>
              </a:spcAft>
              <a:buSzPts val="2000"/>
              <a:buNone/>
            </a:pPr>
            <a:r>
              <a:rPr lang="en-US" sz="2400">
                <a:latin typeface="Oswald"/>
                <a:ea typeface="Oswald"/>
                <a:cs typeface="Oswald"/>
                <a:sym typeface="Oswald"/>
              </a:rPr>
              <a:t>Do not promise “secrecy</a:t>
            </a:r>
            <a:r>
              <a:rPr lang="en-US" sz="24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t>
            </a:r>
            <a:r>
              <a:rPr lang="en-US">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sz="24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Inste</a:t>
            </a:r>
            <a:r>
              <a:rPr lang="en-US" sz="2400">
                <a:latin typeface="Oswald"/>
                <a:ea typeface="Oswald"/>
                <a:cs typeface="Oswald"/>
                <a:sym typeface="Oswald"/>
              </a:rPr>
              <a:t>ad, </a:t>
            </a:r>
            <a:r>
              <a:rPr lang="en-US" sz="24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talk about how best to involve (an) adult(s) who may be able to help with the situation.</a:t>
            </a:r>
            <a:endParaRPr sz="22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457200" lvl="0" indent="-190500" algn="l" rtl="0">
              <a:lnSpc>
                <a:spcPct val="115000"/>
              </a:lnSpc>
              <a:spcBef>
                <a:spcPts val="0"/>
              </a:spcBef>
              <a:spcAft>
                <a:spcPts val="0"/>
              </a:spcAft>
              <a:buSzPts val="2000"/>
              <a:buFont typeface="Lora"/>
              <a:buNone/>
            </a:pPr>
            <a:endParaRPr sz="22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0" lvl="0" indent="0" algn="l" rtl="0">
              <a:lnSpc>
                <a:spcPct val="115000"/>
              </a:lnSpc>
              <a:spcBef>
                <a:spcPts val="0"/>
              </a:spcBef>
              <a:spcAft>
                <a:spcPts val="0"/>
              </a:spcAft>
              <a:buSzPts val="2000"/>
              <a:buNone/>
            </a:pPr>
            <a:r>
              <a:rPr lang="en-US" sz="24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Find out about community resources and services that can give you more help</a:t>
            </a:r>
            <a:r>
              <a:rPr lang="en-US" sz="24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t>
            </a:r>
            <a:endParaRPr sz="2200">
              <a:latin typeface="Oswald"/>
              <a:ea typeface="Oswald"/>
              <a:cs typeface="Oswald"/>
              <a:sym typeface="Oswald"/>
            </a:endParaRPr>
          </a:p>
        </p:txBody>
      </p:sp>
      <p:pic>
        <p:nvPicPr>
          <p:cNvPr id="321" name="Google Shape;321;p32" descr="Google Shape;285;p24"/>
          <p:cNvPicPr preferRelativeResize="0"/>
          <p:nvPr/>
        </p:nvPicPr>
        <p:blipFill rotWithShape="1">
          <a:blip r:embed="rId3">
            <a:alphaModFix/>
          </a:blip>
          <a:srcRect/>
          <a:stretch/>
        </p:blipFill>
        <p:spPr>
          <a:xfrm>
            <a:off x="1705627" y="3000233"/>
            <a:ext cx="2290049" cy="128815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3"/>
          <p:cNvSpPr txBox="1"/>
          <p:nvPr/>
        </p:nvSpPr>
        <p:spPr>
          <a:xfrm>
            <a:off x="473741" y="44039"/>
            <a:ext cx="8501700" cy="5847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387966"/>
              </a:buClr>
              <a:buSzPts val="3200"/>
              <a:buFont typeface="Oswald"/>
              <a:buNone/>
            </a:pPr>
            <a:r>
              <a:rPr lang="en-US" sz="3200" b="1">
                <a:solidFill>
                  <a:srgbClr val="387966"/>
                </a:solidFill>
                <a:latin typeface="Oswald"/>
                <a:ea typeface="Oswald"/>
                <a:cs typeface="Oswald"/>
                <a:sym typeface="Oswald"/>
              </a:rPr>
              <a:t>Where to get help</a:t>
            </a:r>
            <a:endParaRPr sz="1400" b="0" i="0" u="none" strike="noStrike" cap="none">
              <a:solidFill>
                <a:srgbClr val="000000"/>
              </a:solidFill>
              <a:latin typeface="Arial"/>
              <a:ea typeface="Arial"/>
              <a:cs typeface="Arial"/>
              <a:sym typeface="Arial"/>
            </a:endParaRPr>
          </a:p>
        </p:txBody>
      </p:sp>
      <p:sp>
        <p:nvSpPr>
          <p:cNvPr id="327" name="Google Shape;327;p33"/>
          <p:cNvSpPr/>
          <p:nvPr/>
        </p:nvSpPr>
        <p:spPr>
          <a:xfrm>
            <a:off x="428016" y="662428"/>
            <a:ext cx="8336606" cy="3557143"/>
          </a:xfrm>
          <a:prstGeom prst="rect">
            <a:avLst/>
          </a:prstGeom>
          <a:noFill/>
          <a:ln w="25400" cap="flat" cmpd="sng">
            <a:solidFill>
              <a:srgbClr val="FA12D9"/>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A12D9"/>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33"/>
          <p:cNvSpPr txBox="1"/>
          <p:nvPr/>
        </p:nvSpPr>
        <p:spPr>
          <a:xfrm>
            <a:off x="545225" y="662425"/>
            <a:ext cx="8219400" cy="4176300"/>
          </a:xfrm>
          <a:prstGeom prst="rect">
            <a:avLst/>
          </a:prstGeom>
          <a:noFill/>
          <a:ln>
            <a:noFill/>
          </a:ln>
        </p:spPr>
        <p:txBody>
          <a:bodyPr spcFirstLastPara="1" wrap="square" lIns="45675" tIns="45675" rIns="45675" bIns="45675" anchor="t" anchorCtr="0">
            <a:spAutoFit/>
          </a:bodyPr>
          <a:lstStyle/>
          <a:p>
            <a:pPr marL="0" marR="0" lvl="1" indent="0" algn="l" rtl="0">
              <a:lnSpc>
                <a:spcPct val="100000"/>
              </a:lnSpc>
              <a:spcBef>
                <a:spcPts val="0"/>
              </a:spcBef>
              <a:spcAft>
                <a:spcPts val="0"/>
              </a:spcAft>
              <a:buClr>
                <a:srgbClr val="387966"/>
              </a:buClr>
              <a:buSzPts val="2400"/>
              <a:buFont typeface="Oswald"/>
              <a:buNone/>
            </a:pPr>
            <a:r>
              <a:rPr lang="en-US" sz="2100" b="0" i="0" u="none" strike="noStrike" cap="none">
                <a:solidFill>
                  <a:srgbClr val="387966"/>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In-school resources:</a:t>
            </a:r>
            <a:endParaRPr sz="11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434343"/>
              </a:buClr>
              <a:buSzPts val="1400"/>
              <a:buFont typeface="Oswald"/>
              <a:buNone/>
            </a:pPr>
            <a:endParaRPr sz="11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1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1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387966"/>
              </a:buClr>
              <a:buSzPts val="2400"/>
              <a:buFont typeface="Oswald"/>
              <a:buNone/>
            </a:pPr>
            <a:r>
              <a:rPr lang="en-US" sz="2100" b="0" i="0" u="none" strike="noStrike" cap="none">
                <a:solidFill>
                  <a:srgbClr val="387966"/>
                </a:solidFill>
                <a:latin typeface="Oswald"/>
                <a:ea typeface="Oswald"/>
                <a:cs typeface="Oswald"/>
                <a:sym typeface="Oswald"/>
              </a:rPr>
              <a:t>Canada-Wide Resources:</a:t>
            </a:r>
            <a:endParaRPr sz="11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2100" b="1" i="0" u="none" strike="noStrike" cap="none">
                <a:solidFill>
                  <a:srgbClr val="434343"/>
                </a:solidFill>
                <a:latin typeface="Oswald"/>
                <a:ea typeface="Oswald"/>
                <a:cs typeface="Oswald"/>
                <a:sym typeface="Oswald"/>
              </a:rPr>
              <a:t>Canadian Human Trafficking Hotline </a:t>
            </a:r>
            <a:endParaRPr sz="1100" b="1" i="0" u="none" strike="noStrike" cap="none">
              <a:solidFill>
                <a:srgbClr val="000000"/>
              </a:solidFill>
            </a:endParaRPr>
          </a:p>
          <a:p>
            <a:pPr marL="0" marR="0" lvl="1" indent="0" algn="l" rtl="0">
              <a:lnSpc>
                <a:spcPct val="100000"/>
              </a:lnSpc>
              <a:spcBef>
                <a:spcPts val="0"/>
              </a:spcBef>
              <a:spcAft>
                <a:spcPts val="0"/>
              </a:spcAft>
              <a:buClr>
                <a:schemeClr val="accent5"/>
              </a:buClr>
              <a:buSzPts val="2400"/>
              <a:buFont typeface="Oswald"/>
              <a:buNone/>
            </a:pPr>
            <a:r>
              <a:rPr lang="en-US" sz="2100" b="0" i="0" u="sng" strike="noStrike" cap="none">
                <a:solidFill>
                  <a:srgbClr val="0000FF"/>
                </a:solidFill>
                <a:latin typeface="Oswald"/>
                <a:ea typeface="Oswald"/>
                <a:cs typeface="Oswald"/>
                <a:sym typeface="Oswald"/>
                <a:hlinkClick r:id="rId3">
                  <a:extLst>
                    <a:ext uri="{A12FA001-AC4F-418D-AE19-62706E023703}">
                      <ahyp:hlinkClr xmlns:ahyp="http://schemas.microsoft.com/office/drawing/2018/hyperlinkcolor" val="tx"/>
                    </a:ext>
                  </a:extLst>
                </a:hlinkClick>
              </a:rPr>
              <a:t>canadianhumantraffickinghotline.ca</a:t>
            </a:r>
            <a:endParaRPr sz="1100" b="0" i="0" u="none" strike="noStrike" cap="none">
              <a:solidFill>
                <a:srgbClr val="0000FF"/>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1900" b="0" i="0" u="none" strike="noStrike" cap="none">
                <a:solidFill>
                  <a:srgbClr val="434343"/>
                </a:solidFill>
                <a:latin typeface="Oswald"/>
                <a:ea typeface="Oswald"/>
                <a:cs typeface="Oswald"/>
                <a:sym typeface="Oswald"/>
              </a:rPr>
              <a:t>ENG/FR</a:t>
            </a:r>
            <a:r>
              <a:rPr lang="en-US" sz="1900"/>
              <a:t> - </a:t>
            </a:r>
            <a:r>
              <a:rPr lang="en-US" sz="1900" b="0" i="0" u="none" strike="noStrike" cap="none">
                <a:solidFill>
                  <a:srgbClr val="434343"/>
                </a:solidFill>
                <a:latin typeface="Oswald"/>
                <a:ea typeface="Oswald"/>
                <a:cs typeface="Oswald"/>
                <a:sym typeface="Oswald"/>
              </a:rPr>
              <a:t>Online chat available</a:t>
            </a:r>
            <a:r>
              <a:rPr lang="en-US" sz="1900">
                <a:solidFill>
                  <a:srgbClr val="434343"/>
                </a:solidFill>
                <a:latin typeface="Oswald"/>
                <a:ea typeface="Oswald"/>
                <a:cs typeface="Oswald"/>
                <a:sym typeface="Oswald"/>
              </a:rPr>
              <a:t> </a:t>
            </a:r>
            <a:endParaRPr sz="1900">
              <a:solidFill>
                <a:srgbClr val="434343"/>
              </a:solidFill>
              <a:latin typeface="Oswald"/>
              <a:ea typeface="Oswald"/>
              <a:cs typeface="Oswald"/>
              <a:sym typeface="Oswald"/>
            </a:endParaRPr>
          </a:p>
          <a:p>
            <a:pPr marL="0" marR="0" lvl="1" indent="457200" algn="l" rtl="0">
              <a:lnSpc>
                <a:spcPct val="100000"/>
              </a:lnSpc>
              <a:spcBef>
                <a:spcPts val="0"/>
              </a:spcBef>
              <a:spcAft>
                <a:spcPts val="0"/>
              </a:spcAft>
              <a:buClr>
                <a:srgbClr val="434343"/>
              </a:buClr>
              <a:buSzPts val="2400"/>
              <a:buFont typeface="Oswald"/>
              <a:buNone/>
            </a:pPr>
            <a:endParaRPr sz="800">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100" b="1">
                <a:solidFill>
                  <a:srgbClr val="434343"/>
                </a:solidFill>
                <a:latin typeface="Oswald"/>
                <a:ea typeface="Oswald"/>
                <a:cs typeface="Oswald"/>
                <a:sym typeface="Oswald"/>
              </a:rPr>
              <a:t>Hope for Wellness Helpline</a:t>
            </a:r>
            <a:endParaRPr sz="2100" b="1">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100" u="sng">
                <a:solidFill>
                  <a:schemeClr val="hlink"/>
                </a:solidFill>
                <a:latin typeface="Oswald"/>
                <a:ea typeface="Oswald"/>
                <a:cs typeface="Oswald"/>
                <a:sym typeface="Oswald"/>
                <a:hlinkClick r:id="rId4"/>
              </a:rPr>
              <a:t>hopeforwellness.ca</a:t>
            </a:r>
            <a:r>
              <a:rPr lang="en-US" sz="2100" u="sng">
                <a:solidFill>
                  <a:srgbClr val="0000FF"/>
                </a:solidFill>
                <a:latin typeface="Oswald"/>
                <a:ea typeface="Oswald"/>
                <a:cs typeface="Oswald"/>
                <a:sym typeface="Oswald"/>
              </a:rPr>
              <a:t> </a:t>
            </a:r>
            <a:endParaRPr sz="2100" u="sng">
              <a:solidFill>
                <a:srgbClr val="0000FF"/>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1900">
                <a:solidFill>
                  <a:srgbClr val="434343"/>
                </a:solidFill>
                <a:latin typeface="Oswald"/>
                <a:ea typeface="Oswald"/>
                <a:cs typeface="Oswald"/>
                <a:sym typeface="Oswald"/>
              </a:rPr>
              <a:t>Offers immediate help to all Indigenous peoples across Canada. ENG/FR</a:t>
            </a:r>
            <a:r>
              <a:rPr lang="en-US" sz="1900">
                <a:solidFill>
                  <a:schemeClr val="dk1"/>
                </a:solidFill>
              </a:rPr>
              <a:t> - </a:t>
            </a:r>
            <a:r>
              <a:rPr lang="en-US" sz="1900">
                <a:solidFill>
                  <a:srgbClr val="434343"/>
                </a:solidFill>
                <a:latin typeface="Oswald"/>
                <a:ea typeface="Oswald"/>
                <a:cs typeface="Oswald"/>
                <a:sym typeface="Oswald"/>
              </a:rPr>
              <a:t>Online chat available </a:t>
            </a:r>
            <a:endParaRPr sz="2100" u="sng">
              <a:solidFill>
                <a:srgbClr val="0000FF"/>
              </a:solidFill>
              <a:latin typeface="Oswald"/>
              <a:ea typeface="Oswald"/>
              <a:cs typeface="Oswald"/>
              <a:sym typeface="Oswald"/>
            </a:endParaRPr>
          </a:p>
          <a:p>
            <a:pPr marL="133350" marR="0" lvl="1" indent="476250" algn="l" rtl="0">
              <a:lnSpc>
                <a:spcPct val="100000"/>
              </a:lnSpc>
              <a:spcBef>
                <a:spcPts val="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a:p>
            <a:pPr marL="133350" marR="0" lvl="1" indent="476250" algn="l" rtl="0">
              <a:lnSpc>
                <a:spcPct val="100000"/>
              </a:lnSpc>
              <a:spcBef>
                <a:spcPts val="160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body" idx="1"/>
          </p:nvPr>
        </p:nvSpPr>
        <p:spPr>
          <a:xfrm>
            <a:off x="311700" y="1034600"/>
            <a:ext cx="5688900" cy="34200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SzPts val="2800"/>
              <a:buNone/>
            </a:pPr>
            <a:r>
              <a:rPr lang="en-US" sz="3900">
                <a:latin typeface="Oswald"/>
                <a:ea typeface="Oswald"/>
                <a:cs typeface="Oswald"/>
                <a:sym typeface="Oswald"/>
              </a:rPr>
              <a:t>What are some warning signs that might help us recognize when someone is being sexually exploited?</a:t>
            </a:r>
            <a:endParaRPr sz="4900">
              <a:latin typeface="Oswald"/>
              <a:ea typeface="Oswald"/>
              <a:cs typeface="Oswald"/>
              <a:sym typeface="Oswald"/>
            </a:endParaRPr>
          </a:p>
        </p:txBody>
      </p:sp>
      <p:pic>
        <p:nvPicPr>
          <p:cNvPr id="138" name="Google Shape;138;p3" descr="Google Shape;105;gca85f8069c_0_54"/>
          <p:cNvPicPr preferRelativeResize="0"/>
          <p:nvPr/>
        </p:nvPicPr>
        <p:blipFill rotWithShape="1">
          <a:blip r:embed="rId3">
            <a:alphaModFix/>
          </a:blip>
          <a:srcRect/>
          <a:stretch/>
        </p:blipFill>
        <p:spPr>
          <a:xfrm>
            <a:off x="6117380" y="1238446"/>
            <a:ext cx="2576307" cy="2399627"/>
          </a:xfrm>
          <a:prstGeom prst="rect">
            <a:avLst/>
          </a:prstGeom>
          <a:noFill/>
          <a:ln>
            <a:noFill/>
          </a:ln>
        </p:spPr>
      </p:pic>
      <p:sp>
        <p:nvSpPr>
          <p:cNvPr id="139" name="Google Shape;139;p3"/>
          <p:cNvSpPr txBox="1"/>
          <p:nvPr/>
        </p:nvSpPr>
        <p:spPr>
          <a:xfrm>
            <a:off x="173074" y="112598"/>
            <a:ext cx="8520600" cy="7080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87966"/>
              </a:buClr>
              <a:buSzPts val="2800"/>
              <a:buFont typeface="Oswald"/>
              <a:buNone/>
            </a:pPr>
            <a:r>
              <a:rPr lang="en-US" sz="3400" b="1" i="0" u="none" strike="noStrike" cap="none">
                <a:solidFill>
                  <a:srgbClr val="387966"/>
                </a:solidFill>
                <a:latin typeface="Oswald"/>
                <a:ea typeface="Oswald"/>
                <a:cs typeface="Oswald"/>
                <a:sym typeface="Oswald"/>
              </a:rPr>
              <a:t>Something for you to think about…</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5"/>
          <p:cNvSpPr txBox="1">
            <a:spLocks noGrp="1"/>
          </p:cNvSpPr>
          <p:nvPr>
            <p:ph type="body" idx="1"/>
          </p:nvPr>
        </p:nvSpPr>
        <p:spPr>
          <a:xfrm>
            <a:off x="311699" y="1163695"/>
            <a:ext cx="5667000" cy="3420000"/>
          </a:xfrm>
          <a:prstGeom prst="rect">
            <a:avLst/>
          </a:prstGeom>
          <a:noFill/>
          <a:ln>
            <a:noFill/>
          </a:ln>
        </p:spPr>
        <p:txBody>
          <a:bodyPr spcFirstLastPara="1" wrap="square" lIns="91400" tIns="91400" rIns="91400" bIns="91400" anchor="t" anchorCtr="0">
            <a:normAutofit/>
          </a:bodyPr>
          <a:lstStyle/>
          <a:p>
            <a:pPr marL="0" lvl="0" indent="0" algn="l" rtl="0">
              <a:spcBef>
                <a:spcPts val="0"/>
              </a:spcBef>
              <a:spcAft>
                <a:spcPts val="0"/>
              </a:spcAft>
              <a:buClr>
                <a:srgbClr val="000000"/>
              </a:buClr>
              <a:buSzPts val="2800"/>
              <a:buFont typeface="Arial"/>
              <a:buNone/>
            </a:pPr>
            <a:r>
              <a:rPr lang="en-US" sz="3900">
                <a:solidFill>
                  <a:srgbClr val="434343"/>
                </a:solidFill>
                <a:latin typeface="Oswald"/>
                <a:ea typeface="Oswald"/>
                <a:cs typeface="Oswald"/>
                <a:sym typeface="Oswald"/>
              </a:rPr>
              <a:t>What are some warning signs that might help us recognize when someone is being sexually exploited?</a:t>
            </a:r>
            <a:endParaRPr sz="4900">
              <a:solidFill>
                <a:srgbClr val="434343"/>
              </a:solidFill>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2900">
              <a:latin typeface="Oswald"/>
              <a:ea typeface="Oswald"/>
              <a:cs typeface="Oswald"/>
              <a:sym typeface="Oswald"/>
            </a:endParaRPr>
          </a:p>
        </p:txBody>
      </p:sp>
      <p:pic>
        <p:nvPicPr>
          <p:cNvPr id="334" name="Google Shape;334;p35" descr="Google Shape;105;gca85f8069c_0_54"/>
          <p:cNvPicPr preferRelativeResize="0"/>
          <p:nvPr/>
        </p:nvPicPr>
        <p:blipFill rotWithShape="1">
          <a:blip r:embed="rId3">
            <a:alphaModFix/>
          </a:blip>
          <a:srcRect/>
          <a:stretch/>
        </p:blipFill>
        <p:spPr>
          <a:xfrm>
            <a:off x="6117380" y="1238446"/>
            <a:ext cx="2576307" cy="2399627"/>
          </a:xfrm>
          <a:prstGeom prst="rect">
            <a:avLst/>
          </a:prstGeom>
          <a:noFill/>
          <a:ln>
            <a:noFill/>
          </a:ln>
        </p:spPr>
      </p:pic>
      <p:sp>
        <p:nvSpPr>
          <p:cNvPr id="335" name="Google Shape;335;p35"/>
          <p:cNvSpPr txBox="1"/>
          <p:nvPr/>
        </p:nvSpPr>
        <p:spPr>
          <a:xfrm>
            <a:off x="311699" y="182148"/>
            <a:ext cx="8520600" cy="7080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87966"/>
              </a:buClr>
              <a:buSzPts val="2800"/>
              <a:buFont typeface="Oswald"/>
              <a:buNone/>
            </a:pPr>
            <a:r>
              <a:rPr lang="en-US" sz="3400" b="1" i="0" u="none" strike="noStrike" cap="none">
                <a:solidFill>
                  <a:srgbClr val="387966"/>
                </a:solidFill>
                <a:latin typeface="Oswald"/>
                <a:ea typeface="Oswald"/>
                <a:cs typeface="Oswald"/>
                <a:sym typeface="Oswald"/>
              </a:rPr>
              <a:t>Can you answer this question now?</a:t>
            </a:r>
            <a:endParaRPr sz="3400" b="1" i="0" u="none" strike="noStrike" cap="none">
              <a:solidFill>
                <a:srgbClr val="387966"/>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e3075a666a_1_0"/>
          <p:cNvSpPr txBox="1">
            <a:spLocks noGrp="1"/>
          </p:cNvSpPr>
          <p:nvPr>
            <p:ph type="body" idx="1"/>
          </p:nvPr>
        </p:nvSpPr>
        <p:spPr>
          <a:xfrm>
            <a:off x="311700" y="987225"/>
            <a:ext cx="6502800" cy="3420000"/>
          </a:xfrm>
          <a:prstGeom prst="rect">
            <a:avLst/>
          </a:prstGeom>
          <a:noFill/>
          <a:ln>
            <a:noFill/>
          </a:ln>
        </p:spPr>
        <p:txBody>
          <a:bodyPr spcFirstLastPara="1" wrap="square" lIns="91400" tIns="91400" rIns="91400" bIns="91400" anchor="t" anchorCtr="0">
            <a:normAutofit fontScale="92500" lnSpcReduction="20000"/>
          </a:bodyPr>
          <a:lstStyle/>
          <a:p>
            <a:pPr marL="0" lvl="0" indent="0" algn="l" rtl="0">
              <a:spcBef>
                <a:spcPts val="0"/>
              </a:spcBef>
              <a:spcAft>
                <a:spcPts val="0"/>
              </a:spcAft>
              <a:buClr>
                <a:srgbClr val="000000"/>
              </a:buClr>
              <a:buSzPct val="96551"/>
              <a:buFont typeface="Arial"/>
              <a:buNone/>
            </a:pPr>
            <a:r>
              <a:rPr lang="en-US" sz="2900">
                <a:solidFill>
                  <a:srgbClr val="434343"/>
                </a:solidFill>
                <a:latin typeface="Oswald"/>
                <a:ea typeface="Oswald"/>
                <a:cs typeface="Oswald"/>
                <a:sym typeface="Oswald"/>
              </a:rPr>
              <a:t>-Being in toxic/manipulative relationships</a:t>
            </a:r>
            <a:endParaRPr sz="2900">
              <a:solidFill>
                <a:srgbClr val="434343"/>
              </a:solidFill>
              <a:latin typeface="Oswald"/>
              <a:ea typeface="Oswald"/>
              <a:cs typeface="Oswald"/>
              <a:sym typeface="Oswald"/>
            </a:endParaRPr>
          </a:p>
          <a:p>
            <a:pPr marL="0" lvl="0" indent="0" algn="l" rtl="0">
              <a:spcBef>
                <a:spcPts val="0"/>
              </a:spcBef>
              <a:spcAft>
                <a:spcPts val="0"/>
              </a:spcAft>
              <a:buClr>
                <a:srgbClr val="000000"/>
              </a:buClr>
              <a:buSzPct val="96551"/>
              <a:buFont typeface="Arial"/>
              <a:buNone/>
            </a:pPr>
            <a:r>
              <a:rPr lang="en-US" sz="2900">
                <a:solidFill>
                  <a:srgbClr val="434343"/>
                </a:solidFill>
                <a:latin typeface="Oswald"/>
                <a:ea typeface="Oswald"/>
                <a:cs typeface="Oswald"/>
                <a:sym typeface="Oswald"/>
              </a:rPr>
              <a:t>-Lost contact with friends and family</a:t>
            </a:r>
            <a:endParaRPr sz="2900">
              <a:solidFill>
                <a:srgbClr val="434343"/>
              </a:solidFill>
              <a:latin typeface="Oswald"/>
              <a:ea typeface="Oswald"/>
              <a:cs typeface="Oswald"/>
              <a:sym typeface="Oswald"/>
            </a:endParaRPr>
          </a:p>
          <a:p>
            <a:pPr marL="0" lvl="0" indent="0" algn="l" rtl="0">
              <a:spcBef>
                <a:spcPts val="0"/>
              </a:spcBef>
              <a:spcAft>
                <a:spcPts val="0"/>
              </a:spcAft>
              <a:buClr>
                <a:srgbClr val="000000"/>
              </a:buClr>
              <a:buSzPct val="96551"/>
              <a:buFont typeface="Arial"/>
              <a:buNone/>
            </a:pPr>
            <a:r>
              <a:rPr lang="en-US" sz="2900">
                <a:solidFill>
                  <a:srgbClr val="434343"/>
                </a:solidFill>
                <a:latin typeface="Oswald"/>
                <a:ea typeface="Oswald"/>
                <a:cs typeface="Oswald"/>
                <a:sym typeface="Oswald"/>
              </a:rPr>
              <a:t>-Being secretive or lying about their activities and/or secretive about their “boyfriend” or new friend group</a:t>
            </a:r>
            <a:endParaRPr sz="2900">
              <a:solidFill>
                <a:srgbClr val="434343"/>
              </a:solidFill>
              <a:latin typeface="Oswald"/>
              <a:ea typeface="Oswald"/>
              <a:cs typeface="Oswald"/>
              <a:sym typeface="Oswald"/>
            </a:endParaRPr>
          </a:p>
          <a:p>
            <a:pPr marL="0" lvl="0" indent="0" algn="l" rtl="0">
              <a:spcBef>
                <a:spcPts val="0"/>
              </a:spcBef>
              <a:spcAft>
                <a:spcPts val="0"/>
              </a:spcAft>
              <a:buClr>
                <a:srgbClr val="000000"/>
              </a:buClr>
              <a:buSzPct val="96551"/>
              <a:buFont typeface="Arial"/>
              <a:buNone/>
            </a:pPr>
            <a:r>
              <a:rPr lang="en-US" sz="2900">
                <a:solidFill>
                  <a:srgbClr val="434343"/>
                </a:solidFill>
                <a:latin typeface="Oswald"/>
                <a:ea typeface="Oswald"/>
                <a:cs typeface="Oswald"/>
                <a:sym typeface="Oswald"/>
              </a:rPr>
              <a:t>-Having a new tattoo (especially if it is a boyfriend’s name or symbol)</a:t>
            </a:r>
            <a:endParaRPr sz="2900">
              <a:solidFill>
                <a:srgbClr val="434343"/>
              </a:solidFill>
              <a:latin typeface="Oswald"/>
              <a:ea typeface="Oswald"/>
              <a:cs typeface="Oswald"/>
              <a:sym typeface="Oswald"/>
            </a:endParaRPr>
          </a:p>
          <a:p>
            <a:pPr marL="0" lvl="0" indent="0" algn="l" rtl="0">
              <a:spcBef>
                <a:spcPts val="0"/>
              </a:spcBef>
              <a:spcAft>
                <a:spcPts val="0"/>
              </a:spcAft>
              <a:buClr>
                <a:srgbClr val="000000"/>
              </a:buClr>
              <a:buSzPct val="96551"/>
              <a:buFont typeface="Arial"/>
              <a:buNone/>
            </a:pPr>
            <a:r>
              <a:rPr lang="en-US" sz="2900">
                <a:solidFill>
                  <a:srgbClr val="434343"/>
                </a:solidFill>
                <a:latin typeface="Oswald"/>
                <a:ea typeface="Oswald"/>
                <a:cs typeface="Oswald"/>
                <a:sym typeface="Oswald"/>
              </a:rPr>
              <a:t>-Having sexualized content on their online profiles</a:t>
            </a:r>
            <a:endParaRPr sz="2900">
              <a:solidFill>
                <a:srgbClr val="434343"/>
              </a:solidFill>
              <a:latin typeface="Oswald"/>
              <a:ea typeface="Oswald"/>
              <a:cs typeface="Oswald"/>
              <a:sym typeface="Oswald"/>
            </a:endParaRPr>
          </a:p>
          <a:p>
            <a:pPr marL="0" marR="0" lvl="0" indent="0" algn="l" rtl="0">
              <a:lnSpc>
                <a:spcPct val="115000"/>
              </a:lnSpc>
              <a:spcBef>
                <a:spcPts val="0"/>
              </a:spcBef>
              <a:spcAft>
                <a:spcPts val="0"/>
              </a:spcAft>
              <a:buClr>
                <a:srgbClr val="585858"/>
              </a:buClr>
              <a:buSzPct val="96551"/>
              <a:buFont typeface="Lora"/>
              <a:buNone/>
            </a:pPr>
            <a:endParaRPr sz="2900">
              <a:latin typeface="Oswald"/>
              <a:ea typeface="Oswald"/>
              <a:cs typeface="Oswald"/>
              <a:sym typeface="Oswald"/>
            </a:endParaRPr>
          </a:p>
        </p:txBody>
      </p:sp>
      <p:pic>
        <p:nvPicPr>
          <p:cNvPr id="341" name="Google Shape;341;ge3075a666a_1_0" descr="Google Shape;105;gca85f8069c_0_54"/>
          <p:cNvPicPr preferRelativeResize="0"/>
          <p:nvPr/>
        </p:nvPicPr>
        <p:blipFill rotWithShape="1">
          <a:blip r:embed="rId3">
            <a:alphaModFix/>
          </a:blip>
          <a:srcRect/>
          <a:stretch/>
        </p:blipFill>
        <p:spPr>
          <a:xfrm>
            <a:off x="6958477" y="1473649"/>
            <a:ext cx="2023825" cy="1885050"/>
          </a:xfrm>
          <a:prstGeom prst="rect">
            <a:avLst/>
          </a:prstGeom>
          <a:noFill/>
          <a:ln>
            <a:noFill/>
          </a:ln>
        </p:spPr>
      </p:pic>
      <p:sp>
        <p:nvSpPr>
          <p:cNvPr id="342" name="Google Shape;342;ge3075a666a_1_0"/>
          <p:cNvSpPr txBox="1"/>
          <p:nvPr/>
        </p:nvSpPr>
        <p:spPr>
          <a:xfrm>
            <a:off x="311699" y="182148"/>
            <a:ext cx="8520600" cy="7080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87966"/>
              </a:buClr>
              <a:buSzPts val="2800"/>
              <a:buFont typeface="Oswald"/>
              <a:buNone/>
            </a:pPr>
            <a:r>
              <a:rPr lang="en-US" sz="3400" b="1">
                <a:solidFill>
                  <a:srgbClr val="387966"/>
                </a:solidFill>
                <a:latin typeface="Oswald"/>
                <a:ea typeface="Oswald"/>
                <a:cs typeface="Oswald"/>
                <a:sym typeface="Oswald"/>
              </a:rPr>
              <a:t>S</a:t>
            </a:r>
            <a:r>
              <a:rPr lang="en-US" sz="3400" b="1">
                <a:solidFill>
                  <a:srgbClr val="387966"/>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ome warning signs might include:</a:t>
            </a:r>
            <a:endParaRPr sz="3400" b="1" i="0" u="none" strike="noStrike" cap="none">
              <a:solidFill>
                <a:srgbClr val="387966"/>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6"/>
          <p:cNvSpPr txBox="1">
            <a:spLocks noGrp="1"/>
          </p:cNvSpPr>
          <p:nvPr>
            <p:ph type="title"/>
          </p:nvPr>
        </p:nvSpPr>
        <p:spPr>
          <a:xfrm>
            <a:off x="103452" y="-1"/>
            <a:ext cx="8520602" cy="572702"/>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Use what you learned to protect yourself and others</a:t>
            </a:r>
            <a:endParaRPr sz="3400" b="1">
              <a:solidFill>
                <a:srgbClr val="387966"/>
              </a:solidFill>
            </a:endParaRPr>
          </a:p>
        </p:txBody>
      </p:sp>
      <p:sp>
        <p:nvSpPr>
          <p:cNvPr id="348" name="Google Shape;348;p36"/>
          <p:cNvSpPr txBox="1">
            <a:spLocks noGrp="1"/>
          </p:cNvSpPr>
          <p:nvPr>
            <p:ph type="body" idx="1"/>
          </p:nvPr>
        </p:nvSpPr>
        <p:spPr>
          <a:xfrm>
            <a:off x="2392325" y="639350"/>
            <a:ext cx="6751800" cy="3618600"/>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Clr>
                <a:srgbClr val="000000"/>
              </a:buClr>
              <a:buSzPts val="2200"/>
              <a:buFont typeface="Arial"/>
              <a:buNone/>
            </a:pPr>
            <a:r>
              <a:rPr lang="en-US" sz="2000">
                <a:latin typeface="Oswald"/>
                <a:ea typeface="Oswald"/>
                <a:cs typeface="Oswald"/>
                <a:sym typeface="Oswald"/>
              </a:rPr>
              <a:t>There are so many indicators/warning signs that can help to identify sexual exploitation. </a:t>
            </a:r>
            <a:endParaRPr sz="2000">
              <a:latin typeface="Oswald"/>
              <a:ea typeface="Oswald"/>
              <a:cs typeface="Oswald"/>
              <a:sym typeface="Oswald"/>
            </a:endParaRPr>
          </a:p>
          <a:p>
            <a:pPr marL="0" lvl="0" indent="114300" algn="l" rtl="0">
              <a:lnSpc>
                <a:spcPct val="115000"/>
              </a:lnSpc>
              <a:spcBef>
                <a:spcPts val="0"/>
              </a:spcBef>
              <a:spcAft>
                <a:spcPts val="0"/>
              </a:spcAft>
              <a:buSzPts val="2200"/>
              <a:buNone/>
            </a:pPr>
            <a:endParaRPr sz="1700">
              <a:latin typeface="Oswald"/>
              <a:ea typeface="Oswald"/>
              <a:cs typeface="Oswald"/>
              <a:sym typeface="Oswald"/>
            </a:endParaRPr>
          </a:p>
          <a:p>
            <a:pPr marL="0" lvl="0" indent="0" algn="l" rtl="0">
              <a:lnSpc>
                <a:spcPct val="115000"/>
              </a:lnSpc>
              <a:spcBef>
                <a:spcPts val="0"/>
              </a:spcBef>
              <a:spcAft>
                <a:spcPts val="0"/>
              </a:spcAft>
              <a:buSzPts val="2200"/>
              <a:buNone/>
            </a:pPr>
            <a:r>
              <a:rPr lang="en-US" sz="2000">
                <a:latin typeface="Oswald"/>
                <a:ea typeface="Oswald"/>
                <a:cs typeface="Oswald"/>
                <a:sym typeface="Oswald"/>
              </a:rPr>
              <a:t>Record these indicators in a useful way that would help you recognize these signs. </a:t>
            </a:r>
            <a:endParaRPr sz="2000">
              <a:latin typeface="Oswald"/>
              <a:ea typeface="Oswald"/>
              <a:cs typeface="Oswald"/>
              <a:sym typeface="Oswald"/>
            </a:endParaRPr>
          </a:p>
          <a:p>
            <a:pPr marL="0" lvl="0" indent="0" algn="l" rtl="0">
              <a:lnSpc>
                <a:spcPct val="115000"/>
              </a:lnSpc>
              <a:spcBef>
                <a:spcPts val="0"/>
              </a:spcBef>
              <a:spcAft>
                <a:spcPts val="0"/>
              </a:spcAft>
              <a:buSzPts val="2200"/>
              <a:buNone/>
            </a:pPr>
            <a:endParaRPr sz="1300">
              <a:latin typeface="Oswald"/>
              <a:ea typeface="Oswald"/>
              <a:cs typeface="Oswald"/>
              <a:sym typeface="Oswald"/>
            </a:endParaRPr>
          </a:p>
          <a:p>
            <a:pPr marL="0" lvl="0" indent="0" algn="l" rtl="0">
              <a:lnSpc>
                <a:spcPct val="115000"/>
              </a:lnSpc>
              <a:spcBef>
                <a:spcPts val="0"/>
              </a:spcBef>
              <a:spcAft>
                <a:spcPts val="0"/>
              </a:spcAft>
              <a:buSzPts val="2200"/>
              <a:buNone/>
            </a:pPr>
            <a:r>
              <a:rPr lang="en-US" sz="2000">
                <a:latin typeface="Oswald"/>
                <a:ea typeface="Oswald"/>
                <a:cs typeface="Oswald"/>
                <a:sym typeface="Oswald"/>
              </a:rPr>
              <a:t>Include some of the things you can do to support the person you suspect is being trafficked</a:t>
            </a:r>
            <a:endParaRPr sz="1800">
              <a:latin typeface="Oswald"/>
              <a:ea typeface="Oswald"/>
              <a:cs typeface="Oswald"/>
              <a:sym typeface="Oswald"/>
            </a:endParaRPr>
          </a:p>
          <a:p>
            <a:pPr marL="0" lvl="0" indent="114300" algn="l" rtl="0">
              <a:lnSpc>
                <a:spcPct val="115000"/>
              </a:lnSpc>
              <a:spcBef>
                <a:spcPts val="0"/>
              </a:spcBef>
              <a:spcAft>
                <a:spcPts val="0"/>
              </a:spcAft>
              <a:buSzPts val="2200"/>
              <a:buNone/>
            </a:pPr>
            <a:endParaRPr sz="1700">
              <a:latin typeface="Oswald"/>
              <a:ea typeface="Oswald"/>
              <a:cs typeface="Oswald"/>
              <a:sym typeface="Oswald"/>
            </a:endParaRPr>
          </a:p>
          <a:p>
            <a:pPr marL="0" lvl="0" indent="0" algn="l" rtl="0">
              <a:lnSpc>
                <a:spcPct val="115000"/>
              </a:lnSpc>
              <a:spcBef>
                <a:spcPts val="0"/>
              </a:spcBef>
              <a:spcAft>
                <a:spcPts val="0"/>
              </a:spcAft>
              <a:buSzPts val="2200"/>
              <a:buNone/>
            </a:pPr>
            <a:r>
              <a:rPr lang="en-US" sz="2000">
                <a:latin typeface="Oswald"/>
                <a:ea typeface="Oswald"/>
                <a:cs typeface="Oswald"/>
                <a:sym typeface="Oswald"/>
              </a:rPr>
              <a:t>You may wish to create a daily reminder saved in your phone, a personal note that sits by your bedside, or a small poster for your room.</a:t>
            </a:r>
            <a:endParaRPr sz="2000">
              <a:latin typeface="Oswald"/>
              <a:ea typeface="Oswald"/>
              <a:cs typeface="Oswald"/>
              <a:sym typeface="Oswald"/>
            </a:endParaRPr>
          </a:p>
        </p:txBody>
      </p:sp>
      <p:pic>
        <p:nvPicPr>
          <p:cNvPr id="349" name="Google Shape;349;p36" descr="Google Shape;112;p3"/>
          <p:cNvPicPr preferRelativeResize="0"/>
          <p:nvPr/>
        </p:nvPicPr>
        <p:blipFill rotWithShape="1">
          <a:blip r:embed="rId3">
            <a:alphaModFix/>
          </a:blip>
          <a:srcRect/>
          <a:stretch/>
        </p:blipFill>
        <p:spPr>
          <a:xfrm>
            <a:off x="248449" y="1033450"/>
            <a:ext cx="1953325" cy="2441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7"/>
          <p:cNvSpPr/>
          <p:nvPr/>
        </p:nvSpPr>
        <p:spPr>
          <a:xfrm>
            <a:off x="0" y="152399"/>
            <a:ext cx="9144000" cy="5190000"/>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F3F3F3"/>
              </a:solidFill>
              <a:latin typeface="Arial"/>
              <a:ea typeface="Arial"/>
              <a:cs typeface="Arial"/>
              <a:sym typeface="Arial"/>
            </a:endParaRPr>
          </a:p>
        </p:txBody>
      </p:sp>
      <p:grpSp>
        <p:nvGrpSpPr>
          <p:cNvPr id="355" name="Google Shape;355;p37"/>
          <p:cNvGrpSpPr/>
          <p:nvPr/>
        </p:nvGrpSpPr>
        <p:grpSpPr>
          <a:xfrm>
            <a:off x="492602" y="3083850"/>
            <a:ext cx="3129797" cy="419400"/>
            <a:chOff x="216300" y="190401"/>
            <a:chExt cx="3129797" cy="419400"/>
          </a:xfrm>
        </p:grpSpPr>
        <p:pic>
          <p:nvPicPr>
            <p:cNvPr id="356" name="Google Shape;356;p37"/>
            <p:cNvPicPr preferRelativeResize="0"/>
            <p:nvPr/>
          </p:nvPicPr>
          <p:blipFill rotWithShape="1">
            <a:blip r:embed="rId3">
              <a:alphaModFix/>
            </a:blip>
            <a:srcRect/>
            <a:stretch/>
          </p:blipFill>
          <p:spPr>
            <a:xfrm>
              <a:off x="216300" y="220450"/>
              <a:ext cx="359300" cy="359300"/>
            </a:xfrm>
            <a:prstGeom prst="rect">
              <a:avLst/>
            </a:prstGeom>
            <a:noFill/>
            <a:ln>
              <a:noFill/>
            </a:ln>
          </p:spPr>
        </p:pic>
        <p:sp>
          <p:nvSpPr>
            <p:cNvPr id="357" name="Google Shape;357;p37"/>
            <p:cNvSpPr txBox="1"/>
            <p:nvPr/>
          </p:nvSpPr>
          <p:spPr>
            <a:xfrm>
              <a:off x="575597" y="190401"/>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b="0" i="0" u="none" strike="noStrike" cap="none">
                  <a:solidFill>
                    <a:srgbClr val="F3F3F3"/>
                  </a:solidFill>
                  <a:latin typeface="Arial"/>
                  <a:ea typeface="Arial"/>
                  <a:cs typeface="Arial"/>
                  <a:sym typeface="Arial"/>
                </a:rPr>
                <a:t>@whiteribboncampaign</a:t>
              </a:r>
              <a:endParaRPr sz="1800" b="0" i="0" u="none" strike="noStrike" cap="none">
                <a:solidFill>
                  <a:srgbClr val="F3F3F3"/>
                </a:solidFill>
                <a:latin typeface="Arial"/>
                <a:ea typeface="Arial"/>
                <a:cs typeface="Arial"/>
                <a:sym typeface="Arial"/>
              </a:endParaRPr>
            </a:p>
          </p:txBody>
        </p:sp>
      </p:grpSp>
      <p:sp>
        <p:nvSpPr>
          <p:cNvPr id="358" name="Google Shape;358;p37"/>
          <p:cNvSpPr txBox="1"/>
          <p:nvPr/>
        </p:nvSpPr>
        <p:spPr>
          <a:xfrm>
            <a:off x="898829" y="3668200"/>
            <a:ext cx="23640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b="0" i="0" u="none" strike="noStrike" cap="none">
                <a:solidFill>
                  <a:srgbClr val="F3F3F3"/>
                </a:solidFill>
                <a:latin typeface="Arial"/>
                <a:ea typeface="Arial"/>
                <a:cs typeface="Arial"/>
                <a:sym typeface="Arial"/>
              </a:rPr>
              <a:t>@whiteribbon</a:t>
            </a:r>
            <a:endParaRPr sz="1800" b="0" i="0" u="none" strike="noStrike" cap="none">
              <a:solidFill>
                <a:srgbClr val="F3F3F3"/>
              </a:solidFill>
              <a:latin typeface="Arial"/>
              <a:ea typeface="Arial"/>
              <a:cs typeface="Arial"/>
              <a:sym typeface="Arial"/>
            </a:endParaRPr>
          </a:p>
        </p:txBody>
      </p:sp>
      <p:sp>
        <p:nvSpPr>
          <p:cNvPr id="359" name="Google Shape;359;p37"/>
          <p:cNvSpPr txBox="1"/>
          <p:nvPr/>
        </p:nvSpPr>
        <p:spPr>
          <a:xfrm>
            <a:off x="898825" y="4252550"/>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b="0" i="0" u="none" strike="noStrike" cap="none">
                <a:solidFill>
                  <a:srgbClr val="F3F3F3"/>
                </a:solidFill>
                <a:latin typeface="Arial"/>
                <a:ea typeface="Arial"/>
                <a:cs typeface="Arial"/>
                <a:sym typeface="Arial"/>
              </a:rPr>
              <a:t>@whiteribboncanada</a:t>
            </a:r>
            <a:endParaRPr sz="1800" b="0" i="0" u="none" strike="noStrike" cap="none">
              <a:solidFill>
                <a:srgbClr val="F3F3F3"/>
              </a:solidFill>
              <a:latin typeface="Arial"/>
              <a:ea typeface="Arial"/>
              <a:cs typeface="Arial"/>
              <a:sym typeface="Arial"/>
            </a:endParaRPr>
          </a:p>
        </p:txBody>
      </p:sp>
      <p:pic>
        <p:nvPicPr>
          <p:cNvPr id="360" name="Google Shape;360;p37"/>
          <p:cNvPicPr preferRelativeResize="0"/>
          <p:nvPr/>
        </p:nvPicPr>
        <p:blipFill rotWithShape="1">
          <a:blip r:embed="rId4">
            <a:alphaModFix/>
          </a:blip>
          <a:srcRect/>
          <a:stretch/>
        </p:blipFill>
        <p:spPr>
          <a:xfrm>
            <a:off x="435399" y="3623984"/>
            <a:ext cx="463431" cy="463431"/>
          </a:xfrm>
          <a:prstGeom prst="rect">
            <a:avLst/>
          </a:prstGeom>
          <a:noFill/>
          <a:ln>
            <a:noFill/>
          </a:ln>
        </p:spPr>
      </p:pic>
      <p:pic>
        <p:nvPicPr>
          <p:cNvPr id="361" name="Google Shape;361;p37"/>
          <p:cNvPicPr preferRelativeResize="0"/>
          <p:nvPr/>
        </p:nvPicPr>
        <p:blipFill rotWithShape="1">
          <a:blip r:embed="rId5">
            <a:alphaModFix/>
          </a:blip>
          <a:srcRect/>
          <a:stretch/>
        </p:blipFill>
        <p:spPr>
          <a:xfrm flipH="1">
            <a:off x="480893" y="4276260"/>
            <a:ext cx="372432" cy="371966"/>
          </a:xfrm>
          <a:prstGeom prst="rect">
            <a:avLst/>
          </a:prstGeom>
          <a:noFill/>
          <a:ln>
            <a:noFill/>
          </a:ln>
        </p:spPr>
      </p:pic>
      <p:sp>
        <p:nvSpPr>
          <p:cNvPr id="362" name="Google Shape;362;p37"/>
          <p:cNvSpPr txBox="1"/>
          <p:nvPr/>
        </p:nvSpPr>
        <p:spPr>
          <a:xfrm>
            <a:off x="317675" y="236650"/>
            <a:ext cx="8004000" cy="177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2200"/>
              <a:buFont typeface="Lora"/>
              <a:buNone/>
            </a:pPr>
            <a:r>
              <a:rPr lang="en-US" sz="2200" i="0" u="none" strike="noStrike" cap="none">
                <a:solidFill>
                  <a:srgbClr val="FFFFFF"/>
                </a:solidFill>
                <a:latin typeface="Oswald"/>
                <a:ea typeface="Oswald"/>
                <a:cs typeface="Oswald"/>
                <a:sym typeface="Oswald"/>
              </a:rPr>
              <a:t>I pledge never to commit, condone, or remain silent about</a:t>
            </a:r>
            <a:r>
              <a:rPr lang="en-US" sz="2200" i="0" u="none" strike="noStrike" cap="none">
                <a:solidFill>
                  <a:srgbClr val="FFFFFF"/>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a:t>
            </a:r>
            <a:r>
              <a:rPr lang="en-US" sz="2200">
                <a:solidFill>
                  <a:srgbClr val="FFFFFF"/>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gender-based violence</a:t>
            </a:r>
            <a:endParaRPr sz="2200" i="0" u="none" strike="noStrike" cap="none">
              <a:solidFill>
                <a:srgbClr val="FFFFFF"/>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200"/>
              <a:buFont typeface="Arial"/>
              <a:buNone/>
            </a:pPr>
            <a:endParaRPr sz="2200" i="0" u="none" strike="noStrike" cap="none">
              <a:solidFill>
                <a:srgbClr val="FFFFFF"/>
              </a:solidFill>
              <a:latin typeface="Oswald"/>
              <a:ea typeface="Oswald"/>
              <a:cs typeface="Oswald"/>
              <a:sym typeface="Oswald"/>
            </a:endParaRPr>
          </a:p>
          <a:p>
            <a:pPr marL="0" marR="0" lvl="0" indent="0" algn="l" rtl="0">
              <a:lnSpc>
                <a:spcPct val="115000"/>
              </a:lnSpc>
              <a:spcBef>
                <a:spcPts val="0"/>
              </a:spcBef>
              <a:spcAft>
                <a:spcPts val="0"/>
              </a:spcAft>
              <a:buClr>
                <a:srgbClr val="F3F3F3"/>
              </a:buClr>
              <a:buSzPts val="1800"/>
              <a:buFont typeface="Arial"/>
              <a:buNone/>
            </a:pPr>
            <a:r>
              <a:rPr lang="en-US" sz="1800" i="0" u="none" strike="noStrike" cap="none">
                <a:solidFill>
                  <a:srgbClr val="F3F3F3"/>
                </a:solidFill>
                <a:latin typeface="Oswald"/>
                <a:ea typeface="Oswald"/>
                <a:cs typeface="Oswald"/>
                <a:sym typeface="Oswald"/>
              </a:rPr>
              <a:t>Take the pledge online: </a:t>
            </a:r>
            <a:r>
              <a:rPr lang="en-US" sz="1800" i="0" u="sng" strike="noStrike" cap="none">
                <a:solidFill>
                  <a:srgbClr val="F3F3F3"/>
                </a:solidFill>
                <a:latin typeface="Oswald"/>
                <a:ea typeface="Oswald"/>
                <a:cs typeface="Oswald"/>
                <a:sym typeface="Oswald"/>
                <a:hlinkClick r:id="rId6">
                  <a:extLst>
                    <a:ext uri="{A12FA001-AC4F-418D-AE19-62706E023703}">
                      <ahyp:hlinkClr xmlns:ahyp="http://schemas.microsoft.com/office/drawing/2018/hyperlinkcolor" val="tx"/>
                    </a:ext>
                  </a:extLst>
                </a:hlinkClick>
              </a:rPr>
              <a:t>whiteribbon.ca/pledge</a:t>
            </a:r>
            <a:endParaRPr sz="1800" i="0" u="none" strike="noStrike" cap="none">
              <a:solidFill>
                <a:srgbClr val="F3F3F3"/>
              </a:solidFill>
              <a:latin typeface="Oswald"/>
              <a:ea typeface="Oswald"/>
              <a:cs typeface="Oswald"/>
              <a:sym typeface="Oswald"/>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a:solidFill>
                <a:srgbClr val="F3F3F3"/>
              </a:solidFill>
              <a:latin typeface="Oswald"/>
              <a:ea typeface="Oswald"/>
              <a:cs typeface="Oswald"/>
              <a:sym typeface="Oswald"/>
            </a:endParaRPr>
          </a:p>
          <a:p>
            <a:pPr marL="0" marR="0" lvl="0" indent="0" algn="l" rtl="0">
              <a:lnSpc>
                <a:spcPct val="115000"/>
              </a:lnSpc>
              <a:spcBef>
                <a:spcPts val="0"/>
              </a:spcBef>
              <a:spcAft>
                <a:spcPts val="0"/>
              </a:spcAft>
              <a:buClr>
                <a:srgbClr val="F3F3F3"/>
              </a:buClr>
              <a:buSzPts val="1800"/>
              <a:buFont typeface="Arial"/>
              <a:buNone/>
            </a:pPr>
            <a:r>
              <a:rPr lang="en-US" sz="1800" i="0" u="none" strike="noStrike" cap="none">
                <a:solidFill>
                  <a:srgbClr val="F3F3F3"/>
                </a:solidFill>
                <a:latin typeface="Oswald"/>
                <a:ea typeface="Oswald"/>
                <a:cs typeface="Oswald"/>
                <a:sym typeface="Oswald"/>
              </a:rPr>
              <a:t>Learn more about White Ribbon at:</a:t>
            </a:r>
            <a:endParaRPr sz="1800" i="0" u="none" strike="noStrike" cap="none">
              <a:solidFill>
                <a:srgbClr val="F3F3F3"/>
              </a:solidFill>
              <a:latin typeface="Oswald"/>
              <a:ea typeface="Oswald"/>
              <a:cs typeface="Oswald"/>
              <a:sym typeface="Oswald"/>
            </a:endParaRPr>
          </a:p>
        </p:txBody>
      </p:sp>
      <p:pic>
        <p:nvPicPr>
          <p:cNvPr id="363" name="Google Shape;363;p37"/>
          <p:cNvPicPr preferRelativeResize="0"/>
          <p:nvPr/>
        </p:nvPicPr>
        <p:blipFill rotWithShape="1">
          <a:blip r:embed="rId7">
            <a:alphaModFix/>
          </a:blip>
          <a:srcRect/>
          <a:stretch/>
        </p:blipFill>
        <p:spPr>
          <a:xfrm>
            <a:off x="5810650" y="2163004"/>
            <a:ext cx="2770501" cy="2272297"/>
          </a:xfrm>
          <a:prstGeom prst="rect">
            <a:avLst/>
          </a:prstGeom>
          <a:noFill/>
          <a:ln>
            <a:noFill/>
          </a:ln>
        </p:spPr>
      </p:pic>
      <p:pic>
        <p:nvPicPr>
          <p:cNvPr id="364" name="Google Shape;364;p37"/>
          <p:cNvPicPr preferRelativeResize="0"/>
          <p:nvPr/>
        </p:nvPicPr>
        <p:blipFill rotWithShape="1">
          <a:blip r:embed="rId8">
            <a:alphaModFix/>
          </a:blip>
          <a:srcRect/>
          <a:stretch/>
        </p:blipFill>
        <p:spPr>
          <a:xfrm>
            <a:off x="480899" y="2560724"/>
            <a:ext cx="372426" cy="372426"/>
          </a:xfrm>
          <a:prstGeom prst="rect">
            <a:avLst/>
          </a:prstGeom>
          <a:noFill/>
          <a:ln>
            <a:noFill/>
          </a:ln>
        </p:spPr>
      </p:pic>
      <p:sp>
        <p:nvSpPr>
          <p:cNvPr id="365" name="Google Shape;365;p37"/>
          <p:cNvSpPr txBox="1"/>
          <p:nvPr/>
        </p:nvSpPr>
        <p:spPr>
          <a:xfrm>
            <a:off x="898824" y="2537700"/>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b="0" i="0" u="none" strike="noStrike" cap="none">
                <a:solidFill>
                  <a:srgbClr val="F3F3F3"/>
                </a:solidFill>
                <a:latin typeface="Arial"/>
                <a:ea typeface="Arial"/>
                <a:cs typeface="Arial"/>
                <a:sym typeface="Arial"/>
              </a:rPr>
              <a:t>whiteribbon.ca</a:t>
            </a:r>
            <a:endParaRPr sz="1800" b="0" i="0" u="none" strike="noStrike" cap="none">
              <a:solidFill>
                <a:srgbClr val="F3F3F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e38c3a6fe7_0_32"/>
          <p:cNvSpPr/>
          <p:nvPr/>
        </p:nvSpPr>
        <p:spPr>
          <a:xfrm>
            <a:off x="0" y="152399"/>
            <a:ext cx="9144000" cy="5190000"/>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F3F3F3"/>
              </a:solidFill>
              <a:latin typeface="Arial"/>
              <a:ea typeface="Arial"/>
              <a:cs typeface="Arial"/>
              <a:sym typeface="Arial"/>
            </a:endParaRPr>
          </a:p>
        </p:txBody>
      </p:sp>
      <p:sp>
        <p:nvSpPr>
          <p:cNvPr id="371" name="Google Shape;371;ge38c3a6fe7_0_32"/>
          <p:cNvSpPr txBox="1"/>
          <p:nvPr/>
        </p:nvSpPr>
        <p:spPr>
          <a:xfrm>
            <a:off x="317675" y="236650"/>
            <a:ext cx="8004000" cy="103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3F3F3"/>
              </a:buClr>
              <a:buSzPts val="1800"/>
              <a:buFont typeface="Arial"/>
              <a:buNone/>
            </a:pPr>
            <a:r>
              <a:rPr lang="en-US" sz="5500">
                <a:solidFill>
                  <a:srgbClr val="FFFFFF"/>
                </a:solidFill>
                <a:latin typeface="Oswald"/>
                <a:ea typeface="Oswald"/>
                <a:cs typeface="Oswald"/>
                <a:sym typeface="Oswald"/>
              </a:rPr>
              <a:t>Other Optional Activities </a:t>
            </a:r>
            <a:endParaRPr sz="5100" i="0" u="none" strike="noStrike" cap="none">
              <a:solidFill>
                <a:srgbClr val="F3F3F3"/>
              </a:solidFill>
              <a:latin typeface="Oswald"/>
              <a:ea typeface="Oswald"/>
              <a:cs typeface="Oswald"/>
              <a:sym typeface="Oswald"/>
            </a:endParaRPr>
          </a:p>
        </p:txBody>
      </p:sp>
      <p:pic>
        <p:nvPicPr>
          <p:cNvPr id="372" name="Google Shape;372;ge38c3a6fe7_0_32"/>
          <p:cNvPicPr preferRelativeResize="0"/>
          <p:nvPr/>
        </p:nvPicPr>
        <p:blipFill rotWithShape="1">
          <a:blip r:embed="rId3">
            <a:alphaModFix/>
          </a:blip>
          <a:srcRect/>
          <a:stretch/>
        </p:blipFill>
        <p:spPr>
          <a:xfrm>
            <a:off x="6923158" y="3396026"/>
            <a:ext cx="1781291" cy="1460975"/>
          </a:xfrm>
          <a:prstGeom prst="rect">
            <a:avLst/>
          </a:prstGeom>
          <a:noFill/>
          <a:ln>
            <a:noFill/>
          </a:ln>
        </p:spPr>
      </p:pic>
      <p:pic>
        <p:nvPicPr>
          <p:cNvPr id="373" name="Google Shape;373;ge38c3a6fe7_0_32"/>
          <p:cNvPicPr preferRelativeResize="0"/>
          <p:nvPr/>
        </p:nvPicPr>
        <p:blipFill>
          <a:blip r:embed="rId4">
            <a:alphaModFix/>
          </a:blip>
          <a:stretch>
            <a:fillRect/>
          </a:stretch>
        </p:blipFill>
        <p:spPr>
          <a:xfrm>
            <a:off x="489950" y="1408950"/>
            <a:ext cx="4762500" cy="3448050"/>
          </a:xfrm>
          <a:prstGeom prst="rect">
            <a:avLst/>
          </a:prstGeom>
          <a:noFill/>
          <a:ln w="9525" cap="flat" cmpd="sng">
            <a:solidFill>
              <a:srgbClr val="387966"/>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e38c3a6fe7_0_50"/>
          <p:cNvSpPr/>
          <p:nvPr/>
        </p:nvSpPr>
        <p:spPr>
          <a:xfrm>
            <a:off x="0" y="152399"/>
            <a:ext cx="9144000" cy="5190000"/>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F3F3F3"/>
              </a:solidFill>
              <a:latin typeface="Arial"/>
              <a:ea typeface="Arial"/>
              <a:cs typeface="Arial"/>
              <a:sym typeface="Arial"/>
            </a:endParaRPr>
          </a:p>
        </p:txBody>
      </p:sp>
      <p:sp>
        <p:nvSpPr>
          <p:cNvPr id="379" name="Google Shape;379;ge38c3a6fe7_0_50"/>
          <p:cNvSpPr txBox="1"/>
          <p:nvPr/>
        </p:nvSpPr>
        <p:spPr>
          <a:xfrm>
            <a:off x="317675" y="236650"/>
            <a:ext cx="8004000" cy="1607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3F3F3"/>
              </a:buClr>
              <a:buSzPts val="1800"/>
              <a:buFont typeface="Arial"/>
              <a:buNone/>
            </a:pPr>
            <a:r>
              <a:rPr lang="en-US" sz="4300">
                <a:solidFill>
                  <a:srgbClr val="FFFFFF"/>
                </a:solidFill>
                <a:latin typeface="Oswald"/>
                <a:ea typeface="Oswald"/>
                <a:cs typeface="Oswald"/>
                <a:sym typeface="Oswald"/>
              </a:rPr>
              <a:t>Optional Activity 1: Sexual</a:t>
            </a:r>
            <a:r>
              <a:rPr lang="en-US" sz="4300">
                <a:solidFill>
                  <a:srgbClr val="FFFFFF"/>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a:t>
            </a:r>
            <a:r>
              <a:rPr lang="en-US" sz="4300">
                <a:solidFill>
                  <a:srgbClr val="FFFFFF"/>
                </a:solidFill>
                <a:latin typeface="Oswald"/>
                <a:ea typeface="Oswald"/>
                <a:cs typeface="Oswald"/>
                <a:sym typeface="Oswald"/>
              </a:rPr>
              <a:t>exploitation and sex trafficking anticipation guide</a:t>
            </a:r>
            <a:endParaRPr sz="3900" i="0" u="none" strike="noStrike" cap="none">
              <a:solidFill>
                <a:srgbClr val="F3F3F3"/>
              </a:solidFill>
              <a:latin typeface="Oswald"/>
              <a:ea typeface="Oswald"/>
              <a:cs typeface="Oswald"/>
              <a:sym typeface="Oswald"/>
            </a:endParaRPr>
          </a:p>
        </p:txBody>
      </p:sp>
      <p:pic>
        <p:nvPicPr>
          <p:cNvPr id="380" name="Google Shape;380;ge38c3a6fe7_0_50"/>
          <p:cNvPicPr preferRelativeResize="0"/>
          <p:nvPr/>
        </p:nvPicPr>
        <p:blipFill rotWithShape="1">
          <a:blip r:embed="rId3">
            <a:alphaModFix/>
          </a:blip>
          <a:srcRect/>
          <a:stretch/>
        </p:blipFill>
        <p:spPr>
          <a:xfrm>
            <a:off x="6923158" y="3396026"/>
            <a:ext cx="1781291" cy="1460975"/>
          </a:xfrm>
          <a:prstGeom prst="rect">
            <a:avLst/>
          </a:prstGeom>
          <a:noFill/>
          <a:ln>
            <a:noFill/>
          </a:ln>
        </p:spPr>
      </p:pic>
      <p:pic>
        <p:nvPicPr>
          <p:cNvPr id="381" name="Google Shape;381;ge38c3a6fe7_0_50"/>
          <p:cNvPicPr preferRelativeResize="0"/>
          <p:nvPr/>
        </p:nvPicPr>
        <p:blipFill>
          <a:blip r:embed="rId4">
            <a:alphaModFix/>
          </a:blip>
          <a:stretch>
            <a:fillRect/>
          </a:stretch>
        </p:blipFill>
        <p:spPr>
          <a:xfrm>
            <a:off x="467200" y="2007025"/>
            <a:ext cx="4056275" cy="2936750"/>
          </a:xfrm>
          <a:prstGeom prst="rect">
            <a:avLst/>
          </a:prstGeom>
          <a:noFill/>
          <a:ln w="9525" cap="flat" cmpd="sng">
            <a:solidFill>
              <a:srgbClr val="387966"/>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e38c3a6fe7_0_6"/>
          <p:cNvSpPr txBox="1">
            <a:spLocks noGrp="1"/>
          </p:cNvSpPr>
          <p:nvPr>
            <p:ph type="title"/>
          </p:nvPr>
        </p:nvSpPr>
        <p:spPr>
          <a:xfrm>
            <a:off x="142924" y="113792"/>
            <a:ext cx="8520600" cy="6261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1483"/>
              <a:buFont typeface="Oswald"/>
              <a:buNone/>
            </a:pPr>
            <a:r>
              <a:rPr lang="en-US" sz="3400" b="1">
                <a:solidFill>
                  <a:srgbClr val="387966"/>
                </a:solidFill>
              </a:rPr>
              <a:t>Complete the following guide</a:t>
            </a:r>
            <a:br>
              <a:rPr lang="en-US" sz="3400" b="1">
                <a:solidFill>
                  <a:srgbClr val="387966"/>
                </a:solidFill>
              </a:rPr>
            </a:br>
            <a:endParaRPr sz="3400"/>
          </a:p>
        </p:txBody>
      </p:sp>
      <p:sp>
        <p:nvSpPr>
          <p:cNvPr id="387" name="Google Shape;387;ge38c3a6fe7_0_6"/>
          <p:cNvSpPr txBox="1">
            <a:spLocks noGrp="1"/>
          </p:cNvSpPr>
          <p:nvPr>
            <p:ph type="body" idx="1"/>
          </p:nvPr>
        </p:nvSpPr>
        <p:spPr>
          <a:xfrm>
            <a:off x="208349" y="984549"/>
            <a:ext cx="6085800" cy="35886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SzPts val="2200"/>
              <a:buNone/>
            </a:pPr>
            <a:r>
              <a:rPr lang="en-US" sz="2700">
                <a:latin typeface="Oswald"/>
                <a:ea typeface="Oswald"/>
                <a:cs typeface="Oswald"/>
                <a:sym typeface="Oswald"/>
              </a:rPr>
              <a:t>Individually consider each statement in the </a:t>
            </a:r>
            <a:r>
              <a:rPr lang="en-US" sz="2700" u="sng">
                <a:solidFill>
                  <a:srgbClr val="0000FF"/>
                </a:solidFill>
                <a:latin typeface="Oswald"/>
                <a:ea typeface="Oswald"/>
                <a:cs typeface="Oswald"/>
                <a:sym typeface="Oswald"/>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Anticipation Guide: Child Sexual Exploitation and Human Trafficking</a:t>
            </a:r>
            <a:r>
              <a:rPr lang="en-US" sz="2700">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a:t>
            </a:r>
            <a:r>
              <a:rPr lang="en-US" sz="2700">
                <a:solidFill>
                  <a:srgbClr val="FA12D9"/>
                </a:solidFill>
                <a:latin typeface="Oswald"/>
                <a:ea typeface="Oswald"/>
                <a:cs typeface="Oswald"/>
                <a:sym typeface="Oswa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a:t>
            </a:r>
            <a:r>
              <a:rPr lang="en-US" sz="2700">
                <a:latin typeface="Oswald"/>
                <a:ea typeface="Oswald"/>
                <a:cs typeface="Oswald"/>
                <a:sym typeface="Oswald"/>
              </a:rPr>
              <a:t>Circle any words that are unfamiliar to you. Complete the Anticipation Guide by deciding to what degree you believe each statement. </a:t>
            </a:r>
            <a:endParaRPr sz="2700">
              <a:latin typeface="Oswald"/>
              <a:ea typeface="Oswald"/>
              <a:cs typeface="Oswald"/>
              <a:sym typeface="Oswald"/>
            </a:endParaRPr>
          </a:p>
        </p:txBody>
      </p:sp>
      <p:pic>
        <p:nvPicPr>
          <p:cNvPr id="388" name="Google Shape;388;ge38c3a6fe7_0_6"/>
          <p:cNvPicPr preferRelativeResize="0"/>
          <p:nvPr/>
        </p:nvPicPr>
        <p:blipFill rotWithShape="1">
          <a:blip r:embed="rId4">
            <a:alphaModFix/>
          </a:blip>
          <a:srcRect/>
          <a:stretch/>
        </p:blipFill>
        <p:spPr>
          <a:xfrm>
            <a:off x="6994874" y="663117"/>
            <a:ext cx="1524000" cy="1524000"/>
          </a:xfrm>
          <a:prstGeom prst="rect">
            <a:avLst/>
          </a:prstGeom>
          <a:noFill/>
          <a:ln>
            <a:noFill/>
          </a:ln>
        </p:spPr>
      </p:pic>
      <p:pic>
        <p:nvPicPr>
          <p:cNvPr id="389" name="Google Shape;389;ge38c3a6fe7_0_6"/>
          <p:cNvPicPr preferRelativeResize="0"/>
          <p:nvPr/>
        </p:nvPicPr>
        <p:blipFill rotWithShape="1">
          <a:blip r:embed="rId5">
            <a:alphaModFix/>
          </a:blip>
          <a:srcRect/>
          <a:stretch/>
        </p:blipFill>
        <p:spPr>
          <a:xfrm>
            <a:off x="7034838" y="2536950"/>
            <a:ext cx="1444075" cy="1444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e38c3a6fe7_0_13"/>
          <p:cNvSpPr txBox="1">
            <a:spLocks noGrp="1"/>
          </p:cNvSpPr>
          <p:nvPr>
            <p:ph type="title"/>
          </p:nvPr>
        </p:nvSpPr>
        <p:spPr>
          <a:xfrm>
            <a:off x="266549" y="86015"/>
            <a:ext cx="8520600" cy="5175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268"/>
              <a:buFont typeface="Oswald"/>
              <a:buNone/>
            </a:pPr>
            <a:r>
              <a:rPr lang="en-US" sz="3400" b="1">
                <a:solidFill>
                  <a:srgbClr val="387966"/>
                </a:solidFill>
              </a:rPr>
              <a:t>Let’s discuss your answers</a:t>
            </a:r>
            <a:endParaRPr sz="3400"/>
          </a:p>
        </p:txBody>
      </p:sp>
      <p:sp>
        <p:nvSpPr>
          <p:cNvPr id="395" name="Google Shape;395;ge38c3a6fe7_0_13"/>
          <p:cNvSpPr txBox="1">
            <a:spLocks noGrp="1"/>
          </p:cNvSpPr>
          <p:nvPr>
            <p:ph type="body" idx="1"/>
          </p:nvPr>
        </p:nvSpPr>
        <p:spPr>
          <a:xfrm>
            <a:off x="266549" y="949299"/>
            <a:ext cx="4932600" cy="37314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SzPts val="2400"/>
              <a:buNone/>
            </a:pPr>
            <a:r>
              <a:rPr lang="en-US" sz="2800">
                <a:latin typeface="Oswald"/>
                <a:ea typeface="Oswald"/>
                <a:cs typeface="Oswald"/>
                <a:sym typeface="Oswald"/>
              </a:rPr>
              <a:t>As a class or with a partner, discuss your thinking. Use the “Ideas/Questions/Notes” column to add words or phrases to describe any statement where there was disagreement.</a:t>
            </a:r>
            <a:endParaRPr sz="2600">
              <a:latin typeface="Oswald"/>
              <a:ea typeface="Oswald"/>
              <a:cs typeface="Oswald"/>
              <a:sym typeface="Oswald"/>
            </a:endParaRPr>
          </a:p>
        </p:txBody>
      </p:sp>
      <p:pic>
        <p:nvPicPr>
          <p:cNvPr id="396" name="Google Shape;396;ge38c3a6fe7_0_13" descr="Google Shape;132;p6"/>
          <p:cNvPicPr preferRelativeResize="0"/>
          <p:nvPr/>
        </p:nvPicPr>
        <p:blipFill rotWithShape="1">
          <a:blip r:embed="rId3">
            <a:alphaModFix/>
          </a:blip>
          <a:srcRect/>
          <a:stretch/>
        </p:blipFill>
        <p:spPr>
          <a:xfrm>
            <a:off x="6063724" y="0"/>
            <a:ext cx="2255751" cy="2255750"/>
          </a:xfrm>
          <a:prstGeom prst="rect">
            <a:avLst/>
          </a:prstGeom>
          <a:noFill/>
          <a:ln>
            <a:noFill/>
          </a:ln>
        </p:spPr>
      </p:pic>
      <p:pic>
        <p:nvPicPr>
          <p:cNvPr id="397" name="Google Shape;397;ge38c3a6fe7_0_13" descr="Google Shape;133;p6"/>
          <p:cNvPicPr preferRelativeResize="0"/>
          <p:nvPr/>
        </p:nvPicPr>
        <p:blipFill rotWithShape="1">
          <a:blip r:embed="rId4">
            <a:alphaModFix/>
          </a:blip>
          <a:srcRect/>
          <a:stretch/>
        </p:blipFill>
        <p:spPr>
          <a:xfrm>
            <a:off x="5853762" y="2255749"/>
            <a:ext cx="2675676" cy="20067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e38c3a6fe7_0_20"/>
          <p:cNvSpPr txBox="1">
            <a:spLocks noGrp="1"/>
          </p:cNvSpPr>
          <p:nvPr>
            <p:ph type="title"/>
          </p:nvPr>
        </p:nvSpPr>
        <p:spPr>
          <a:xfrm>
            <a:off x="202024" y="2"/>
            <a:ext cx="8520600" cy="595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772"/>
              <a:buFont typeface="Oswald"/>
              <a:buNone/>
            </a:pPr>
            <a:r>
              <a:rPr lang="en-US" sz="3400" b="1">
                <a:solidFill>
                  <a:srgbClr val="387966"/>
                </a:solidFill>
              </a:rPr>
              <a:t>Share</a:t>
            </a:r>
            <a:endParaRPr sz="3400"/>
          </a:p>
        </p:txBody>
      </p:sp>
      <p:sp>
        <p:nvSpPr>
          <p:cNvPr id="403" name="Google Shape;403;ge38c3a6fe7_0_20"/>
          <p:cNvSpPr txBox="1">
            <a:spLocks noGrp="1"/>
          </p:cNvSpPr>
          <p:nvPr>
            <p:ph type="body" idx="1"/>
          </p:nvPr>
        </p:nvSpPr>
        <p:spPr>
          <a:xfrm>
            <a:off x="158149" y="775698"/>
            <a:ext cx="5440500" cy="3793200"/>
          </a:xfrm>
          <a:prstGeom prst="rect">
            <a:avLst/>
          </a:prstGeom>
          <a:noFill/>
          <a:ln>
            <a:noFill/>
          </a:ln>
        </p:spPr>
        <p:txBody>
          <a:bodyPr spcFirstLastPara="1" wrap="square" lIns="91400" tIns="91400" rIns="91400" bIns="91400" anchor="t" anchorCtr="0">
            <a:normAutofit/>
          </a:bodyPr>
          <a:lstStyle/>
          <a:p>
            <a:pPr marL="457200" lvl="0" indent="-342900" algn="l" rtl="0">
              <a:lnSpc>
                <a:spcPct val="115000"/>
              </a:lnSpc>
              <a:spcBef>
                <a:spcPts val="0"/>
              </a:spcBef>
              <a:spcAft>
                <a:spcPts val="0"/>
              </a:spcAft>
              <a:buSzPts val="2400"/>
              <a:buFont typeface="Oswald"/>
              <a:buChar char="●"/>
            </a:pPr>
            <a:r>
              <a:rPr lang="en-US" sz="2400">
                <a:latin typeface="Oswald"/>
                <a:ea typeface="Oswald"/>
                <a:cs typeface="Oswald"/>
                <a:sym typeface="Oswald"/>
              </a:rPr>
              <a:t>What statement(s) were difficult to talk about? Which were you unsure of the answer? Why?</a:t>
            </a:r>
            <a:endParaRPr>
              <a:latin typeface="Oswald"/>
              <a:ea typeface="Oswald"/>
              <a:cs typeface="Oswald"/>
              <a:sym typeface="Oswald"/>
            </a:endParaRPr>
          </a:p>
          <a:p>
            <a:pPr marL="457200" lvl="0" indent="-342900" algn="l" rtl="0">
              <a:lnSpc>
                <a:spcPct val="115000"/>
              </a:lnSpc>
              <a:spcBef>
                <a:spcPts val="0"/>
              </a:spcBef>
              <a:spcAft>
                <a:spcPts val="0"/>
              </a:spcAft>
              <a:buSzPts val="2400"/>
              <a:buFont typeface="Oswald"/>
              <a:buChar char="●"/>
            </a:pPr>
            <a:r>
              <a:rPr lang="en-US" sz="2400">
                <a:latin typeface="Oswald"/>
                <a:ea typeface="Oswald"/>
                <a:cs typeface="Oswald"/>
                <a:sym typeface="Oswald"/>
              </a:rPr>
              <a:t>What statement most challenged your thinking? Why?</a:t>
            </a:r>
            <a:endParaRPr>
              <a:latin typeface="Oswald"/>
              <a:ea typeface="Oswald"/>
              <a:cs typeface="Oswald"/>
              <a:sym typeface="Oswald"/>
            </a:endParaRPr>
          </a:p>
          <a:p>
            <a:pPr marL="457200" lvl="0" indent="-342900" algn="l" rtl="0">
              <a:lnSpc>
                <a:spcPct val="115000"/>
              </a:lnSpc>
              <a:spcBef>
                <a:spcPts val="0"/>
              </a:spcBef>
              <a:spcAft>
                <a:spcPts val="0"/>
              </a:spcAft>
              <a:buSzPts val="2400"/>
              <a:buFont typeface="Oswald"/>
              <a:buChar char="●"/>
            </a:pPr>
            <a:r>
              <a:rPr lang="en-US" sz="2400">
                <a:latin typeface="Oswald"/>
                <a:ea typeface="Oswald"/>
                <a:cs typeface="Oswald"/>
                <a:sym typeface="Oswald"/>
              </a:rPr>
              <a:t>What questions do you have about this topic? What are you curious about?</a:t>
            </a:r>
            <a:endParaRPr>
              <a:latin typeface="Oswald"/>
              <a:ea typeface="Oswald"/>
              <a:cs typeface="Oswald"/>
              <a:sym typeface="Oswald"/>
            </a:endParaRPr>
          </a:p>
        </p:txBody>
      </p:sp>
      <p:pic>
        <p:nvPicPr>
          <p:cNvPr id="404" name="Google Shape;404;ge38c3a6fe7_0_20"/>
          <p:cNvPicPr preferRelativeResize="0"/>
          <p:nvPr/>
        </p:nvPicPr>
        <p:blipFill rotWithShape="1">
          <a:blip r:embed="rId3">
            <a:alphaModFix/>
          </a:blip>
          <a:srcRect/>
          <a:stretch/>
        </p:blipFill>
        <p:spPr>
          <a:xfrm>
            <a:off x="5952500" y="914375"/>
            <a:ext cx="2832424" cy="28324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e38c3a6fe7_0_26"/>
          <p:cNvSpPr txBox="1">
            <a:spLocks noGrp="1"/>
          </p:cNvSpPr>
          <p:nvPr>
            <p:ph type="title"/>
          </p:nvPr>
        </p:nvSpPr>
        <p:spPr>
          <a:xfrm>
            <a:off x="117399" y="-1"/>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rPr>
              <a:t>Share</a:t>
            </a:r>
            <a:endParaRPr sz="3400"/>
          </a:p>
        </p:txBody>
      </p:sp>
      <p:sp>
        <p:nvSpPr>
          <p:cNvPr id="410" name="Google Shape;410;ge38c3a6fe7_0_26"/>
          <p:cNvSpPr txBox="1">
            <a:spLocks noGrp="1"/>
          </p:cNvSpPr>
          <p:nvPr>
            <p:ph type="body" idx="1"/>
          </p:nvPr>
        </p:nvSpPr>
        <p:spPr>
          <a:xfrm>
            <a:off x="117407" y="869824"/>
            <a:ext cx="8909100" cy="3701100"/>
          </a:xfrm>
          <a:prstGeom prst="rect">
            <a:avLst/>
          </a:prstGeom>
          <a:noFill/>
          <a:ln>
            <a:noFill/>
          </a:ln>
        </p:spPr>
        <p:txBody>
          <a:bodyPr spcFirstLastPara="1" wrap="square" lIns="91400" tIns="91400" rIns="91400" bIns="91400" anchor="t" anchorCtr="0">
            <a:normAutofit/>
          </a:bodyPr>
          <a:lstStyle/>
          <a:p>
            <a:pPr marL="457200" marR="0" lvl="0" indent="-342900" algn="l" rtl="0">
              <a:lnSpc>
                <a:spcPct val="115000"/>
              </a:lnSpc>
              <a:spcBef>
                <a:spcPts val="0"/>
              </a:spcBef>
              <a:spcAft>
                <a:spcPts val="0"/>
              </a:spcAft>
              <a:buSzPts val="2400"/>
              <a:buFont typeface="Oswald"/>
              <a:buChar char="●"/>
            </a:pPr>
            <a:r>
              <a:rPr lang="en-US" sz="2400">
                <a:latin typeface="Oswald"/>
                <a:ea typeface="Oswald"/>
                <a:cs typeface="Oswald"/>
                <a:sym typeface="Oswald"/>
              </a:rPr>
              <a:t>What words did you circle that you do not understand? Are there any others we should add to this list? Star the words that remain unfamiliar to you. </a:t>
            </a:r>
            <a:endParaRPr sz="2400">
              <a:latin typeface="Oswald"/>
              <a:ea typeface="Oswald"/>
              <a:cs typeface="Oswald"/>
              <a:sym typeface="Oswald"/>
            </a:endParaRPr>
          </a:p>
          <a:p>
            <a:pPr marL="0" marR="0" lvl="0" indent="0" algn="l" rtl="0">
              <a:lnSpc>
                <a:spcPct val="115000"/>
              </a:lnSpc>
              <a:spcBef>
                <a:spcPts val="0"/>
              </a:spcBef>
              <a:spcAft>
                <a:spcPts val="0"/>
              </a:spcAft>
              <a:buNone/>
            </a:pPr>
            <a:endParaRPr sz="2400">
              <a:latin typeface="Oswald"/>
              <a:ea typeface="Oswald"/>
              <a:cs typeface="Oswald"/>
              <a:sym typeface="Oswald"/>
            </a:endParaRPr>
          </a:p>
          <a:p>
            <a:pPr marL="457200" marR="0" lvl="0" indent="-342900" algn="l" rtl="0">
              <a:lnSpc>
                <a:spcPct val="115000"/>
              </a:lnSpc>
              <a:spcBef>
                <a:spcPts val="0"/>
              </a:spcBef>
              <a:spcAft>
                <a:spcPts val="0"/>
              </a:spcAft>
              <a:buSzPts val="2400"/>
              <a:buFont typeface="Oswald"/>
              <a:buChar char="●"/>
            </a:pPr>
            <a:r>
              <a:rPr lang="en-US" sz="2400">
                <a:latin typeface="Oswald"/>
                <a:ea typeface="Oswald"/>
                <a:cs typeface="Oswald"/>
                <a:sym typeface="Oswald"/>
              </a:rPr>
              <a:t>As a class we are creating a digital Word Wall (key terms and definitions) related to the topics of sexual exploitation and sex trafficking.</a:t>
            </a:r>
            <a:endParaRPr>
              <a:latin typeface="Oswald"/>
              <a:ea typeface="Oswald"/>
              <a:cs typeface="Oswald"/>
              <a:sym typeface="Oswald"/>
            </a:endParaRPr>
          </a:p>
        </p:txBody>
      </p:sp>
      <p:pic>
        <p:nvPicPr>
          <p:cNvPr id="411" name="Google Shape;411;ge38c3a6fe7_0_26" descr="Picture 2"/>
          <p:cNvPicPr preferRelativeResize="0"/>
          <p:nvPr/>
        </p:nvPicPr>
        <p:blipFill rotWithShape="1">
          <a:blip r:embed="rId3">
            <a:alphaModFix/>
          </a:blip>
          <a:srcRect/>
          <a:stretch/>
        </p:blipFill>
        <p:spPr>
          <a:xfrm>
            <a:off x="6216071" y="3236753"/>
            <a:ext cx="2810425" cy="1757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0" y="0"/>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rPr>
              <a:t>What we will be working towards…</a:t>
            </a:r>
            <a:endParaRPr sz="3400"/>
          </a:p>
        </p:txBody>
      </p:sp>
      <p:sp>
        <p:nvSpPr>
          <p:cNvPr id="145" name="Google Shape;145;p4"/>
          <p:cNvSpPr txBox="1">
            <a:spLocks noGrp="1"/>
          </p:cNvSpPr>
          <p:nvPr>
            <p:ph type="body" idx="1"/>
          </p:nvPr>
        </p:nvSpPr>
        <p:spPr>
          <a:xfrm>
            <a:off x="2578300" y="572700"/>
            <a:ext cx="6465300" cy="3618600"/>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SzPts val="2200"/>
              <a:buNone/>
            </a:pPr>
            <a:r>
              <a:rPr lang="en-US" sz="2400">
                <a:latin typeface="Oswald"/>
                <a:ea typeface="Oswald"/>
                <a:cs typeface="Oswald"/>
                <a:sym typeface="Oswald"/>
              </a:rPr>
              <a:t>There are so many warning signs that can help us identify when sexual exploitation is happening. </a:t>
            </a:r>
            <a:endParaRPr sz="2400">
              <a:latin typeface="Oswald"/>
              <a:ea typeface="Oswald"/>
              <a:cs typeface="Oswald"/>
              <a:sym typeface="Oswald"/>
            </a:endParaRPr>
          </a:p>
          <a:p>
            <a:pPr marL="0" lvl="0" indent="114300" algn="l" rtl="0">
              <a:lnSpc>
                <a:spcPct val="115000"/>
              </a:lnSpc>
              <a:spcBef>
                <a:spcPts val="0"/>
              </a:spcBef>
              <a:spcAft>
                <a:spcPts val="0"/>
              </a:spcAft>
              <a:buSzPts val="2200"/>
              <a:buNone/>
            </a:pPr>
            <a:endParaRPr sz="2400">
              <a:latin typeface="Oswald"/>
              <a:ea typeface="Oswald"/>
              <a:cs typeface="Oswald"/>
              <a:sym typeface="Oswald"/>
            </a:endParaRPr>
          </a:p>
          <a:p>
            <a:pPr marL="0" lvl="0" indent="0" algn="l" rtl="0">
              <a:lnSpc>
                <a:spcPct val="115000"/>
              </a:lnSpc>
              <a:spcBef>
                <a:spcPts val="0"/>
              </a:spcBef>
              <a:spcAft>
                <a:spcPts val="0"/>
              </a:spcAft>
              <a:buSzPts val="2200"/>
              <a:buNone/>
            </a:pPr>
            <a:r>
              <a:rPr lang="en-US" sz="2400">
                <a:latin typeface="Oswald"/>
                <a:ea typeface="Oswald"/>
                <a:cs typeface="Oswald"/>
                <a:sym typeface="Oswald"/>
              </a:rPr>
              <a:t>As we discuss them today, record these indicators in a useful way that can help you recognize these signs. </a:t>
            </a:r>
            <a:endParaRPr sz="2400">
              <a:latin typeface="Oswald"/>
              <a:ea typeface="Oswald"/>
              <a:cs typeface="Oswald"/>
              <a:sym typeface="Oswald"/>
            </a:endParaRPr>
          </a:p>
          <a:p>
            <a:pPr marL="0" lvl="0" indent="114300" algn="l" rtl="0">
              <a:lnSpc>
                <a:spcPct val="115000"/>
              </a:lnSpc>
              <a:spcBef>
                <a:spcPts val="0"/>
              </a:spcBef>
              <a:spcAft>
                <a:spcPts val="0"/>
              </a:spcAft>
              <a:buSzPts val="2200"/>
              <a:buNone/>
            </a:pPr>
            <a:endParaRPr sz="2400">
              <a:latin typeface="Oswald"/>
              <a:ea typeface="Oswald"/>
              <a:cs typeface="Oswald"/>
              <a:sym typeface="Oswald"/>
            </a:endParaRPr>
          </a:p>
          <a:p>
            <a:pPr marL="0" lvl="0" indent="0" algn="l" rtl="0">
              <a:lnSpc>
                <a:spcPct val="115000"/>
              </a:lnSpc>
              <a:spcBef>
                <a:spcPts val="0"/>
              </a:spcBef>
              <a:spcAft>
                <a:spcPts val="0"/>
              </a:spcAft>
              <a:buSzPts val="2200"/>
              <a:buNone/>
            </a:pPr>
            <a:r>
              <a:rPr lang="en-US" sz="2400">
                <a:latin typeface="Oswald"/>
                <a:ea typeface="Oswald"/>
                <a:cs typeface="Oswald"/>
                <a:sym typeface="Oswald"/>
              </a:rPr>
              <a:t>You may wish to create a daily reminder saved in your phone, a personal note that sits by your bedside, or a small poster for your room.</a:t>
            </a:r>
            <a:endParaRPr sz="2000">
              <a:latin typeface="Oswald"/>
              <a:ea typeface="Oswald"/>
              <a:cs typeface="Oswald"/>
              <a:sym typeface="Oswald"/>
            </a:endParaRPr>
          </a:p>
        </p:txBody>
      </p:sp>
      <p:pic>
        <p:nvPicPr>
          <p:cNvPr id="146" name="Google Shape;146;p4" descr="Google Shape;112;p3"/>
          <p:cNvPicPr preferRelativeResize="0"/>
          <p:nvPr/>
        </p:nvPicPr>
        <p:blipFill rotWithShape="1">
          <a:blip r:embed="rId3">
            <a:alphaModFix/>
          </a:blip>
          <a:srcRect/>
          <a:stretch/>
        </p:blipFill>
        <p:spPr>
          <a:xfrm>
            <a:off x="169925" y="974900"/>
            <a:ext cx="2162225" cy="27027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4"/>
          <p:cNvSpPr txBox="1">
            <a:spLocks noGrp="1"/>
          </p:cNvSpPr>
          <p:nvPr>
            <p:ph type="title"/>
          </p:nvPr>
        </p:nvSpPr>
        <p:spPr>
          <a:xfrm>
            <a:off x="311699" y="127950"/>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What is your thinking now? </a:t>
            </a:r>
            <a:endParaRPr sz="3400" b="1">
              <a:solidFill>
                <a:srgbClr val="387966"/>
              </a:solidFill>
            </a:endParaRPr>
          </a:p>
        </p:txBody>
      </p:sp>
      <p:sp>
        <p:nvSpPr>
          <p:cNvPr id="417" name="Google Shape;417;p34"/>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Revisit your list of indicators/warning signs and share with the class.</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Return to the “Anticipation Guide”. Based on the lesson, would you now change some of your answers using the Likert scale? Why or why not?</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Have your questions been answered? Do any questions remain? Share your thoughts.</a:t>
            </a:r>
            <a:endParaRPr sz="2400">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e4c46ce40b_0_57"/>
          <p:cNvSpPr/>
          <p:nvPr/>
        </p:nvSpPr>
        <p:spPr>
          <a:xfrm>
            <a:off x="0" y="152399"/>
            <a:ext cx="9144000" cy="5190000"/>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F3F3F3"/>
              </a:solidFill>
              <a:latin typeface="Arial"/>
              <a:ea typeface="Arial"/>
              <a:cs typeface="Arial"/>
              <a:sym typeface="Arial"/>
            </a:endParaRPr>
          </a:p>
        </p:txBody>
      </p:sp>
      <p:sp>
        <p:nvSpPr>
          <p:cNvPr id="423" name="Google Shape;423;ge4c46ce40b_0_57"/>
          <p:cNvSpPr txBox="1"/>
          <p:nvPr/>
        </p:nvSpPr>
        <p:spPr>
          <a:xfrm>
            <a:off x="317675" y="236650"/>
            <a:ext cx="800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3F3F3"/>
              </a:buClr>
              <a:buSzPts val="1800"/>
              <a:buFont typeface="Arial"/>
              <a:buNone/>
            </a:pPr>
            <a:r>
              <a:rPr lang="en-US" sz="4300">
                <a:solidFill>
                  <a:srgbClr val="FFFFFF"/>
                </a:solidFill>
                <a:latin typeface="Oswald"/>
                <a:ea typeface="Oswald"/>
                <a:cs typeface="Oswald"/>
                <a:sym typeface="Oswald"/>
              </a:rPr>
              <a:t>Optional Activity 2: Digital mind maps</a:t>
            </a:r>
            <a:endParaRPr sz="3900" i="0" u="none" strike="noStrike" cap="none">
              <a:solidFill>
                <a:srgbClr val="F3F3F3"/>
              </a:solidFill>
              <a:latin typeface="Oswald"/>
              <a:ea typeface="Oswald"/>
              <a:cs typeface="Oswald"/>
              <a:sym typeface="Oswald"/>
            </a:endParaRPr>
          </a:p>
        </p:txBody>
      </p:sp>
      <p:pic>
        <p:nvPicPr>
          <p:cNvPr id="424" name="Google Shape;424;ge4c46ce40b_0_57"/>
          <p:cNvPicPr preferRelativeResize="0"/>
          <p:nvPr/>
        </p:nvPicPr>
        <p:blipFill rotWithShape="1">
          <a:blip r:embed="rId3">
            <a:alphaModFix/>
          </a:blip>
          <a:srcRect/>
          <a:stretch/>
        </p:blipFill>
        <p:spPr>
          <a:xfrm>
            <a:off x="6923158" y="3396026"/>
            <a:ext cx="1781291" cy="1460975"/>
          </a:xfrm>
          <a:prstGeom prst="rect">
            <a:avLst/>
          </a:prstGeom>
          <a:noFill/>
          <a:ln>
            <a:noFill/>
          </a:ln>
        </p:spPr>
      </p:pic>
      <p:pic>
        <p:nvPicPr>
          <p:cNvPr id="425" name="Google Shape;425;ge4c46ce40b_0_57"/>
          <p:cNvPicPr preferRelativeResize="0"/>
          <p:nvPr/>
        </p:nvPicPr>
        <p:blipFill>
          <a:blip r:embed="rId4">
            <a:alphaModFix/>
          </a:blip>
          <a:stretch>
            <a:fillRect/>
          </a:stretch>
        </p:blipFill>
        <p:spPr>
          <a:xfrm>
            <a:off x="467200" y="2007025"/>
            <a:ext cx="4056275" cy="2936750"/>
          </a:xfrm>
          <a:prstGeom prst="rect">
            <a:avLst/>
          </a:prstGeom>
          <a:noFill/>
          <a:ln w="9525" cap="flat" cmpd="sng">
            <a:solidFill>
              <a:srgbClr val="387966"/>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6"/>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What can make us more vulnerable?</a:t>
            </a:r>
            <a:endParaRPr sz="3400" b="1">
              <a:solidFill>
                <a:srgbClr val="387966"/>
              </a:solidFill>
            </a:endParaRPr>
          </a:p>
        </p:txBody>
      </p:sp>
      <p:sp>
        <p:nvSpPr>
          <p:cNvPr id="431" name="Google Shape;431;p26"/>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lnSpcReduction="10000"/>
          </a:bodyPr>
          <a:lstStyle/>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Breakout Rooms: </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In groups of 2-3, list all the signs you can think of that might make a person more likely to experience (more vulnerable to) sexual exploitation and/or human trafficking.</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Ask one member of the group to record key ideas from the group’s discussion. Group your ideas and name the groups so they will be easier to remember.</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 </a:t>
            </a:r>
            <a:endParaRPr sz="2400">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7"/>
          <p:cNvSpPr txBox="1">
            <a:spLocks noGrp="1"/>
          </p:cNvSpPr>
          <p:nvPr>
            <p:ph type="title"/>
          </p:nvPr>
        </p:nvSpPr>
        <p:spPr>
          <a:xfrm>
            <a:off x="311701" y="295963"/>
            <a:ext cx="8659305" cy="618437"/>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82352"/>
              <a:buFont typeface="Oswald"/>
              <a:buNone/>
            </a:pPr>
            <a:r>
              <a:rPr lang="en-US" sz="3400" b="1">
                <a:solidFill>
                  <a:srgbClr val="38796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Digital mind map activity</a:t>
            </a:r>
            <a:endParaRPr sz="3400" b="1">
              <a:solidFill>
                <a:srgbClr val="387966"/>
              </a:solidFill>
            </a:endParaRPr>
          </a:p>
        </p:txBody>
      </p:sp>
      <p:sp>
        <p:nvSpPr>
          <p:cNvPr id="437" name="Google Shape;437;p27"/>
          <p:cNvSpPr txBox="1">
            <a:spLocks noGrp="1"/>
          </p:cNvSpPr>
          <p:nvPr>
            <p:ph type="body" idx="1"/>
          </p:nvPr>
        </p:nvSpPr>
        <p:spPr>
          <a:xfrm>
            <a:off x="265949" y="892489"/>
            <a:ext cx="4433642" cy="3358502"/>
          </a:xfrm>
          <a:prstGeom prst="rect">
            <a:avLst/>
          </a:prstGeom>
          <a:noFill/>
          <a:ln>
            <a:noFill/>
          </a:ln>
        </p:spPr>
        <p:txBody>
          <a:bodyPr spcFirstLastPara="1" wrap="square" lIns="91400" tIns="91400" rIns="91400" bIns="91400" anchor="t" anchorCtr="0">
            <a:normAutofit/>
          </a:bodyPr>
          <a:lstStyle/>
          <a:p>
            <a:pPr marL="457200" lvl="0" indent="-342900" algn="l" rtl="0">
              <a:lnSpc>
                <a:spcPct val="115000"/>
              </a:lnSpc>
              <a:spcBef>
                <a:spcPts val="0"/>
              </a:spcBef>
              <a:spcAft>
                <a:spcPts val="0"/>
              </a:spcAft>
              <a:buSzPts val="2200"/>
              <a:buChar char="●"/>
            </a:pPr>
            <a:r>
              <a:rPr lang="en-US" sz="2400">
                <a:latin typeface="Oswald"/>
                <a:ea typeface="Oswald"/>
                <a:cs typeface="Oswald"/>
                <a:sym typeface="Oswald"/>
              </a:rPr>
              <a:t>Use the ideas from your group’s list to create a digital mind map of signs or indicators that may make a person more vulnerable to child sexual exploitation and/or human trafficking.</a:t>
            </a:r>
            <a:endParaRPr sz="2400">
              <a:latin typeface="Oswald"/>
              <a:ea typeface="Oswald"/>
              <a:cs typeface="Oswald"/>
              <a:sym typeface="Oswald"/>
            </a:endParaRPr>
          </a:p>
        </p:txBody>
      </p:sp>
      <p:pic>
        <p:nvPicPr>
          <p:cNvPr id="438" name="Google Shape;438;p27" descr="Google Shape;249;p18"/>
          <p:cNvPicPr preferRelativeResize="0"/>
          <p:nvPr/>
        </p:nvPicPr>
        <p:blipFill rotWithShape="1">
          <a:blip r:embed="rId3">
            <a:alphaModFix/>
          </a:blip>
          <a:srcRect/>
          <a:stretch/>
        </p:blipFill>
        <p:spPr>
          <a:xfrm>
            <a:off x="4980142" y="914399"/>
            <a:ext cx="3710313" cy="283889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8"/>
          <p:cNvSpPr txBox="1">
            <a:spLocks noGrp="1"/>
          </p:cNvSpPr>
          <p:nvPr>
            <p:ph type="title"/>
          </p:nvPr>
        </p:nvSpPr>
        <p:spPr>
          <a:xfrm>
            <a:off x="311699" y="14412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4117"/>
              <a:buFont typeface="Oswald"/>
              <a:buNone/>
            </a:pPr>
            <a:r>
              <a:rPr lang="en-US" sz="3400" b="1">
                <a:solidFill>
                  <a:srgbClr val="387966"/>
                </a:solidFill>
              </a:rPr>
              <a:t>Discussion: </a:t>
            </a:r>
            <a:endParaRPr sz="3400" b="1">
              <a:solidFill>
                <a:srgbClr val="387966"/>
              </a:solidFill>
            </a:endParaRPr>
          </a:p>
        </p:txBody>
      </p:sp>
      <p:sp>
        <p:nvSpPr>
          <p:cNvPr id="444" name="Google Shape;444;p28"/>
          <p:cNvSpPr txBox="1">
            <a:spLocks noGrp="1"/>
          </p:cNvSpPr>
          <p:nvPr>
            <p:ph type="body" idx="1"/>
          </p:nvPr>
        </p:nvSpPr>
        <p:spPr>
          <a:xfrm>
            <a:off x="311699" y="716825"/>
            <a:ext cx="8520602" cy="3551100"/>
          </a:xfrm>
          <a:prstGeom prst="rect">
            <a:avLst/>
          </a:prstGeom>
          <a:noFill/>
          <a:ln>
            <a:noFill/>
          </a:ln>
        </p:spPr>
        <p:txBody>
          <a:bodyPr spcFirstLastPara="1" wrap="square" lIns="91400" tIns="91400" rIns="91400" bIns="91400" anchor="t" anchorCtr="0">
            <a:normAutofit/>
          </a:bodyPr>
          <a:lstStyle/>
          <a:p>
            <a:pPr marL="0" lvl="0" indent="114300" algn="l" rtl="0">
              <a:lnSpc>
                <a:spcPct val="115000"/>
              </a:lnSpc>
              <a:spcBef>
                <a:spcPts val="0"/>
              </a:spcBef>
              <a:spcAft>
                <a:spcPts val="0"/>
              </a:spcAft>
              <a:buSzPts val="2200"/>
              <a:buNone/>
            </a:pPr>
            <a:r>
              <a:rPr lang="en-US" sz="2400">
                <a:latin typeface="Oswald"/>
                <a:ea typeface="Oswald"/>
                <a:cs typeface="Oswald"/>
                <a:sym typeface="Oswald"/>
              </a:rPr>
              <a:t>What do certain vulnerable population have in common? </a:t>
            </a:r>
            <a:endParaRPr sz="2400">
              <a:latin typeface="Oswald"/>
              <a:ea typeface="Oswald"/>
              <a:cs typeface="Oswald"/>
              <a:sym typeface="Oswald"/>
            </a:endParaRPr>
          </a:p>
          <a:p>
            <a:pPr marL="457200" marR="0" lvl="0" indent="-406400" algn="l" rtl="0">
              <a:lnSpc>
                <a:spcPct val="115000"/>
              </a:lnSpc>
              <a:spcBef>
                <a:spcPts val="0"/>
              </a:spcBef>
              <a:spcAft>
                <a:spcPts val="0"/>
              </a:spcAft>
              <a:buSzPts val="2800"/>
              <a:buFont typeface="Oswald"/>
              <a:buChar char="●"/>
            </a:pPr>
            <a:r>
              <a:rPr lang="en-US" sz="2400">
                <a:latin typeface="Oswald"/>
                <a:ea typeface="Oswald"/>
                <a:cs typeface="Oswald"/>
                <a:sym typeface="Oswald"/>
              </a:rPr>
              <a:t>Disempowerment</a:t>
            </a:r>
            <a:endParaRPr sz="2400">
              <a:latin typeface="Oswald"/>
              <a:ea typeface="Oswald"/>
              <a:cs typeface="Oswald"/>
              <a:sym typeface="Oswald"/>
            </a:endParaRPr>
          </a:p>
          <a:p>
            <a:pPr marL="457200" marR="0" lvl="0" indent="-406400" algn="l" rtl="0">
              <a:lnSpc>
                <a:spcPct val="115000"/>
              </a:lnSpc>
              <a:spcBef>
                <a:spcPts val="0"/>
              </a:spcBef>
              <a:spcAft>
                <a:spcPts val="0"/>
              </a:spcAft>
              <a:buSzPts val="2800"/>
              <a:buFont typeface="Oswald"/>
              <a:buChar char="●"/>
            </a:pPr>
            <a:r>
              <a:rPr lang="en-US" sz="2400">
                <a:latin typeface="Oswald"/>
                <a:ea typeface="Oswald"/>
                <a:cs typeface="Oswald"/>
                <a:sym typeface="Oswald"/>
              </a:rPr>
              <a:t>Lack of networks of support                               </a:t>
            </a:r>
            <a:endParaRPr sz="2400">
              <a:latin typeface="Oswald"/>
              <a:ea typeface="Oswald"/>
              <a:cs typeface="Oswald"/>
              <a:sym typeface="Oswald"/>
            </a:endParaRPr>
          </a:p>
          <a:p>
            <a:pPr marL="457200" marR="0" lvl="0" indent="-406400" algn="l" rtl="0">
              <a:lnSpc>
                <a:spcPct val="115000"/>
              </a:lnSpc>
              <a:spcBef>
                <a:spcPts val="0"/>
              </a:spcBef>
              <a:spcAft>
                <a:spcPts val="0"/>
              </a:spcAft>
              <a:buSzPts val="2800"/>
              <a:buFont typeface="Oswald"/>
              <a:buChar char="●"/>
            </a:pPr>
            <a:r>
              <a:rPr lang="en-US" sz="2400">
                <a:latin typeface="Oswald"/>
                <a:ea typeface="Oswald"/>
                <a:cs typeface="Oswald"/>
                <a:sym typeface="Oswald"/>
              </a:rPr>
              <a:t>Loneliness</a:t>
            </a:r>
            <a:endParaRPr sz="2400">
              <a:latin typeface="Oswald"/>
              <a:ea typeface="Oswald"/>
              <a:cs typeface="Oswald"/>
              <a:sym typeface="Oswald"/>
            </a:endParaRPr>
          </a:p>
          <a:p>
            <a:pPr marL="457200" marR="0" lvl="0" indent="-406400" algn="l" rtl="0">
              <a:lnSpc>
                <a:spcPct val="115000"/>
              </a:lnSpc>
              <a:spcBef>
                <a:spcPts val="0"/>
              </a:spcBef>
              <a:spcAft>
                <a:spcPts val="0"/>
              </a:spcAft>
              <a:buSzPts val="2800"/>
              <a:buFont typeface="Oswald"/>
              <a:buChar char="●"/>
            </a:pPr>
            <a:r>
              <a:rPr lang="en-US" sz="2400">
                <a:latin typeface="Oswald"/>
                <a:ea typeface="Oswald"/>
                <a:cs typeface="Oswald"/>
                <a:sym typeface="Oswald"/>
              </a:rPr>
              <a:t>Disenfranchisement</a:t>
            </a:r>
            <a:endParaRPr sz="2400">
              <a:latin typeface="Oswald"/>
              <a:ea typeface="Oswald"/>
              <a:cs typeface="Oswald"/>
              <a:sym typeface="Oswald"/>
            </a:endParaRPr>
          </a:p>
          <a:p>
            <a:pPr marL="457200" marR="0" lvl="0" indent="-406400" algn="l" rtl="0">
              <a:lnSpc>
                <a:spcPct val="115000"/>
              </a:lnSpc>
              <a:spcBef>
                <a:spcPts val="0"/>
              </a:spcBef>
              <a:spcAft>
                <a:spcPts val="0"/>
              </a:spcAft>
              <a:buSzPts val="2800"/>
              <a:buFont typeface="Oswald"/>
              <a:buChar char="●"/>
            </a:pPr>
            <a:r>
              <a:rPr lang="en-US" sz="2400">
                <a:latin typeface="Oswald"/>
                <a:ea typeface="Oswald"/>
                <a:cs typeface="Oswald"/>
                <a:sym typeface="Oswald"/>
              </a:rPr>
              <a:t>Marginalization</a:t>
            </a:r>
            <a:endParaRPr sz="2400">
              <a:latin typeface="Oswald"/>
              <a:ea typeface="Oswald"/>
              <a:cs typeface="Oswald"/>
              <a:sym typeface="Oswald"/>
            </a:endParaRPr>
          </a:p>
          <a:p>
            <a:pPr marL="457200" marR="0" lvl="0" indent="-406400" algn="l" rtl="0">
              <a:lnSpc>
                <a:spcPct val="115000"/>
              </a:lnSpc>
              <a:spcBef>
                <a:spcPts val="0"/>
              </a:spcBef>
              <a:spcAft>
                <a:spcPts val="0"/>
              </a:spcAft>
              <a:buSzPts val="2800"/>
              <a:buFont typeface="Oswald"/>
              <a:buChar char="●"/>
            </a:pPr>
            <a:r>
              <a:rPr lang="en-US" sz="2400">
                <a:latin typeface="Oswald"/>
                <a:ea typeface="Oswald"/>
                <a:cs typeface="Oswald"/>
                <a:sym typeface="Oswald"/>
              </a:rPr>
              <a:t>Oppression</a:t>
            </a:r>
            <a:endParaRPr/>
          </a:p>
        </p:txBody>
      </p:sp>
      <p:pic>
        <p:nvPicPr>
          <p:cNvPr id="445" name="Google Shape;445;p28"/>
          <p:cNvPicPr preferRelativeResize="0"/>
          <p:nvPr/>
        </p:nvPicPr>
        <p:blipFill>
          <a:blip r:embed="rId3">
            <a:alphaModFix/>
          </a:blip>
          <a:stretch>
            <a:fillRect/>
          </a:stretch>
        </p:blipFill>
        <p:spPr>
          <a:xfrm>
            <a:off x="5140175" y="1494325"/>
            <a:ext cx="3551100" cy="3551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9"/>
          <p:cNvSpPr txBox="1">
            <a:spLocks noGrp="1"/>
          </p:cNvSpPr>
          <p:nvPr>
            <p:ph type="title"/>
          </p:nvPr>
        </p:nvSpPr>
        <p:spPr>
          <a:xfrm>
            <a:off x="-1" y="-65498"/>
            <a:ext cx="9144000" cy="5964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60705"/>
              <a:buFont typeface="Oswald"/>
              <a:buNone/>
            </a:pPr>
            <a:r>
              <a:rPr lang="en-US" sz="3400" b="1">
                <a:solidFill>
                  <a:srgbClr val="387966"/>
                </a:solidFill>
              </a:rPr>
              <a:t>“</a:t>
            </a:r>
            <a:r>
              <a:rPr lang="en-US" sz="3400" b="1">
                <a:solidFill>
                  <a:srgbClr val="38796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Warning signs” of child sexual exploitation and/or human trafficking</a:t>
            </a:r>
            <a:endParaRPr sz="3400" b="1">
              <a:solidFill>
                <a:srgbClr val="387966"/>
              </a:solidFill>
            </a:endParaRPr>
          </a:p>
        </p:txBody>
      </p:sp>
      <p:sp>
        <p:nvSpPr>
          <p:cNvPr id="451" name="Google Shape;451;p29"/>
          <p:cNvSpPr txBox="1">
            <a:spLocks noGrp="1"/>
          </p:cNvSpPr>
          <p:nvPr>
            <p:ph type="body" idx="1"/>
          </p:nvPr>
        </p:nvSpPr>
        <p:spPr>
          <a:xfrm>
            <a:off x="128427" y="873290"/>
            <a:ext cx="8673000" cy="367140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In groups of 2-3, brainstorm possible actions, attitudes, physical behaviours that might make a person more likely to experience child sexual exploitation and/or human trafficking. Place this information under one of the following headings and add to your group’s mind maps.</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A youth who is being sexually exploited may exhibit the following:</a:t>
            </a:r>
            <a:endParaRPr sz="2400">
              <a:latin typeface="Oswald"/>
              <a:ea typeface="Oswald"/>
              <a:cs typeface="Oswald"/>
              <a:sym typeface="Oswald"/>
            </a:endParaRPr>
          </a:p>
          <a:p>
            <a:pPr marL="571500" lvl="0" indent="-457200" algn="l" rtl="0">
              <a:lnSpc>
                <a:spcPct val="115000"/>
              </a:lnSpc>
              <a:spcBef>
                <a:spcPts val="0"/>
              </a:spcBef>
              <a:spcAft>
                <a:spcPts val="0"/>
              </a:spcAft>
              <a:buSzPts val="2200"/>
              <a:buFont typeface="Oswald"/>
              <a:buAutoNum type="alphaUcPeriod"/>
            </a:pPr>
            <a:r>
              <a:rPr lang="en-US">
                <a:latin typeface="Oswald"/>
                <a:ea typeface="Oswald"/>
                <a:cs typeface="Oswald"/>
                <a:sym typeface="Oswald"/>
              </a:rPr>
              <a:t>Attitudes</a:t>
            </a:r>
            <a:endParaRPr>
              <a:latin typeface="Oswald"/>
              <a:ea typeface="Oswald"/>
              <a:cs typeface="Oswald"/>
              <a:sym typeface="Oswald"/>
            </a:endParaRPr>
          </a:p>
          <a:p>
            <a:pPr marL="571500" lvl="0" indent="-457200" algn="l" rtl="0">
              <a:lnSpc>
                <a:spcPct val="115000"/>
              </a:lnSpc>
              <a:spcBef>
                <a:spcPts val="0"/>
              </a:spcBef>
              <a:spcAft>
                <a:spcPts val="0"/>
              </a:spcAft>
              <a:buSzPts val="2200"/>
              <a:buFont typeface="Oswald"/>
              <a:buAutoNum type="alphaUcPeriod"/>
            </a:pPr>
            <a:r>
              <a:rPr lang="en-US">
                <a:latin typeface="Oswald"/>
                <a:ea typeface="Oswald"/>
                <a:cs typeface="Oswald"/>
                <a:sym typeface="Oswald"/>
              </a:rPr>
              <a:t>Behaviours</a:t>
            </a:r>
            <a:endParaRPr>
              <a:latin typeface="Oswald"/>
              <a:ea typeface="Oswald"/>
              <a:cs typeface="Oswald"/>
              <a:sym typeface="Oswald"/>
            </a:endParaRPr>
          </a:p>
          <a:p>
            <a:pPr marL="571500" lvl="0" indent="-457200" algn="l" rtl="0">
              <a:lnSpc>
                <a:spcPct val="115000"/>
              </a:lnSpc>
              <a:spcBef>
                <a:spcPts val="0"/>
              </a:spcBef>
              <a:spcAft>
                <a:spcPts val="0"/>
              </a:spcAft>
              <a:buSzPts val="2200"/>
              <a:buFont typeface="Oswald"/>
              <a:buAutoNum type="alphaUcPeriod"/>
            </a:pPr>
            <a:r>
              <a:rPr lang="en-US">
                <a:latin typeface="Oswald"/>
                <a:ea typeface="Oswald"/>
                <a:cs typeface="Oswald"/>
                <a:sym typeface="Oswald"/>
              </a:rPr>
              <a:t>Physical Abuse Indicators</a:t>
            </a:r>
            <a:endParaRPr>
              <a:latin typeface="Oswald"/>
              <a:ea typeface="Oswald"/>
              <a:cs typeface="Oswald"/>
              <a:sym typeface="Oswald"/>
            </a:endParaRPr>
          </a:p>
        </p:txBody>
      </p:sp>
      <p:pic>
        <p:nvPicPr>
          <p:cNvPr id="452" name="Google Shape;452;p29" descr="iu.jpeg"/>
          <p:cNvPicPr preferRelativeResize="0"/>
          <p:nvPr/>
        </p:nvPicPr>
        <p:blipFill rotWithShape="1">
          <a:blip r:embed="rId3">
            <a:alphaModFix/>
          </a:blip>
          <a:srcRect/>
          <a:stretch/>
        </p:blipFill>
        <p:spPr>
          <a:xfrm>
            <a:off x="7439796" y="2782745"/>
            <a:ext cx="1361635" cy="1761950"/>
          </a:xfrm>
          <a:prstGeom prst="rect">
            <a:avLst/>
          </a:prstGeom>
          <a:noFill/>
          <a:ln w="12700" cap="flat" cmpd="sng">
            <a:solidFill>
              <a:srgbClr val="000000">
                <a:alpha val="14509"/>
              </a:srgbClr>
            </a:solidFill>
            <a:prstDash val="solid"/>
            <a:miter lim="400000"/>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0"/>
          <p:cNvSpPr txBox="1">
            <a:spLocks noGrp="1"/>
          </p:cNvSpPr>
          <p:nvPr>
            <p:ph type="title"/>
          </p:nvPr>
        </p:nvSpPr>
        <p:spPr>
          <a:xfrm>
            <a:off x="311699" y="198783"/>
            <a:ext cx="8520602" cy="600765"/>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82352"/>
              <a:buFont typeface="Arial"/>
              <a:buNone/>
            </a:pPr>
            <a:r>
              <a:rPr lang="en-US" sz="3400" b="1">
                <a:solidFill>
                  <a:srgbClr val="387966"/>
                </a:solidFill>
                <a:latin typeface="Oswald"/>
                <a:ea typeface="Oswald"/>
                <a:cs typeface="Oswald"/>
                <a:sym typeface="Oswald"/>
              </a:rPr>
              <a:t>Share your mind maps</a:t>
            </a:r>
            <a:endParaRPr sz="3400" b="1">
              <a:solidFill>
                <a:srgbClr val="387966"/>
              </a:solidFill>
              <a:latin typeface="Oswald"/>
              <a:ea typeface="Oswald"/>
              <a:cs typeface="Oswald"/>
              <a:sym typeface="Oswald"/>
            </a:endParaRPr>
          </a:p>
        </p:txBody>
      </p:sp>
      <p:sp>
        <p:nvSpPr>
          <p:cNvPr id="458" name="Google Shape;458;p30"/>
          <p:cNvSpPr txBox="1">
            <a:spLocks noGrp="1"/>
          </p:cNvSpPr>
          <p:nvPr>
            <p:ph type="body" idx="1"/>
          </p:nvPr>
        </p:nvSpPr>
        <p:spPr>
          <a:xfrm>
            <a:off x="311699" y="887895"/>
            <a:ext cx="4260302" cy="3680981"/>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In groups, share your updated mind maps with the class.</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17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Jot down any new ideas you could add to your group’s mind-maps.</a:t>
            </a:r>
            <a:endParaRPr sz="24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1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400">
                <a:latin typeface="Oswald"/>
                <a:ea typeface="Oswald"/>
                <a:cs typeface="Oswald"/>
                <a:sym typeface="Oswald"/>
              </a:rPr>
              <a:t>Revise your mind-maps to include these additional ideas.</a:t>
            </a:r>
            <a:r>
              <a:rPr lang="en-US" sz="2800">
                <a:latin typeface="Oswald"/>
                <a:ea typeface="Oswald"/>
                <a:cs typeface="Oswald"/>
                <a:sym typeface="Oswald"/>
              </a:rPr>
              <a:t> </a:t>
            </a:r>
            <a:endParaRPr/>
          </a:p>
        </p:txBody>
      </p:sp>
      <p:pic>
        <p:nvPicPr>
          <p:cNvPr id="459" name="Google Shape;459;p30"/>
          <p:cNvPicPr preferRelativeResize="0"/>
          <p:nvPr/>
        </p:nvPicPr>
        <p:blipFill rotWithShape="1">
          <a:blip r:embed="rId3">
            <a:alphaModFix/>
          </a:blip>
          <a:srcRect/>
          <a:stretch/>
        </p:blipFill>
        <p:spPr>
          <a:xfrm>
            <a:off x="4390452" y="942109"/>
            <a:ext cx="4470198" cy="28484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a:spLocks noGrp="1"/>
          </p:cNvSpPr>
          <p:nvPr>
            <p:ph type="title"/>
          </p:nvPr>
        </p:nvSpPr>
        <p:spPr>
          <a:xfrm>
            <a:off x="82999" y="104999"/>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rPr>
              <a:t>What is your initial thinking? </a:t>
            </a:r>
            <a:endParaRPr sz="3400"/>
          </a:p>
        </p:txBody>
      </p:sp>
      <p:sp>
        <p:nvSpPr>
          <p:cNvPr id="152" name="Google Shape;152;p5"/>
          <p:cNvSpPr txBox="1">
            <a:spLocks noGrp="1"/>
          </p:cNvSpPr>
          <p:nvPr>
            <p:ph type="body" idx="1"/>
          </p:nvPr>
        </p:nvSpPr>
        <p:spPr>
          <a:xfrm>
            <a:off x="186049" y="1126632"/>
            <a:ext cx="5784000" cy="2704200"/>
          </a:xfrm>
          <a:prstGeom prst="rect">
            <a:avLst/>
          </a:prstGeom>
          <a:noFill/>
          <a:ln>
            <a:noFill/>
          </a:ln>
        </p:spPr>
        <p:txBody>
          <a:bodyPr spcFirstLastPara="1" wrap="square" lIns="91400" tIns="91400" rIns="91400" bIns="91400" anchor="t" anchorCtr="0">
            <a:normAutofit fontScale="92500" lnSpcReduction="10000"/>
          </a:bodyPr>
          <a:lstStyle/>
          <a:p>
            <a:pPr marL="0" lvl="0" indent="0" algn="l" rtl="0">
              <a:lnSpc>
                <a:spcPct val="100000"/>
              </a:lnSpc>
              <a:spcBef>
                <a:spcPts val="0"/>
              </a:spcBef>
              <a:spcAft>
                <a:spcPts val="0"/>
              </a:spcAft>
              <a:buSzPts val="3200"/>
              <a:buNone/>
            </a:pPr>
            <a:r>
              <a:rPr lang="en-US" sz="3800">
                <a:latin typeface="Oswald"/>
                <a:ea typeface="Oswald"/>
                <a:cs typeface="Oswald"/>
                <a:sym typeface="Oswald"/>
              </a:rPr>
              <a:t>Have you heard about child sexual exploitation and sex trafficking?</a:t>
            </a:r>
            <a:endParaRPr sz="3800">
              <a:latin typeface="Oswald"/>
              <a:ea typeface="Oswald"/>
              <a:cs typeface="Oswald"/>
              <a:sym typeface="Oswald"/>
            </a:endParaRPr>
          </a:p>
          <a:p>
            <a:pPr marL="0" lvl="0" indent="114300" algn="l" rtl="0">
              <a:lnSpc>
                <a:spcPct val="100000"/>
              </a:lnSpc>
              <a:spcBef>
                <a:spcPts val="0"/>
              </a:spcBef>
              <a:spcAft>
                <a:spcPts val="0"/>
              </a:spcAft>
              <a:buSzPts val="2200"/>
              <a:buNone/>
            </a:pPr>
            <a:endParaRPr sz="3800">
              <a:latin typeface="Oswald"/>
              <a:ea typeface="Oswald"/>
              <a:cs typeface="Oswald"/>
              <a:sym typeface="Oswald"/>
            </a:endParaRPr>
          </a:p>
          <a:p>
            <a:pPr marL="0" lvl="0" indent="0" algn="l" rtl="0">
              <a:lnSpc>
                <a:spcPct val="100000"/>
              </a:lnSpc>
              <a:spcBef>
                <a:spcPts val="0"/>
              </a:spcBef>
              <a:spcAft>
                <a:spcPts val="0"/>
              </a:spcAft>
              <a:buSzPts val="3200"/>
              <a:buNone/>
            </a:pPr>
            <a:r>
              <a:rPr lang="en-US" sz="3800">
                <a:latin typeface="Oswald"/>
                <a:ea typeface="Oswald"/>
                <a:cs typeface="Oswald"/>
                <a:sym typeface="Oswald"/>
              </a:rPr>
              <a:t>Could you help us define it?</a:t>
            </a:r>
            <a:endParaRPr sz="3700">
              <a:latin typeface="Oswald"/>
              <a:ea typeface="Oswald"/>
              <a:cs typeface="Oswald"/>
              <a:sym typeface="Oswald"/>
            </a:endParaRPr>
          </a:p>
        </p:txBody>
      </p:sp>
      <p:pic>
        <p:nvPicPr>
          <p:cNvPr id="153" name="Google Shape;153;p5" descr="Google Shape;125;p5"/>
          <p:cNvPicPr preferRelativeResize="0"/>
          <p:nvPr/>
        </p:nvPicPr>
        <p:blipFill rotWithShape="1">
          <a:blip r:embed="rId3">
            <a:alphaModFix/>
          </a:blip>
          <a:srcRect l="11346" r="61547"/>
          <a:stretch/>
        </p:blipFill>
        <p:spPr>
          <a:xfrm>
            <a:off x="6750550" y="411124"/>
            <a:ext cx="1748049" cy="36407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173024" y="11"/>
            <a:ext cx="8520600" cy="5703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latin typeface="Oswald"/>
                <a:ea typeface="Oswald"/>
                <a:cs typeface="Oswald"/>
                <a:sym typeface="Oswald"/>
              </a:rPr>
              <a:t>Video “Stop Sex Trafficking in Ontario” </a:t>
            </a:r>
            <a:endParaRPr sz="3400"/>
          </a:p>
        </p:txBody>
      </p:sp>
      <p:sp>
        <p:nvSpPr>
          <p:cNvPr id="159" name="Google Shape;159;p12"/>
          <p:cNvSpPr txBox="1">
            <a:spLocks noGrp="1"/>
          </p:cNvSpPr>
          <p:nvPr>
            <p:ph type="body" idx="1"/>
          </p:nvPr>
        </p:nvSpPr>
        <p:spPr>
          <a:xfrm>
            <a:off x="0" y="922420"/>
            <a:ext cx="4572000" cy="3813724"/>
          </a:xfrm>
          <a:prstGeom prst="rect">
            <a:avLst/>
          </a:prstGeom>
          <a:noFill/>
          <a:ln>
            <a:noFill/>
          </a:ln>
        </p:spPr>
        <p:txBody>
          <a:bodyPr spcFirstLastPara="1" wrap="square" lIns="91400" tIns="91400" rIns="91400" bIns="91400" anchor="t" anchorCtr="0">
            <a:noAutofit/>
          </a:bodyPr>
          <a:lstStyle/>
          <a:p>
            <a:pPr marL="457200" lvl="0" indent="-311150" algn="l" rtl="0">
              <a:lnSpc>
                <a:spcPct val="115000"/>
              </a:lnSpc>
              <a:spcBef>
                <a:spcPts val="0"/>
              </a:spcBef>
              <a:spcAft>
                <a:spcPts val="0"/>
              </a:spcAft>
              <a:buSzPts val="2500"/>
              <a:buFont typeface="Oswald"/>
              <a:buChar char="●"/>
            </a:pPr>
            <a:r>
              <a:rPr lang="en-US" sz="2400" dirty="0">
                <a:latin typeface="Oswald"/>
                <a:ea typeface="Oswald"/>
                <a:cs typeface="Oswald"/>
                <a:sym typeface="Oswald"/>
              </a:rPr>
              <a:t>As you watch this video, pay close attention to your reactions to the video.</a:t>
            </a:r>
            <a:endParaRPr sz="2400" dirty="0">
              <a:latin typeface="Oswald"/>
              <a:ea typeface="Oswald"/>
              <a:cs typeface="Oswald"/>
              <a:sym typeface="Oswald"/>
            </a:endParaRPr>
          </a:p>
          <a:p>
            <a:pPr marL="457200" lvl="0" indent="-152400" algn="l" rtl="0">
              <a:lnSpc>
                <a:spcPct val="115000"/>
              </a:lnSpc>
              <a:spcBef>
                <a:spcPts val="0"/>
              </a:spcBef>
              <a:spcAft>
                <a:spcPts val="0"/>
              </a:spcAft>
              <a:buSzPts val="2400"/>
              <a:buNone/>
            </a:pPr>
            <a:endParaRPr sz="2000" dirty="0">
              <a:latin typeface="Oswald"/>
              <a:ea typeface="Oswald"/>
              <a:cs typeface="Oswald"/>
              <a:sym typeface="Oswald"/>
            </a:endParaRPr>
          </a:p>
          <a:p>
            <a:pPr marL="457200" lvl="0" indent="-311150" algn="l" rtl="0">
              <a:lnSpc>
                <a:spcPct val="115000"/>
              </a:lnSpc>
              <a:spcBef>
                <a:spcPts val="0"/>
              </a:spcBef>
              <a:spcAft>
                <a:spcPts val="0"/>
              </a:spcAft>
              <a:buSzPts val="2500"/>
              <a:buFont typeface="Oswald"/>
              <a:buChar char="●"/>
            </a:pPr>
            <a:r>
              <a:rPr lang="en-US" sz="2400" dirty="0">
                <a:latin typeface="Oswald"/>
                <a:ea typeface="Oswald"/>
                <a:cs typeface="Oswald"/>
                <a:sym typeface="Oswald"/>
              </a:rPr>
              <a:t>For example, the video might make you scared or angry, or make you want to protect Amy.</a:t>
            </a:r>
            <a:endParaRPr sz="2400" dirty="0">
              <a:latin typeface="Oswald"/>
              <a:ea typeface="Oswald"/>
              <a:cs typeface="Oswald"/>
              <a:sym typeface="Oswald"/>
            </a:endParaRPr>
          </a:p>
        </p:txBody>
      </p:sp>
      <p:pic>
        <p:nvPicPr>
          <p:cNvPr id="160" name="Google Shape;160;p12" descr="Google Shape;154;p9">
            <a:hlinkClick r:id="rId3"/>
          </p:cNvPr>
          <p:cNvPicPr preferRelativeResize="0"/>
          <p:nvPr/>
        </p:nvPicPr>
        <p:blipFill rotWithShape="1">
          <a:blip r:embed="rId4">
            <a:alphaModFix/>
          </a:blip>
          <a:srcRect/>
          <a:stretch/>
        </p:blipFill>
        <p:spPr>
          <a:xfrm>
            <a:off x="4696950" y="1077485"/>
            <a:ext cx="4267202" cy="25195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63024" y="11"/>
            <a:ext cx="8520600" cy="5703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latin typeface="Oswald"/>
                <a:ea typeface="Oswald"/>
                <a:cs typeface="Oswald"/>
                <a:sym typeface="Oswald"/>
              </a:rPr>
              <a:t>Video “Stop Sex Trafficking in Ontario” </a:t>
            </a:r>
            <a:endParaRPr sz="3400"/>
          </a:p>
        </p:txBody>
      </p:sp>
      <p:sp>
        <p:nvSpPr>
          <p:cNvPr id="166" name="Google Shape;166;p13"/>
          <p:cNvSpPr txBox="1">
            <a:spLocks noGrp="1"/>
          </p:cNvSpPr>
          <p:nvPr>
            <p:ph type="body" idx="1"/>
          </p:nvPr>
        </p:nvSpPr>
        <p:spPr>
          <a:xfrm>
            <a:off x="193650" y="1082478"/>
            <a:ext cx="8756700" cy="38136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100"/>
              <a:buFont typeface="Arial"/>
              <a:buNone/>
            </a:pPr>
            <a:r>
              <a:rPr lang="en-US" sz="2800" dirty="0">
                <a:latin typeface="Oswald"/>
                <a:ea typeface="Oswald"/>
                <a:cs typeface="Oswald"/>
                <a:sym typeface="Oswald"/>
              </a:rPr>
              <a:t>How did you feel watching this video?</a:t>
            </a:r>
            <a:endParaRPr sz="2800" dirty="0">
              <a:latin typeface="Oswald"/>
              <a:ea typeface="Oswald"/>
              <a:cs typeface="Oswald"/>
              <a:sym typeface="Oswald"/>
            </a:endParaRPr>
          </a:p>
          <a:p>
            <a:pPr marL="0" lvl="0" indent="0" algn="l" rtl="0">
              <a:lnSpc>
                <a:spcPct val="115000"/>
              </a:lnSpc>
              <a:spcBef>
                <a:spcPts val="0"/>
              </a:spcBef>
              <a:spcAft>
                <a:spcPts val="0"/>
              </a:spcAft>
              <a:buNone/>
            </a:pPr>
            <a:endParaRPr sz="2800" dirty="0">
              <a:latin typeface="Oswald"/>
              <a:ea typeface="Oswald"/>
              <a:cs typeface="Oswald"/>
              <a:sym typeface="Oswald"/>
            </a:endParaRPr>
          </a:p>
          <a:p>
            <a:pPr marL="0" lvl="0" indent="0" algn="l" rtl="0">
              <a:lnSpc>
                <a:spcPct val="115000"/>
              </a:lnSpc>
              <a:spcBef>
                <a:spcPts val="0"/>
              </a:spcBef>
              <a:spcAft>
                <a:spcPts val="0"/>
              </a:spcAft>
              <a:buNone/>
            </a:pPr>
            <a:r>
              <a:rPr lang="en-US" sz="2800" dirty="0">
                <a:latin typeface="Oswald"/>
                <a:ea typeface="Oswald"/>
                <a:cs typeface="Oswald"/>
                <a:sym typeface="Oswald"/>
              </a:rPr>
              <a:t>What thoughts came to mind?</a:t>
            </a:r>
            <a:endParaRPr sz="2800" dirty="0">
              <a:latin typeface="Oswald"/>
              <a:ea typeface="Oswald"/>
              <a:cs typeface="Oswald"/>
              <a:sym typeface="Oswald"/>
            </a:endParaRPr>
          </a:p>
          <a:p>
            <a:pPr marL="0" lvl="0" indent="0" algn="l" rtl="0">
              <a:lnSpc>
                <a:spcPct val="115000"/>
              </a:lnSpc>
              <a:spcBef>
                <a:spcPts val="0"/>
              </a:spcBef>
              <a:spcAft>
                <a:spcPts val="0"/>
              </a:spcAft>
              <a:buNone/>
            </a:pPr>
            <a:endParaRPr sz="2800" dirty="0">
              <a:latin typeface="Oswald"/>
              <a:ea typeface="Oswald"/>
              <a:cs typeface="Oswald"/>
              <a:sym typeface="Oswald"/>
            </a:endParaRPr>
          </a:p>
          <a:p>
            <a:pPr marL="0" lvl="0" indent="0" algn="l" rtl="0">
              <a:lnSpc>
                <a:spcPct val="115000"/>
              </a:lnSpc>
              <a:spcBef>
                <a:spcPts val="0"/>
              </a:spcBef>
              <a:spcAft>
                <a:spcPts val="0"/>
              </a:spcAft>
              <a:buNone/>
            </a:pPr>
            <a:r>
              <a:rPr lang="en-US" sz="2800" dirty="0">
                <a:latin typeface="Oswald"/>
                <a:ea typeface="Oswald"/>
                <a:cs typeface="Oswald"/>
                <a:sym typeface="Oswald"/>
              </a:rPr>
              <a:t>Do you have any questions about it? </a:t>
            </a:r>
            <a:endParaRPr sz="2800" dirty="0">
              <a:latin typeface="Oswald"/>
              <a:ea typeface="Oswald"/>
              <a:cs typeface="Oswald"/>
              <a:sym typeface="Oswald"/>
            </a:endParaRPr>
          </a:p>
          <a:p>
            <a:pPr marL="0" lvl="0" indent="0" algn="l" rtl="0">
              <a:lnSpc>
                <a:spcPct val="115000"/>
              </a:lnSpc>
              <a:spcBef>
                <a:spcPts val="0"/>
              </a:spcBef>
              <a:spcAft>
                <a:spcPts val="0"/>
              </a:spcAft>
              <a:buNone/>
            </a:pPr>
            <a:endParaRPr sz="2800" dirty="0">
              <a:latin typeface="Oswald"/>
              <a:ea typeface="Oswald"/>
              <a:cs typeface="Oswald"/>
              <a:sym typeface="Oswald"/>
            </a:endParaRPr>
          </a:p>
          <a:p>
            <a:pPr marL="0" lvl="0" indent="0" algn="l" rtl="0">
              <a:lnSpc>
                <a:spcPct val="115000"/>
              </a:lnSpc>
              <a:spcBef>
                <a:spcPts val="0"/>
              </a:spcBef>
              <a:spcAft>
                <a:spcPts val="0"/>
              </a:spcAft>
              <a:buNone/>
            </a:pPr>
            <a:endParaRPr sz="2800" dirty="0">
              <a:latin typeface="Oswald"/>
              <a:ea typeface="Oswald"/>
              <a:cs typeface="Oswald"/>
              <a:sym typeface="Oswald"/>
            </a:endParaRPr>
          </a:p>
          <a:p>
            <a:pPr marL="0" lvl="0" indent="0" algn="l" rtl="0">
              <a:lnSpc>
                <a:spcPct val="115000"/>
              </a:lnSpc>
              <a:spcBef>
                <a:spcPts val="0"/>
              </a:spcBef>
              <a:spcAft>
                <a:spcPts val="0"/>
              </a:spcAft>
              <a:buNone/>
            </a:pPr>
            <a:endParaRPr sz="2800" dirty="0">
              <a:latin typeface="Oswald"/>
              <a:ea typeface="Oswald"/>
              <a:cs typeface="Oswald"/>
              <a:sym typeface="Oswald"/>
            </a:endParaRPr>
          </a:p>
          <a:p>
            <a:pPr marL="0" lvl="0" indent="0" algn="l" rtl="0">
              <a:lnSpc>
                <a:spcPct val="115000"/>
              </a:lnSpc>
              <a:spcBef>
                <a:spcPts val="0"/>
              </a:spcBef>
              <a:spcAft>
                <a:spcPts val="0"/>
              </a:spcAft>
              <a:buNone/>
            </a:pPr>
            <a:endParaRPr sz="2800" dirty="0">
              <a:latin typeface="Oswald"/>
              <a:ea typeface="Oswald"/>
              <a:cs typeface="Oswald"/>
              <a:sym typeface="Oswald"/>
            </a:endParaRPr>
          </a:p>
        </p:txBody>
      </p:sp>
      <p:pic>
        <p:nvPicPr>
          <p:cNvPr id="167" name="Google Shape;167;p13"/>
          <p:cNvPicPr preferRelativeResize="0"/>
          <p:nvPr/>
        </p:nvPicPr>
        <p:blipFill rotWithShape="1">
          <a:blip r:embed="rId3">
            <a:alphaModFix/>
          </a:blip>
          <a:srcRect b="13058"/>
          <a:stretch/>
        </p:blipFill>
        <p:spPr>
          <a:xfrm>
            <a:off x="5965350" y="760225"/>
            <a:ext cx="2618275" cy="349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title"/>
          </p:nvPr>
        </p:nvSpPr>
        <p:spPr>
          <a:xfrm>
            <a:off x="109199" y="-1"/>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rPr>
              <a:t>Let’s Discuss</a:t>
            </a:r>
            <a:endParaRPr sz="3400"/>
          </a:p>
        </p:txBody>
      </p:sp>
      <p:sp>
        <p:nvSpPr>
          <p:cNvPr id="173" name="Google Shape;173;p14"/>
          <p:cNvSpPr txBox="1">
            <a:spLocks noGrp="1"/>
          </p:cNvSpPr>
          <p:nvPr>
            <p:ph type="body" idx="1"/>
          </p:nvPr>
        </p:nvSpPr>
        <p:spPr>
          <a:xfrm>
            <a:off x="109199" y="755074"/>
            <a:ext cx="4462800" cy="3416400"/>
          </a:xfrm>
          <a:prstGeom prst="rect">
            <a:avLst/>
          </a:prstGeom>
          <a:noFill/>
          <a:ln>
            <a:noFill/>
          </a:ln>
        </p:spPr>
        <p:txBody>
          <a:bodyPr spcFirstLastPara="1" wrap="square" lIns="91400" tIns="91400" rIns="91400" bIns="91400" anchor="t" anchorCtr="0">
            <a:normAutofit/>
          </a:bodyPr>
          <a:lstStyle/>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What was this video about?</a:t>
            </a:r>
            <a:endParaRPr sz="2800">
              <a:latin typeface="Oswald"/>
              <a:ea typeface="Oswald"/>
              <a:cs typeface="Oswald"/>
              <a:sym typeface="Oswald"/>
            </a:endParaRPr>
          </a:p>
          <a:p>
            <a:pPr marL="0" marR="0" lvl="0" indent="0" algn="l" rtl="0">
              <a:lnSpc>
                <a:spcPct val="115000"/>
              </a:lnSpc>
              <a:spcBef>
                <a:spcPts val="0"/>
              </a:spcBef>
              <a:spcAft>
                <a:spcPts val="0"/>
              </a:spcAft>
              <a:buSzPts val="2800"/>
              <a:buNone/>
            </a:pPr>
            <a:r>
              <a:rPr lang="en-US" sz="2800">
                <a:latin typeface="Oswald"/>
                <a:ea typeface="Oswald"/>
                <a:cs typeface="Oswald"/>
                <a:sym typeface="Oswald"/>
              </a:rPr>
              <a:t>Was there anything that surprised you in the video?</a:t>
            </a:r>
            <a:endParaRPr sz="2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endParaRPr sz="2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What was Amy’s and Ryan relationship like? </a:t>
            </a:r>
            <a:endParaRPr/>
          </a:p>
        </p:txBody>
      </p:sp>
      <p:pic>
        <p:nvPicPr>
          <p:cNvPr id="174" name="Google Shape;174;p14" descr="Google Shape;167;gca85f8069c_0_140"/>
          <p:cNvPicPr preferRelativeResize="0"/>
          <p:nvPr/>
        </p:nvPicPr>
        <p:blipFill rotWithShape="1">
          <a:blip r:embed="rId3">
            <a:alphaModFix/>
          </a:blip>
          <a:srcRect/>
          <a:stretch/>
        </p:blipFill>
        <p:spPr>
          <a:xfrm>
            <a:off x="4661315" y="1099837"/>
            <a:ext cx="4211752" cy="2499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250699" y="68924"/>
            <a:ext cx="8520602" cy="572702"/>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00" b="1">
                <a:solidFill>
                  <a:srgbClr val="387966"/>
                </a:solidFill>
              </a:rPr>
              <a:t>Let’s Discuss</a:t>
            </a:r>
            <a:endParaRPr sz="3400"/>
          </a:p>
        </p:txBody>
      </p:sp>
      <p:sp>
        <p:nvSpPr>
          <p:cNvPr id="180" name="Google Shape;180;p15"/>
          <p:cNvSpPr txBox="1">
            <a:spLocks noGrp="1"/>
          </p:cNvSpPr>
          <p:nvPr>
            <p:ph type="body" idx="1"/>
          </p:nvPr>
        </p:nvSpPr>
        <p:spPr>
          <a:xfrm>
            <a:off x="163329" y="745210"/>
            <a:ext cx="4462800" cy="3416400"/>
          </a:xfrm>
          <a:prstGeom prst="rect">
            <a:avLst/>
          </a:prstGeom>
          <a:noFill/>
          <a:ln>
            <a:noFill/>
          </a:ln>
        </p:spPr>
        <p:txBody>
          <a:bodyPr spcFirstLastPara="1" wrap="square" lIns="91400" tIns="91400" rIns="91400" bIns="91400" anchor="t" anchorCtr="0">
            <a:normAutofit/>
          </a:bodyPr>
          <a:lstStyle/>
          <a:p>
            <a:pPr marL="0" lvl="0" indent="452627" algn="l" rtl="0">
              <a:lnSpc>
                <a:spcPct val="115000"/>
              </a:lnSpc>
              <a:spcBef>
                <a:spcPts val="0"/>
              </a:spcBef>
              <a:spcAft>
                <a:spcPts val="0"/>
              </a:spcAft>
              <a:buSzPts val="2200"/>
              <a:buNone/>
            </a:pPr>
            <a:endParaRPr/>
          </a:p>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How did Ryan manipulate Amy?</a:t>
            </a:r>
            <a:endParaRPr sz="2800">
              <a:latin typeface="Oswald"/>
              <a:ea typeface="Oswald"/>
              <a:cs typeface="Oswald"/>
              <a:sym typeface="Oswald"/>
            </a:endParaRPr>
          </a:p>
          <a:p>
            <a:pPr marL="0" marR="0" lvl="0" indent="0" algn="l" rtl="0">
              <a:lnSpc>
                <a:spcPct val="115000"/>
              </a:lnSpc>
              <a:spcBef>
                <a:spcPts val="0"/>
              </a:spcBef>
              <a:spcAft>
                <a:spcPts val="0"/>
              </a:spcAft>
              <a:buClr>
                <a:srgbClr val="585858"/>
              </a:buClr>
              <a:buSzPts val="2800"/>
              <a:buFont typeface="Lora"/>
              <a:buNone/>
            </a:pPr>
            <a:r>
              <a:rPr lang="en-US" sz="2800">
                <a:latin typeface="Oswald"/>
                <a:ea typeface="Oswald"/>
                <a:cs typeface="Oswald"/>
                <a:sym typeface="Oswald"/>
              </a:rPr>
              <a:t>What may be some factors/reasons that the victim, Amy, did not ask others for help?</a:t>
            </a:r>
            <a:endParaRPr sz="2800">
              <a:latin typeface="Oswald"/>
              <a:ea typeface="Oswald"/>
              <a:cs typeface="Oswald"/>
              <a:sym typeface="Oswald"/>
            </a:endParaRPr>
          </a:p>
        </p:txBody>
      </p:sp>
      <p:pic>
        <p:nvPicPr>
          <p:cNvPr id="181" name="Google Shape;181;p15" descr="Google Shape;174;p11"/>
          <p:cNvPicPr preferRelativeResize="0"/>
          <p:nvPr/>
        </p:nvPicPr>
        <p:blipFill rotWithShape="1">
          <a:blip r:embed="rId3">
            <a:alphaModFix/>
          </a:blip>
          <a:srcRect l="26824" r="10215"/>
          <a:stretch/>
        </p:blipFill>
        <p:spPr>
          <a:xfrm>
            <a:off x="4866399" y="1305040"/>
            <a:ext cx="4081376" cy="253341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387966"/>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1597</TotalTime>
  <Words>7501</Words>
  <Application>Microsoft Office PowerPoint</Application>
  <PresentationFormat>On-screen Show (16:9)</PresentationFormat>
  <Paragraphs>496</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Lora</vt:lpstr>
      <vt:lpstr>Oswald</vt:lpstr>
      <vt:lpstr>Times</vt:lpstr>
      <vt:lpstr>Simple Light</vt:lpstr>
      <vt:lpstr>What is Child Sexual Exploitation and  Sex Trafficking?</vt:lpstr>
      <vt:lpstr>PowerPoint Presentation</vt:lpstr>
      <vt:lpstr>PowerPoint Presentation</vt:lpstr>
      <vt:lpstr>What we will be working towards…</vt:lpstr>
      <vt:lpstr>What is your initial thinking? </vt:lpstr>
      <vt:lpstr>Video “Stop Sex Trafficking in Ontario” </vt:lpstr>
      <vt:lpstr>Video “Stop Sex Trafficking in Ontario” </vt:lpstr>
      <vt:lpstr>Let’s Discuss</vt:lpstr>
      <vt:lpstr>Let’s Discuss</vt:lpstr>
      <vt:lpstr>Sexual Exploitation and Sex Trafficking Defined</vt:lpstr>
      <vt:lpstr>Let’s Discuss</vt:lpstr>
      <vt:lpstr>Reported impact of the COVID-19 pandemic</vt:lpstr>
      <vt:lpstr>Let’s Discuss</vt:lpstr>
      <vt:lpstr>Where does it happen?</vt:lpstr>
      <vt:lpstr>Where does it happen?</vt:lpstr>
      <vt:lpstr>Be careful!</vt:lpstr>
      <vt:lpstr>Who is at higher risk?</vt:lpstr>
      <vt:lpstr>Other targeted groups:</vt:lpstr>
      <vt:lpstr>Other targeted groups:</vt:lpstr>
      <vt:lpstr>The impact of colonization: </vt:lpstr>
      <vt:lpstr>Indigenous allyship, where to start:</vt:lpstr>
      <vt:lpstr>Why is there a demand for sexually exploited youth?</vt:lpstr>
      <vt:lpstr>Let’s co-create our list of Prevention and Safety Tips</vt:lpstr>
      <vt:lpstr>Remember: Self-care is important!</vt:lpstr>
      <vt:lpstr>Some resources you can access anonymously </vt:lpstr>
      <vt:lpstr>Some resources you can access anonymously </vt:lpstr>
      <vt:lpstr>Having Difficult Conversations</vt:lpstr>
      <vt:lpstr>Who can help?</vt:lpstr>
      <vt:lpstr>PowerPoint Presentation</vt:lpstr>
      <vt:lpstr>PowerPoint Presentation</vt:lpstr>
      <vt:lpstr>PowerPoint Presentation</vt:lpstr>
      <vt:lpstr>Use what you learned to protect yourself and others</vt:lpstr>
      <vt:lpstr>PowerPoint Presentation</vt:lpstr>
      <vt:lpstr>PowerPoint Presentation</vt:lpstr>
      <vt:lpstr>PowerPoint Presentation</vt:lpstr>
      <vt:lpstr>Complete the following guide </vt:lpstr>
      <vt:lpstr>Let’s discuss your answers</vt:lpstr>
      <vt:lpstr>Share</vt:lpstr>
      <vt:lpstr>Share</vt:lpstr>
      <vt:lpstr>What is your thinking now? </vt:lpstr>
      <vt:lpstr>PowerPoint Presentation</vt:lpstr>
      <vt:lpstr>What can make us more vulnerable?</vt:lpstr>
      <vt:lpstr>Digital mind map activity</vt:lpstr>
      <vt:lpstr>Discussion: </vt:lpstr>
      <vt:lpstr>“Warning signs” of child sexual exploitation and/or human trafficking</vt:lpstr>
      <vt:lpstr>Share your mind maps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Child Sexual Exploitation and  Sex Trafficking?</dc:title>
  <dc:creator>Mary Nanavati</dc:creator>
  <cp:lastModifiedBy>David Felipe Garzon Valdes</cp:lastModifiedBy>
  <cp:revision>6</cp:revision>
  <dcterms:modified xsi:type="dcterms:W3CDTF">2021-07-29T20:26:23Z</dcterms:modified>
</cp:coreProperties>
</file>