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3"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a+huoRE/jbrlMsGmTCK078BLT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kahoot.co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kahoot.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chemeClr val="dk1"/>
                </a:solidFill>
              </a:rPr>
              <a:t>Learning Objectives:</a:t>
            </a:r>
            <a:endParaRPr b="1" u="sng">
              <a:solidFill>
                <a:schemeClr val="dk1"/>
              </a:solidFill>
            </a:endParaRPr>
          </a:p>
          <a:p>
            <a:pPr marL="0" lvl="0" indent="0" algn="l" rtl="0">
              <a:spcBef>
                <a:spcPts val="0"/>
              </a:spcBef>
              <a:spcAft>
                <a:spcPts val="0"/>
              </a:spcAft>
              <a:buSzPts val="1100"/>
              <a:buNone/>
            </a:pPr>
            <a:r>
              <a:rPr lang="en-US">
                <a:solidFill>
                  <a:schemeClr val="dk1"/>
                </a:solidFill>
              </a:rPr>
              <a:t>●Understanding the concept of consent </a:t>
            </a:r>
            <a:endParaRPr>
              <a:solidFill>
                <a:schemeClr val="dk1"/>
              </a:solidFill>
            </a:endParaRPr>
          </a:p>
          <a:p>
            <a:pPr marL="0" lvl="0" indent="0" algn="l" rtl="0">
              <a:spcBef>
                <a:spcPts val="0"/>
              </a:spcBef>
              <a:spcAft>
                <a:spcPts val="0"/>
              </a:spcAft>
              <a:buSzPts val="1100"/>
              <a:buNone/>
            </a:pPr>
            <a:r>
              <a:rPr lang="en-US">
                <a:solidFill>
                  <a:schemeClr val="dk1"/>
                </a:solidFill>
              </a:rPr>
              <a:t>● Identifying consensual and non-consensual behaviour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 Encouraging safe online dating skills and awareness about sexually exploitative behaviour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u="sng">
                <a:solidFill>
                  <a:schemeClr val="dk1"/>
                </a:solidFill>
              </a:rPr>
              <a:t>Notes for Educators:</a:t>
            </a:r>
            <a:endParaRPr b="1" u="sng">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 introducing a definition of consent, it is good to also contextualize by providing the concept of consent in realistic scenarios. This exercise allows the group to discuss various sexual and romantic scenarios, including digital interaction, and then explore where we individually and collectively stand on whether specific examples of behaviour are consensual, or possibly exploitative. The exercise allows for honest reflections and dialogue around the gendered barriers and attitudes some young people might be feeling around consent during intimate interactions.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b="1" u="sng">
                <a:solidFill>
                  <a:schemeClr val="dk1"/>
                </a:solidFill>
                <a:highlight>
                  <a:srgbClr val="FFFFFF"/>
                </a:highlight>
              </a:rPr>
              <a:t>Online Delivery Guide:</a:t>
            </a:r>
            <a:endParaRPr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Throughout this powerpoint presentation you will find suggested digital tools and platforms for activity implementation in online spaces.  </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EEFF41"/>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0000"/>
              </a:highlight>
            </a:endParaRPr>
          </a:p>
          <a:p>
            <a:pPr marL="0" lvl="0" indent="0" algn="l" rtl="0">
              <a:spcBef>
                <a:spcPts val="0"/>
              </a:spcBef>
              <a:spcAft>
                <a:spcPts val="0"/>
              </a:spcAft>
              <a:buClr>
                <a:schemeClr val="dk1"/>
              </a:buClr>
              <a:buSzPts val="1100"/>
              <a:buFont typeface="Arial"/>
              <a:buNone/>
            </a:pPr>
            <a:r>
              <a:rPr lang="en-US" b="1" u="sng">
                <a:solidFill>
                  <a:srgbClr val="0E101A"/>
                </a:solidFill>
              </a:rPr>
              <a:t>Teacher Supervision:</a:t>
            </a: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Online technology allows students to engage meaningfully with both course material and their peers.  Due to the sensitive nature of the content, be cognizant of the potential for triggering interactions.  Your chosen digital toolset should reflect the maturity and sensitivity of your students. For example, you may prefer classroom discussions as they allow for monitoring of discussion if you have concerns about small group interactions without adult supervision.  </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Accessing Support Material:</a:t>
            </a: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Support material is located throughout the accompanying slide decks.  Teachers wishing to make use of them are encouraged to download version(s) to their desktop for distribution to students where applicable.  Teachers using learning management systems should upload a version of files for students wishing to work asynchronously. Note that all lessons, with the embedded student materials, are available for downloading as both PDF and Word documents on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Curriculum Connections:</a:t>
            </a:r>
            <a:endParaRPr b="1" u="sng">
              <a:solidFill>
                <a:srgbClr val="0E101A"/>
              </a:solidFill>
            </a:endParaRPr>
          </a:p>
          <a:p>
            <a:pPr marL="0" lvl="0" indent="0" algn="l" rtl="0">
              <a:spcBef>
                <a:spcPts val="0"/>
              </a:spcBef>
              <a:spcAft>
                <a:spcPts val="0"/>
              </a:spcAft>
              <a:buClr>
                <a:schemeClr val="dk1"/>
              </a:buClr>
              <a:buSzPts val="1100"/>
              <a:buFont typeface="Arial"/>
              <a:buNone/>
            </a:pP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Healthy Active Living Education Gr. 9 (PPL1O):</a:t>
            </a: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C2.3 apply their knowledge of sexual health and safety, including a strong understanding of the concept of consent and sexual limits, and their decision-making skills to think in advance about their sexual health and sexuality</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Exploring Family Studies Gr. 9-10 (HIF10/20):</a:t>
            </a: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B1.2 Distinguish between needs and wants, and identify needs, wants, values, and goals that may develop during adolescence</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Dynamics of Human Relationships Gr. 11 HD3O):</a:t>
            </a: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C1.2 identify characteristics of healthy relationships (e.g., equality, independence, trust, empathy, loyalty, respect, intimacy, honour, recognition of the other’s value, open communication, stability, confidence, altruism) </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C2.1 Analyse ways in which social and cultural factors, including portrayals in the media, shape people’s ideas about relationships</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endParaRPr sz="1400">
              <a:solidFill>
                <a:schemeClr val="dk1"/>
              </a:solidFill>
            </a:endParaRPr>
          </a:p>
          <a:p>
            <a:pPr marL="0" lvl="0" indent="0" algn="l" rtl="0">
              <a:lnSpc>
                <a:spcPct val="100000"/>
              </a:lnSpc>
              <a:spcBef>
                <a:spcPts val="0"/>
              </a:spcBef>
              <a:spcAft>
                <a:spcPts val="0"/>
              </a:spcAft>
              <a:buSzPts val="1100"/>
              <a:buNone/>
            </a:pPr>
            <a:endParaRPr/>
          </a:p>
        </p:txBody>
      </p:sp>
      <p:sp>
        <p:nvSpPr>
          <p:cNvPr id="186" name="Google Shape;1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a:latin typeface="Arial"/>
                <a:ea typeface="Arial"/>
                <a:cs typeface="Arial"/>
                <a:sym typeface="Arial"/>
              </a:rPr>
              <a:t>The group can debrief around the challenges they might have had placing some of the words on a side. This exercise can open up into the conversation for students around the feelings and attitudes some might have about consent and exploitation. </a:t>
            </a:r>
            <a:endParaRPr/>
          </a:p>
          <a:p>
            <a:pPr marL="0" marR="0" lvl="0" indent="0" algn="just" rtl="0">
              <a:lnSpc>
                <a:spcPct val="115000"/>
              </a:lnSpc>
              <a:spcBef>
                <a:spcPts val="0"/>
              </a:spcBef>
              <a:spcAft>
                <a:spcPts val="0"/>
              </a:spcAft>
              <a:buNone/>
            </a:pPr>
            <a:endParaRPr/>
          </a:p>
          <a:p>
            <a:pPr marL="0" marR="0" lvl="0" indent="0" algn="just" rtl="0">
              <a:lnSpc>
                <a:spcPct val="115000"/>
              </a:lnSpc>
              <a:spcBef>
                <a:spcPts val="0"/>
              </a:spcBef>
              <a:spcAft>
                <a:spcPts val="0"/>
              </a:spcAft>
              <a:buNone/>
            </a:pPr>
            <a:r>
              <a:rPr lang="en-US">
                <a:latin typeface="Arial"/>
                <a:ea typeface="Arial"/>
                <a:cs typeface="Arial"/>
                <a:sym typeface="Arial"/>
              </a:rPr>
              <a:t>This exercise allows for people to engage in discussion and unpack scenarios where people might be unsure of whether a specific behaviour is harassing or exploitative, or explore so-called ‘gray areas’ around language or actions. Areas to explore include both the distinct and similar pressures</a:t>
            </a:r>
            <a:r>
              <a:rPr lang="en-US">
                <a:highlight>
                  <a:srgbClr val="FFFFFF"/>
                </a:highlight>
                <a:latin typeface="Arial"/>
                <a:ea typeface="Arial"/>
                <a:cs typeface="Arial"/>
                <a:sym typeface="Arial"/>
              </a:rPr>
              <a:t> </a:t>
            </a:r>
            <a:r>
              <a:rPr lang="en-US">
                <a:highlight>
                  <a:srgbClr val="FFFFFF"/>
                </a:highlight>
              </a:rPr>
              <a:t>various genders</a:t>
            </a:r>
            <a:r>
              <a:rPr lang="en-US">
                <a:latin typeface="Arial"/>
                <a:ea typeface="Arial"/>
                <a:cs typeface="Arial"/>
                <a:sym typeface="Arial"/>
              </a:rPr>
              <a:t> face in conversations within short-term, new, or even long-term committed relationships.</a:t>
            </a:r>
            <a:endParaRPr/>
          </a:p>
          <a:p>
            <a:pPr marL="457200" marR="0" lvl="0" indent="0" algn="l" rtl="0">
              <a:lnSpc>
                <a:spcPct val="115000"/>
              </a:lnSpc>
              <a:spcBef>
                <a:spcPts val="0"/>
              </a:spcBef>
              <a:spcAft>
                <a:spcPts val="0"/>
              </a:spcAft>
              <a:buSzPts val="1100"/>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u="sng"/>
              <a:t>Activity 3:</a:t>
            </a:r>
            <a:endParaRPr b="1" u="sng"/>
          </a:p>
          <a:p>
            <a:pPr marL="0" marR="0" lvl="0" indent="0" algn="l" rtl="0">
              <a:lnSpc>
                <a:spcPct val="100000"/>
              </a:lnSpc>
              <a:spcBef>
                <a:spcPts val="0"/>
              </a:spcBef>
              <a:spcAft>
                <a:spcPts val="0"/>
              </a:spcAft>
              <a:buNone/>
            </a:pPr>
            <a:endParaRPr b="1" u="sng"/>
          </a:p>
          <a:p>
            <a:pPr marL="0" marR="0" lvl="0" indent="0" algn="l" rtl="0">
              <a:lnSpc>
                <a:spcPct val="100000"/>
              </a:lnSpc>
              <a:spcBef>
                <a:spcPts val="0"/>
              </a:spcBef>
              <a:spcAft>
                <a:spcPts val="0"/>
              </a:spcAft>
              <a:buNone/>
            </a:pPr>
            <a:r>
              <a:rPr lang="en-US">
                <a:latin typeface="Arial"/>
                <a:ea typeface="Arial"/>
                <a:cs typeface="Arial"/>
                <a:sym typeface="Arial"/>
              </a:rPr>
              <a:t>Tie the conversation to child sexual exploitation and how digital spaces are increasingly used by Human Traffickers to gain trust and compliance from vulnerable youth in order to exploit them.</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3b27f279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e3b27f279b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u="sng"/>
              <a:t>Activity 5:</a:t>
            </a:r>
            <a:endParaRPr b="1" u="sng"/>
          </a:p>
          <a:p>
            <a:pPr marL="0" marR="0" lvl="0" indent="0" algn="l" rtl="0">
              <a:lnSpc>
                <a:spcPct val="100000"/>
              </a:lnSpc>
              <a:spcBef>
                <a:spcPts val="0"/>
              </a:spcBef>
              <a:spcAft>
                <a:spcPts val="0"/>
              </a:spcAft>
              <a:buNone/>
            </a:pPr>
            <a:endParaRPr b="1" u="sng"/>
          </a:p>
          <a:p>
            <a:pPr marL="0" marR="0" lvl="0" indent="0" algn="l" rtl="0">
              <a:lnSpc>
                <a:spcPct val="100000"/>
              </a:lnSpc>
              <a:spcBef>
                <a:spcPts val="0"/>
              </a:spcBef>
              <a:spcAft>
                <a:spcPts val="0"/>
              </a:spcAft>
              <a:buNone/>
            </a:pPr>
            <a:r>
              <a:rPr lang="en-US"/>
              <a:t>This is the start of the </a:t>
            </a:r>
            <a:r>
              <a:rPr lang="en-US" b="1"/>
              <a:t>Wrap-Up</a:t>
            </a:r>
            <a:r>
              <a:rPr lang="en-US"/>
              <a:t> of the lesson.</a:t>
            </a:r>
            <a:endParaRPr/>
          </a:p>
          <a:p>
            <a:pPr marL="0" marR="0" lvl="0" indent="0" algn="l" rtl="0">
              <a:lnSpc>
                <a:spcPct val="100000"/>
              </a:lnSpc>
              <a:spcBef>
                <a:spcPts val="0"/>
              </a:spcBef>
              <a:spcAft>
                <a:spcPts val="0"/>
              </a:spcAft>
              <a:buNone/>
            </a:pPr>
            <a:endParaRPr/>
          </a:p>
          <a:p>
            <a:pPr marL="0" marR="0" lvl="0" indent="-69850" algn="l" rtl="0">
              <a:lnSpc>
                <a:spcPct val="115000"/>
              </a:lnSpc>
              <a:spcBef>
                <a:spcPts val="0"/>
              </a:spcBef>
              <a:spcAft>
                <a:spcPts val="0"/>
              </a:spcAft>
              <a:buSzPts val="1100"/>
              <a:buChar char="●"/>
            </a:pPr>
            <a:r>
              <a:rPr lang="en-US">
                <a:latin typeface="Arial"/>
                <a:ea typeface="Arial"/>
                <a:cs typeface="Arial"/>
                <a:sym typeface="Arial"/>
              </a:rPr>
              <a:t>Discuss how often unhealthy gender expectations on masculinity pressure male-identifying individuals to be sexually aggressive/dominant and disregard the importance of asking for consent. </a:t>
            </a:r>
            <a:endParaRPr/>
          </a:p>
          <a:p>
            <a:pPr marL="0" marR="0" lvl="0" indent="-69850" algn="l" rtl="0">
              <a:lnSpc>
                <a:spcPct val="115000"/>
              </a:lnSpc>
              <a:spcBef>
                <a:spcPts val="0"/>
              </a:spcBef>
              <a:spcAft>
                <a:spcPts val="0"/>
              </a:spcAft>
              <a:buSzPts val="1100"/>
              <a:buChar char="●"/>
            </a:pPr>
            <a:r>
              <a:rPr lang="en-US">
                <a:latin typeface="Arial"/>
                <a:ea typeface="Arial"/>
                <a:cs typeface="Arial"/>
                <a:sym typeface="Arial"/>
              </a:rPr>
              <a:t> Finish by mentioning that there is nothing wrong with online dating, yet safety precautions are very important as dating applications are widely used by Human Traffickers to groom young people. </a:t>
            </a:r>
            <a:endParaRPr/>
          </a:p>
          <a:p>
            <a:pPr marL="0" marR="0" lvl="0" indent="69850" algn="l" rtl="0">
              <a:lnSpc>
                <a:spcPct val="115000"/>
              </a:lnSpc>
              <a:spcBef>
                <a:spcPts val="0"/>
              </a:spcBef>
              <a:spcAft>
                <a:spcPts val="0"/>
              </a:spcAft>
              <a:buSzPts val="1100"/>
              <a:buNone/>
            </a:pPr>
            <a:endParaRPr>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3b27f279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3b27f279b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Note that this is the launch of </a:t>
            </a:r>
            <a:r>
              <a:rPr lang="en-US" b="1"/>
              <a:t>Activity One </a:t>
            </a:r>
            <a:r>
              <a:rPr lang="en-US"/>
              <a:t>in this lesson. We will come back to this slide at the end of the lesson (See slide 24.) to see the extent to which student thinking has shifted as a result of the lesson.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E101A"/>
                </a:solidFill>
              </a:rPr>
              <a:t>Content Warning:</a:t>
            </a:r>
            <a:endParaRPr b="1" u="sng">
              <a:solidFill>
                <a:srgbClr val="0E101A"/>
              </a:solidFill>
            </a:endParaRPr>
          </a:p>
          <a:p>
            <a:pPr marL="0" lvl="0" indent="0" algn="l" rtl="0">
              <a:spcBef>
                <a:spcPts val="0"/>
              </a:spcBef>
              <a:spcAft>
                <a:spcPts val="0"/>
              </a:spcAft>
              <a:buNone/>
            </a:pPr>
            <a:endParaRPr b="1">
              <a:solidFill>
                <a:srgbClr val="0E101A"/>
              </a:solidFill>
            </a:endParaRPr>
          </a:p>
          <a:p>
            <a:pPr marL="457200" lvl="0" indent="-298450" algn="l" rtl="0">
              <a:spcBef>
                <a:spcPts val="0"/>
              </a:spcBef>
              <a:spcAft>
                <a:spcPts val="0"/>
              </a:spcAft>
              <a:buClr>
                <a:schemeClr val="dk1"/>
              </a:buClr>
              <a:buSzPts val="1100"/>
              <a:buChar char="●"/>
            </a:pPr>
            <a:r>
              <a:rPr lang="en-US">
                <a:solidFill>
                  <a:schemeClr val="dk1"/>
                </a:solidFill>
              </a:rPr>
              <a:t>For many students this might be their </a:t>
            </a:r>
            <a:r>
              <a:rPr lang="en-US" b="1">
                <a:solidFill>
                  <a:schemeClr val="dk1"/>
                </a:solidFill>
              </a:rPr>
              <a:t>first time </a:t>
            </a:r>
            <a:r>
              <a:rPr lang="en-US">
                <a:solidFill>
                  <a:schemeClr val="dk1"/>
                </a:solidFill>
              </a:rPr>
              <a:t>discussing sexual exploitaiton and sex trafficking</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they’ll be discussing a difficult topic and assure them that  number one priority throughout the sessions is </a:t>
            </a:r>
            <a:r>
              <a:rPr lang="en-US" b="1">
                <a:solidFill>
                  <a:schemeClr val="dk1"/>
                </a:solidFill>
              </a:rPr>
              <a:t>their well-being</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a:t>
            </a:r>
            <a:r>
              <a:rPr lang="en-US" b="1">
                <a:solidFill>
                  <a:schemeClr val="dk1"/>
                </a:solidFill>
              </a:rPr>
              <a:t>support is available</a:t>
            </a:r>
            <a:r>
              <a:rPr lang="en-US">
                <a:solidFill>
                  <a:schemeClr val="dk1"/>
                </a:solidFill>
              </a:rPr>
              <a:t>. They can either access school support (social workers, councillors, etc.) or Canada wide resources.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Students should be informed about the presentation content and </a:t>
            </a:r>
            <a:r>
              <a:rPr lang="en-US" b="1">
                <a:solidFill>
                  <a:schemeClr val="dk1"/>
                </a:solidFill>
              </a:rPr>
              <a:t>given the option to not participate in the lesson </a:t>
            </a:r>
            <a:endParaRPr>
              <a:solidFill>
                <a:schemeClr val="dk1"/>
              </a:solidFill>
            </a:endParaRPr>
          </a:p>
          <a:p>
            <a:pPr marL="457200" lvl="0" indent="-298450" algn="l" rtl="0">
              <a:spcBef>
                <a:spcPts val="0"/>
              </a:spcBef>
              <a:spcAft>
                <a:spcPts val="0"/>
              </a:spcAft>
              <a:buClr>
                <a:schemeClr val="dk1"/>
              </a:buClr>
              <a:buSzPts val="1100"/>
              <a:buChar char="●"/>
            </a:pPr>
            <a:r>
              <a:rPr lang="en-US" b="1">
                <a:solidFill>
                  <a:schemeClr val="dk1"/>
                </a:solidFill>
              </a:rPr>
              <a:t>Create a class agreement:</a:t>
            </a:r>
            <a:r>
              <a:rPr lang="en-US">
                <a:solidFill>
                  <a:schemeClr val="dk1"/>
                </a:solidFill>
              </a:rPr>
              <a:t> Ask students share what considerations should be kept in mind to make everyone feel safe (e.g. being respectful towards everyone’s opinions and using respectful language, not joking about sensitive topics, being mindful of how much space we take throughout the session)</a:t>
            </a:r>
            <a:endParaRPr>
              <a:solidFill>
                <a:schemeClr val="dk1"/>
              </a:solidFill>
            </a:endParaRPr>
          </a:p>
          <a:p>
            <a:pPr marL="457200" lvl="0" indent="-298450" algn="l" rtl="0">
              <a:spcBef>
                <a:spcPts val="0"/>
              </a:spcBef>
              <a:spcAft>
                <a:spcPts val="0"/>
              </a:spcAft>
              <a:buClr>
                <a:schemeClr val="dk1"/>
              </a:buClr>
              <a:buSzPts val="1100"/>
              <a:buChar char="●"/>
            </a:pPr>
            <a:r>
              <a:rPr lang="en-US">
                <a:solidFill>
                  <a:srgbClr val="0E101A"/>
                </a:solidFill>
              </a:rPr>
              <a:t>Complete this slide with</a:t>
            </a:r>
            <a:r>
              <a:rPr lang="en-US" b="1">
                <a:solidFill>
                  <a:srgbClr val="0E101A"/>
                </a:solidFill>
              </a:rPr>
              <a:t> school supports</a:t>
            </a:r>
            <a:r>
              <a:rPr lang="en-US">
                <a:solidFill>
                  <a:srgbClr val="0E101A"/>
                </a:solidFill>
              </a:rPr>
              <a:t> (social workers, counsellors, etc.) available for survivors and/or those who want to make any disclosures, nationwide resources and online information (such as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 can also be made available to students</a:t>
            </a:r>
            <a:endParaRPr>
              <a:solidFill>
                <a:schemeClr val="dk1"/>
              </a:solidFill>
            </a:endParaRPr>
          </a:p>
          <a:p>
            <a:pPr marL="0" lvl="0" indent="0" algn="l" rtl="0">
              <a:spcBef>
                <a:spcPts val="0"/>
              </a:spcBef>
              <a:spcAft>
                <a:spcPts val="0"/>
              </a:spcAft>
              <a:buNone/>
            </a:pPr>
            <a:endParaRPr>
              <a:solidFill>
                <a:srgbClr val="0E101A"/>
              </a:solidFill>
            </a:endParaRPr>
          </a:p>
          <a:p>
            <a:pPr marL="0" lvl="0" indent="0" algn="l" rtl="0">
              <a:spcBef>
                <a:spcPts val="0"/>
              </a:spcBef>
              <a:spcAft>
                <a:spcPts val="0"/>
              </a:spcAft>
              <a:buNone/>
            </a:pPr>
            <a:r>
              <a:rPr lang="en-US" b="1" u="sng">
                <a:solidFill>
                  <a:srgbClr val="0E101A"/>
                </a:solidFill>
              </a:rPr>
              <a:t>Creating a class agreement:</a:t>
            </a:r>
            <a:endParaRPr b="1" u="sng">
              <a:solidFill>
                <a:srgbClr val="0E101A"/>
              </a:solidFill>
            </a:endParaRPr>
          </a:p>
          <a:p>
            <a:pPr marL="0" lvl="0" indent="0" algn="l" rtl="0">
              <a:spcBef>
                <a:spcPts val="0"/>
              </a:spcBef>
              <a:spcAft>
                <a:spcPts val="0"/>
              </a:spcAft>
              <a:buNone/>
            </a:pPr>
            <a:endParaRPr b="1">
              <a:solidFill>
                <a:srgbClr val="0E101A"/>
              </a:solidFill>
            </a:endParaRPr>
          </a:p>
          <a:p>
            <a:pPr marL="0" lvl="0" indent="0" algn="l" rtl="0">
              <a:spcBef>
                <a:spcPts val="0"/>
              </a:spcBef>
              <a:spcAft>
                <a:spcPts val="0"/>
              </a:spcAft>
              <a:buNone/>
            </a:pPr>
            <a:r>
              <a:rPr lang="en-US">
                <a:solidFill>
                  <a:srgbClr val="0E101A"/>
                </a:solidFill>
              </a:rPr>
              <a:t>It is essential to create a class climate suitable for the seriousness of the topic. Ask students to share what considerations should be kept in mind to make everyone feel safe (e.g. being respectful towards everyone’s opinions and using respectful language, not joking about sensitive topics, being mindful of how much space we take throughout the session, etc.)</a:t>
            </a:r>
            <a:endParaRPr>
              <a:solidFill>
                <a:srgbClr val="0E101A"/>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307fd63e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e307fd63e0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07fd63e0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307fd63e0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307fd63e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e307fd63e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The purpose of this optional activity is to discuss consent and online safety. </a:t>
            </a:r>
            <a:r>
              <a:rPr lang="en-US">
                <a:solidFill>
                  <a:schemeClr val="dk1"/>
                </a:solidFill>
              </a:rPr>
              <a:t>You can use a poll to ask the question in this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u="sng">
                <a:solidFill>
                  <a:srgbClr val="0E101A"/>
                </a:solidFill>
              </a:rPr>
              <a:t>Digital Delivery Guide: Online Polls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None/>
            </a:pPr>
            <a:r>
              <a:rPr lang="en-US">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rgbClr val="0E101A"/>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307fd63e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e307fd63e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Teachers can use a digital white board to build a comprehensive list.</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None/>
            </a:pPr>
            <a:r>
              <a:rPr lang="en-US" b="1" u="sng">
                <a:solidFill>
                  <a:schemeClr val="dk1"/>
                </a:solidFill>
                <a:highlight>
                  <a:schemeClr val="lt1"/>
                </a:highlight>
              </a:rPr>
              <a:t>Online Delivery Guide: White Board</a:t>
            </a:r>
            <a:endParaRPr b="1" u="sng">
              <a:solidFill>
                <a:schemeClr val="dk1"/>
              </a:solidFill>
              <a:highlight>
                <a:schemeClr val="lt1"/>
              </a:highlight>
            </a:endParaRPr>
          </a:p>
          <a:p>
            <a:pPr marL="0" lvl="0" indent="0" algn="l" rtl="0">
              <a:spcBef>
                <a:spcPts val="0"/>
              </a:spcBef>
              <a:spcAft>
                <a:spcPts val="0"/>
              </a:spcAft>
              <a:buNone/>
            </a:pPr>
            <a:endParaRPr b="1" u="sng">
              <a:solidFill>
                <a:schemeClr val="dk1"/>
              </a:solidFill>
              <a:highlight>
                <a:schemeClr val="lt1"/>
              </a:highlight>
            </a:endParaRPr>
          </a:p>
          <a:p>
            <a:pPr marL="0" lvl="0" indent="0" algn="l" rtl="0">
              <a:spcBef>
                <a:spcPts val="0"/>
              </a:spcBef>
              <a:spcAft>
                <a:spcPts val="0"/>
              </a:spcAft>
              <a:buNone/>
            </a:pPr>
            <a:r>
              <a:rPr lang="en-US">
                <a:solidFill>
                  <a:schemeClr val="dk1"/>
                </a:solidFill>
                <a:highlight>
                  <a:schemeClr val="lt1"/>
                </a:highlight>
              </a:rPr>
              <a:t>Digital white boards allow educators and students to simultaneously add text and images to a single white board document.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US">
                <a:solidFill>
                  <a:srgbClr val="0E101A"/>
                </a:solidFill>
                <a:highlight>
                  <a:schemeClr val="lt1"/>
                </a:highlight>
              </a:rPr>
              <a:t>While individual teachers will use different online learning systems for student interaction, the most common platforms share similar features. </a:t>
            </a:r>
            <a:endParaRPr b="1" u="sng">
              <a:solidFill>
                <a:schemeClr val="dk1"/>
              </a:solidFill>
              <a:highlight>
                <a:schemeClr val="lt1"/>
              </a:highlight>
            </a:endParaRPr>
          </a:p>
          <a:p>
            <a:pPr marL="0" lvl="0" indent="0" algn="l" rtl="0">
              <a:spcBef>
                <a:spcPts val="0"/>
              </a:spcBef>
              <a:spcAft>
                <a:spcPts val="0"/>
              </a:spcAft>
              <a:buNone/>
            </a:pPr>
            <a:endParaRPr b="1" u="sng">
              <a:solidFill>
                <a:schemeClr val="dk1"/>
              </a:solidFill>
              <a:highlight>
                <a:schemeClr val="lt1"/>
              </a:highlight>
            </a:endParaRPr>
          </a:p>
          <a:p>
            <a:pPr marL="0" lvl="0" indent="0" algn="l" rtl="0">
              <a:spcBef>
                <a:spcPts val="0"/>
              </a:spcBef>
              <a:spcAft>
                <a:spcPts val="0"/>
              </a:spcAft>
              <a:buNone/>
            </a:pPr>
            <a:r>
              <a:rPr lang="en-US">
                <a:solidFill>
                  <a:schemeClr val="dk1"/>
                </a:solidFill>
                <a:highlight>
                  <a:schemeClr val="lt1"/>
                </a:highlight>
              </a:rPr>
              <a:t>Suggested Digital Tool:</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chemeClr val="lt1"/>
                </a:highlight>
              </a:rPr>
              <a:t>Digital White Boards are available on Zoom (</a:t>
            </a:r>
            <a:r>
              <a:rPr lang="en-US" i="1">
                <a:solidFill>
                  <a:schemeClr val="dk1"/>
                </a:solidFill>
                <a:highlight>
                  <a:schemeClr val="lt1"/>
                </a:highlight>
              </a:rPr>
              <a:t>White Board</a:t>
            </a:r>
            <a:r>
              <a:rPr lang="en-US">
                <a:solidFill>
                  <a:schemeClr val="dk1"/>
                </a:solidFill>
                <a:highlight>
                  <a:schemeClr val="lt1"/>
                </a:highlight>
              </a:rPr>
              <a:t> feature), </a:t>
            </a:r>
            <a:endParaRPr>
              <a:solidFill>
                <a:schemeClr val="dk1"/>
              </a:solidFill>
              <a:highlight>
                <a:schemeClr val="lt1"/>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chemeClr val="lt1"/>
                </a:highlight>
              </a:rPr>
              <a:t>Microsoft Teams (</a:t>
            </a:r>
            <a:r>
              <a:rPr lang="en-US" i="1">
                <a:solidFill>
                  <a:schemeClr val="dk1"/>
                </a:solidFill>
                <a:highlight>
                  <a:schemeClr val="lt1"/>
                </a:highlight>
              </a:rPr>
              <a:t>Microsoft WhiteBoard</a:t>
            </a:r>
            <a:r>
              <a:rPr lang="en-US">
                <a:solidFill>
                  <a:schemeClr val="dk1"/>
                </a:solidFill>
                <a:highlight>
                  <a:schemeClr val="lt1"/>
                </a:highlight>
              </a:rPr>
              <a:t> feature), </a:t>
            </a:r>
            <a:endParaRPr>
              <a:solidFill>
                <a:schemeClr val="dk1"/>
              </a:solidFill>
              <a:highlight>
                <a:schemeClr val="lt1"/>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chemeClr val="lt1"/>
                </a:highlight>
              </a:rPr>
              <a:t>Google Meets (</a:t>
            </a:r>
            <a:r>
              <a:rPr lang="en-US" i="1">
                <a:solidFill>
                  <a:schemeClr val="dk1"/>
                </a:solidFill>
                <a:highlight>
                  <a:schemeClr val="lt1"/>
                </a:highlight>
              </a:rPr>
              <a:t>Jamboard</a:t>
            </a:r>
            <a:r>
              <a:rPr lang="en-US">
                <a:solidFill>
                  <a:schemeClr val="dk1"/>
                </a:solidFill>
                <a:highlight>
                  <a:schemeClr val="lt1"/>
                </a:highlight>
              </a:rPr>
              <a:t> feature)</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US">
                <a:solidFill>
                  <a:schemeClr val="dk1"/>
                </a:solidFill>
                <a:highlight>
                  <a:schemeClr val="lt1"/>
                </a:highlight>
              </a:rPr>
              <a:t>Apart from the suggested tools above, you can also use Google Jamboards (</a:t>
            </a:r>
            <a:r>
              <a:rPr lang="en-US" u="sng">
                <a:solidFill>
                  <a:srgbClr val="0000FF"/>
                </a:solidFill>
                <a:highlight>
                  <a:schemeClr val="lt1"/>
                </a:highlight>
                <a:hlinkClick r:id="rId3">
                  <a:extLst>
                    <a:ext uri="{A12FA001-AC4F-418D-AE19-62706E023703}">
                      <ahyp:hlinkClr xmlns:ahyp="http://schemas.microsoft.com/office/drawing/2018/hyperlinkcolor" val="tx"/>
                    </a:ext>
                  </a:extLst>
                </a:hlinkClick>
              </a:rPr>
              <a:t>https://jamboard.google.com/</a:t>
            </a:r>
            <a:r>
              <a:rPr lang="en-US">
                <a:solidFill>
                  <a:schemeClr val="dk1"/>
                </a:solidFill>
                <a:highlight>
                  <a:schemeClr val="lt1"/>
                </a:highlight>
              </a:rPr>
              <a:t>) to create a white board.  By clicking on the “Share” button can change privacy settings and invite students through e-mail or by sharing a link to collaborate in the same document.  </a:t>
            </a:r>
            <a:endParaRPr>
              <a:solidFill>
                <a:schemeClr val="dk1"/>
              </a:solidFill>
              <a:highlight>
                <a:schemeClr val="lt1"/>
              </a:highlight>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307fd63e0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e307fd63e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chemeClr val="dk1"/>
                </a:solidFill>
              </a:rPr>
              <a:t>Activity 1:</a:t>
            </a:r>
            <a:endParaRPr b="1" u="sng">
              <a:solidFill>
                <a:schemeClr val="dk1"/>
              </a:solidFill>
            </a:endParaRPr>
          </a:p>
          <a:p>
            <a:pPr marL="0" lvl="0" indent="0" algn="l" rtl="0">
              <a:spcBef>
                <a:spcPts val="0"/>
              </a:spcBef>
              <a:spcAft>
                <a:spcPts val="0"/>
              </a:spcAft>
              <a:buClr>
                <a:schemeClr val="dk1"/>
              </a:buClr>
              <a:buSzPts val="1100"/>
              <a:buFont typeface="Arial"/>
              <a:buNone/>
            </a:pPr>
            <a:endParaRPr b="1" u="sng">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Slides 3-4 will help you prepare your students for the lesson plan. Students should be given this question at the start of the lesson so that their experiences throughout the next activities are aligned with this targeted learning. </a:t>
            </a:r>
            <a:endParaRPr>
              <a:solidFill>
                <a:schemeClr val="dk1"/>
              </a:solidFill>
            </a:endParaRPr>
          </a:p>
          <a:p>
            <a:pPr marL="457200" marR="0" lvl="0" indent="-228600" algn="l" rtl="0">
              <a:lnSpc>
                <a:spcPct val="115000"/>
              </a:lnSpc>
              <a:spcBef>
                <a:spcPts val="0"/>
              </a:spcBef>
              <a:spcAft>
                <a:spcPts val="0"/>
              </a:spcAft>
              <a:buSzPts val="1100"/>
              <a:buNone/>
            </a:pPr>
            <a:endParaRPr sz="1800">
              <a:latin typeface="Arial"/>
              <a:ea typeface="Arial"/>
              <a:cs typeface="Arial"/>
              <a:sym typeface="Arial"/>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342900" marR="0" lvl="0" indent="-273050" algn="l" rtl="0">
              <a:lnSpc>
                <a:spcPct val="115000"/>
              </a:lnSpc>
              <a:spcBef>
                <a:spcPts val="0"/>
              </a:spcBef>
              <a:spcAft>
                <a:spcPts val="0"/>
              </a:spcAft>
              <a:buSzPts val="1100"/>
              <a:buFont typeface="Arial"/>
              <a:buNone/>
            </a:pPr>
            <a:endParaRPr sz="1800" u="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Students will respond to this task at the end of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u="sng"/>
              <a:t>Activity 2:</a:t>
            </a:r>
            <a:endParaRPr b="1" u="sng"/>
          </a:p>
          <a:p>
            <a:pPr marL="0" marR="0" lvl="0" indent="0" algn="l" rtl="0">
              <a:lnSpc>
                <a:spcPct val="100000"/>
              </a:lnSpc>
              <a:spcBef>
                <a:spcPts val="0"/>
              </a:spcBef>
              <a:spcAft>
                <a:spcPts val="0"/>
              </a:spcAft>
              <a:buClr>
                <a:srgbClr val="000000"/>
              </a:buClr>
              <a:buSzPts val="1100"/>
              <a:buFont typeface="Arial"/>
              <a:buNone/>
            </a:pPr>
            <a:endParaRPr b="1"/>
          </a:p>
          <a:p>
            <a:pPr marL="0" marR="0" lvl="0" indent="0" algn="l" rtl="0">
              <a:lnSpc>
                <a:spcPct val="100000"/>
              </a:lnSpc>
              <a:spcBef>
                <a:spcPts val="0"/>
              </a:spcBef>
              <a:spcAft>
                <a:spcPts val="0"/>
              </a:spcAft>
              <a:buClr>
                <a:srgbClr val="000000"/>
              </a:buClr>
              <a:buSzPts val="1100"/>
              <a:buFont typeface="Arial"/>
              <a:buNone/>
            </a:pPr>
            <a:r>
              <a:rPr lang="en-US"/>
              <a:t>Ask students to consider this questions and points individually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Ask students to compare this definition with their own.  You can use a poll to ask the question in this slide.</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Online Polls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rgbClr val="0E101A"/>
              </a:solidFil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i="1">
                <a:solidFill>
                  <a:srgbClr val="3C4043"/>
                </a:solidFill>
                <a:latin typeface="Arial"/>
                <a:ea typeface="Arial"/>
                <a:cs typeface="Arial"/>
                <a:sym typeface="Arial"/>
              </a:rPr>
              <a:t>Please note that studies show that 2SLGBTQ+ people experience higher rates of intimate partner violence, where the sexual violence 2SLGBTQ+ people is often downplayed as 'just flirtatious' or 'not real violence’</a:t>
            </a:r>
            <a:endParaRPr/>
          </a:p>
          <a:p>
            <a:pPr marL="457200" marR="0" lvl="0" indent="-228600" algn="l" rtl="0">
              <a:lnSpc>
                <a:spcPct val="100000"/>
              </a:lnSpc>
              <a:spcBef>
                <a:spcPts val="0"/>
              </a:spcBef>
              <a:spcAft>
                <a:spcPts val="0"/>
              </a:spcAft>
              <a:buClr>
                <a:srgbClr val="000000"/>
              </a:buClr>
              <a:buSzPts val="1100"/>
              <a:buFont typeface="Arial"/>
              <a:buNone/>
            </a:pPr>
            <a:endParaRPr sz="1800">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i="1">
                <a:solidFill>
                  <a:srgbClr val="3C4043"/>
                </a:solidFill>
                <a:latin typeface="Arial"/>
                <a:ea typeface="Arial"/>
                <a:cs typeface="Arial"/>
                <a:sym typeface="Arial"/>
              </a:rPr>
              <a:t>Please note that studies show that 2SLGBTQ+ people experience higher rates of intimate partner violence, where the sexual violence 2SLGBTQ+ people is often downplayed as 'just flirtatious' or 'not real violence’</a:t>
            </a:r>
            <a:endParaRPr/>
          </a:p>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307fd63e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e307fd63e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i="1">
                <a:solidFill>
                  <a:srgbClr val="3C4043"/>
                </a:solidFill>
                <a:latin typeface="Arial"/>
                <a:ea typeface="Arial"/>
                <a:cs typeface="Arial"/>
                <a:sym typeface="Arial"/>
              </a:rPr>
              <a:t>Please note that studies show that 2SLGBTQ+ people experience higher rates of intimate partner violence, where the sexual violence 2SLGBTQ+ people is often downplayed as 'just flirtatious' or 'not real violence’</a:t>
            </a:r>
            <a:endParaRPr/>
          </a:p>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8"/>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7" name="Google Shape;57;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5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9" name="Google Shape;5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2" name="Google Shape;6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8" name="Google Shape;68;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9" name="Google Shape;69;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76"/>
        <p:cNvGrpSpPr/>
        <p:nvPr/>
      </p:nvGrpSpPr>
      <p:grpSpPr>
        <a:xfrm>
          <a:off x="0" y="0"/>
          <a:ext cx="0" cy="0"/>
          <a:chOff x="0" y="0"/>
          <a:chExt cx="0" cy="0"/>
        </a:xfrm>
      </p:grpSpPr>
      <p:pic>
        <p:nvPicPr>
          <p:cNvPr id="77" name="Google Shape;77;ge307fd63e0_0_205"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78" name="Google Shape;78;ge307fd63e0_0_205"/>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79" name="Google Shape;79;ge307fd63e0_0_205"/>
          <p:cNvSpPr txBox="1">
            <a:spLocks noGrp="1"/>
          </p:cNvSpPr>
          <p:nvPr>
            <p:ph type="title"/>
          </p:nvPr>
        </p:nvSpPr>
        <p:spPr>
          <a:xfrm>
            <a:off x="311708" y="744574"/>
            <a:ext cx="8520600" cy="20526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5200"/>
              <a:buFont typeface="Oswald"/>
              <a:buNone/>
              <a:defRPr sz="5200">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80" name="Google Shape;80;ge307fd63e0_0_205"/>
          <p:cNvSpPr txBox="1">
            <a:spLocks noGrp="1"/>
          </p:cNvSpPr>
          <p:nvPr>
            <p:ph type="body" idx="1"/>
          </p:nvPr>
        </p:nvSpPr>
        <p:spPr>
          <a:xfrm>
            <a:off x="311699" y="2834125"/>
            <a:ext cx="8520600" cy="11322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1pPr>
            <a:lvl2pPr marL="914400" lvl="1"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2pPr>
            <a:lvl3pPr marL="1371600" lvl="2"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3pPr>
            <a:lvl4pPr marL="1828800" lvl="3"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4pPr>
            <a:lvl5pPr marL="2286000" lvl="4"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81" name="Google Shape;81;ge307fd63e0_0_20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bg>
      <p:bgPr>
        <a:solidFill>
          <a:srgbClr val="FFFFFF"/>
        </a:solidFill>
        <a:effectLst/>
      </p:bgPr>
    </p:bg>
    <p:spTree>
      <p:nvGrpSpPr>
        <p:cNvPr id="1" name="Shape 82"/>
        <p:cNvGrpSpPr/>
        <p:nvPr/>
      </p:nvGrpSpPr>
      <p:grpSpPr>
        <a:xfrm>
          <a:off x="0" y="0"/>
          <a:ext cx="0" cy="0"/>
          <a:chOff x="0" y="0"/>
          <a:chExt cx="0" cy="0"/>
        </a:xfrm>
      </p:grpSpPr>
      <p:sp>
        <p:nvSpPr>
          <p:cNvPr id="83" name="Google Shape;83;ge307fd63e0_0_211"/>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ge307fd63e0_0_211"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85" name="Google Shape;85;ge307fd63e0_0_211"/>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86" name="Google Shape;86;ge307fd63e0_0_211"/>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2800"/>
              <a:buFont typeface="Oswald"/>
              <a:buNone/>
              <a:defRPr>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87" name="Google Shape;87;ge307fd63e0_0_211"/>
          <p:cNvSpPr txBox="1">
            <a:spLocks noGrp="1"/>
          </p:cNvSpPr>
          <p:nvPr>
            <p:ph type="body" idx="1"/>
          </p:nvPr>
        </p:nvSpPr>
        <p:spPr>
          <a:xfrm>
            <a:off x="311699" y="1152475"/>
            <a:ext cx="8520600" cy="3416400"/>
          </a:xfrm>
          <a:prstGeom prst="rect">
            <a:avLst/>
          </a:prstGeom>
          <a:noFill/>
          <a:ln>
            <a:noFill/>
          </a:ln>
        </p:spPr>
        <p:txBody>
          <a:bodyPr spcFirstLastPara="1" wrap="square" lIns="91400" tIns="91400" rIns="91400" bIns="91400" anchor="t" anchorCtr="0">
            <a:normAutofit/>
          </a:bodyPr>
          <a:lstStyle>
            <a:lvl1pPr marL="457200" lvl="0" indent="-368300" algn="l" rtl="0">
              <a:lnSpc>
                <a:spcPct val="115000"/>
              </a:lnSpc>
              <a:spcBef>
                <a:spcPts val="0"/>
              </a:spcBef>
              <a:spcAft>
                <a:spcPts val="0"/>
              </a:spcAft>
              <a:buSzPts val="2200"/>
              <a:buChar char="●"/>
              <a:defRPr sz="2200">
                <a:latin typeface="Lora"/>
                <a:ea typeface="Lora"/>
                <a:cs typeface="Lora"/>
                <a:sym typeface="Lora"/>
              </a:defRPr>
            </a:lvl1pPr>
            <a:lvl2pPr marL="914400" lvl="1" indent="-368300" algn="l" rtl="0">
              <a:lnSpc>
                <a:spcPct val="115000"/>
              </a:lnSpc>
              <a:spcBef>
                <a:spcPts val="0"/>
              </a:spcBef>
              <a:spcAft>
                <a:spcPts val="0"/>
              </a:spcAft>
              <a:buSzPts val="2200"/>
              <a:buChar char="○"/>
              <a:defRPr sz="2200">
                <a:latin typeface="Lora"/>
                <a:ea typeface="Lora"/>
                <a:cs typeface="Lora"/>
                <a:sym typeface="Lora"/>
              </a:defRPr>
            </a:lvl2pPr>
            <a:lvl3pPr marL="1371600" lvl="2" indent="-368300" algn="l" rtl="0">
              <a:lnSpc>
                <a:spcPct val="115000"/>
              </a:lnSpc>
              <a:spcBef>
                <a:spcPts val="0"/>
              </a:spcBef>
              <a:spcAft>
                <a:spcPts val="0"/>
              </a:spcAft>
              <a:buSzPts val="2200"/>
              <a:buChar char="■"/>
              <a:defRPr sz="2200">
                <a:latin typeface="Lora"/>
                <a:ea typeface="Lora"/>
                <a:cs typeface="Lora"/>
                <a:sym typeface="Lora"/>
              </a:defRPr>
            </a:lvl3pPr>
            <a:lvl4pPr marL="1828800" lvl="3" indent="-368300" algn="l" rtl="0">
              <a:lnSpc>
                <a:spcPct val="115000"/>
              </a:lnSpc>
              <a:spcBef>
                <a:spcPts val="0"/>
              </a:spcBef>
              <a:spcAft>
                <a:spcPts val="0"/>
              </a:spcAft>
              <a:buSzPts val="2200"/>
              <a:buChar char="●"/>
              <a:defRPr sz="2200">
                <a:latin typeface="Lora"/>
                <a:ea typeface="Lora"/>
                <a:cs typeface="Lora"/>
                <a:sym typeface="Lora"/>
              </a:defRPr>
            </a:lvl4pPr>
            <a:lvl5pPr marL="2286000" lvl="4" indent="-368300" algn="l" rtl="0">
              <a:lnSpc>
                <a:spcPct val="115000"/>
              </a:lnSpc>
              <a:spcBef>
                <a:spcPts val="0"/>
              </a:spcBef>
              <a:spcAft>
                <a:spcPts val="0"/>
              </a:spcAft>
              <a:buSzPts val="2200"/>
              <a:buChar char="○"/>
              <a:defRPr sz="2200">
                <a:latin typeface="Lora"/>
                <a:ea typeface="Lora"/>
                <a:cs typeface="Lora"/>
                <a:sym typeface="Lora"/>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88" name="Google Shape;88;ge307fd63e0_0_211"/>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bg>
      <p:bgPr>
        <a:solidFill>
          <a:srgbClr val="FFFFFF"/>
        </a:solidFill>
        <a:effectLst/>
      </p:bgPr>
    </p:bg>
    <p:spTree>
      <p:nvGrpSpPr>
        <p:cNvPr id="1" name="Shape 89"/>
        <p:cNvGrpSpPr/>
        <p:nvPr/>
      </p:nvGrpSpPr>
      <p:grpSpPr>
        <a:xfrm>
          <a:off x="0" y="0"/>
          <a:ext cx="0" cy="0"/>
          <a:chOff x="0" y="0"/>
          <a:chExt cx="0" cy="0"/>
        </a:xfrm>
      </p:grpSpPr>
      <p:sp>
        <p:nvSpPr>
          <p:cNvPr id="90" name="Google Shape;90;ge307fd63e0_0_218"/>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ge307fd63e0_0_218"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92" name="Google Shape;92;ge307fd63e0_0_218"/>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93" name="Google Shape;93;ge307fd63e0_0_218"/>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94" name="Google Shape;94;ge307fd63e0_0_218"/>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5" name="Google Shape;95;ge307fd63e0_0_218"/>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6" name="Google Shape;96;ge307fd63e0_0_21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spTree>
      <p:nvGrpSpPr>
        <p:cNvPr id="1" name="Shape 97"/>
        <p:cNvGrpSpPr/>
        <p:nvPr/>
      </p:nvGrpSpPr>
      <p:grpSpPr>
        <a:xfrm>
          <a:off x="0" y="0"/>
          <a:ext cx="0" cy="0"/>
          <a:chOff x="0" y="0"/>
          <a:chExt cx="0" cy="0"/>
        </a:xfrm>
      </p:grpSpPr>
      <p:pic>
        <p:nvPicPr>
          <p:cNvPr id="98" name="Google Shape;98;ge307fd63e0_0_226"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99" name="Google Shape;99;ge307fd63e0_0_226"/>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0" name="Google Shape;100;ge307fd63e0_0_226"/>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01" name="Google Shape;101;ge307fd63e0_0_226"/>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2" name="Google Shape;102;ge307fd63e0_0_226"/>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103"/>
        <p:cNvGrpSpPr/>
        <p:nvPr/>
      </p:nvGrpSpPr>
      <p:grpSpPr>
        <a:xfrm>
          <a:off x="0" y="0"/>
          <a:ext cx="0" cy="0"/>
          <a:chOff x="0" y="0"/>
          <a:chExt cx="0" cy="0"/>
        </a:xfrm>
      </p:grpSpPr>
      <p:pic>
        <p:nvPicPr>
          <p:cNvPr id="104" name="Google Shape;104;ge307fd63e0_0_232"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05" name="Google Shape;105;ge307fd63e0_0_232"/>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6" name="Google Shape;106;ge307fd63e0_0_232"/>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07" name="Google Shape;107;ge307fd63e0_0_232"/>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8" name="Google Shape;108;ge307fd63e0_0_232"/>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9" name="Google Shape;109;ge307fd63e0_0_23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10"/>
        <p:cNvGrpSpPr/>
        <p:nvPr/>
      </p:nvGrpSpPr>
      <p:grpSpPr>
        <a:xfrm>
          <a:off x="0" y="0"/>
          <a:ext cx="0" cy="0"/>
          <a:chOff x="0" y="0"/>
          <a:chExt cx="0" cy="0"/>
        </a:xfrm>
      </p:grpSpPr>
      <p:sp>
        <p:nvSpPr>
          <p:cNvPr id="111" name="Google Shape;111;ge307fd63e0_0_239"/>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2" name="Google Shape;112;ge307fd63e0_0_23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113"/>
        <p:cNvGrpSpPr/>
        <p:nvPr/>
      </p:nvGrpSpPr>
      <p:grpSpPr>
        <a:xfrm>
          <a:off x="0" y="0"/>
          <a:ext cx="0" cy="0"/>
          <a:chOff x="0" y="0"/>
          <a:chExt cx="0" cy="0"/>
        </a:xfrm>
      </p:grpSpPr>
      <p:pic>
        <p:nvPicPr>
          <p:cNvPr id="114" name="Google Shape;114;ge307fd63e0_0_242"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15" name="Google Shape;115;ge307fd63e0_0_242"/>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16" name="Google Shape;116;ge307fd63e0_0_242"/>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7" name="Google Shape;117;ge307fd63e0_0_24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p:spTree>
      <p:nvGrpSpPr>
        <p:cNvPr id="1" name="Shape 118"/>
        <p:cNvGrpSpPr/>
        <p:nvPr/>
      </p:nvGrpSpPr>
      <p:grpSpPr>
        <a:xfrm>
          <a:off x="0" y="0"/>
          <a:ext cx="0" cy="0"/>
          <a:chOff x="0" y="0"/>
          <a:chExt cx="0" cy="0"/>
        </a:xfrm>
      </p:grpSpPr>
      <p:pic>
        <p:nvPicPr>
          <p:cNvPr id="119" name="Google Shape;119;ge307fd63e0_0_247"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20" name="Google Shape;120;ge307fd63e0_0_247"/>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21" name="Google Shape;121;ge307fd63e0_0_247"/>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e307fd63e0_0_247"/>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23" name="Google Shape;123;ge307fd63e0_0_247"/>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24" name="Google Shape;124;ge307fd63e0_0_247"/>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25" name="Google Shape;125;ge307fd63e0_0_247"/>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APTION_ONLY">
  <p:cSld name="CAPTION_ONLY">
    <p:spTree>
      <p:nvGrpSpPr>
        <p:cNvPr id="1" name="Shape 126"/>
        <p:cNvGrpSpPr/>
        <p:nvPr/>
      </p:nvGrpSpPr>
      <p:grpSpPr>
        <a:xfrm>
          <a:off x="0" y="0"/>
          <a:ext cx="0" cy="0"/>
          <a:chOff x="0" y="0"/>
          <a:chExt cx="0" cy="0"/>
        </a:xfrm>
      </p:grpSpPr>
      <p:pic>
        <p:nvPicPr>
          <p:cNvPr id="127" name="Google Shape;127;ge307fd63e0_0_255"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28" name="Google Shape;128;ge307fd63e0_0_255"/>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29" name="Google Shape;129;ge307fd63e0_0_255"/>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stStyle>
          <a:p>
            <a:endParaRPr/>
          </a:p>
        </p:txBody>
      </p:sp>
      <p:sp>
        <p:nvSpPr>
          <p:cNvPr id="130" name="Google Shape;130;ge307fd63e0_0_25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_NUMBER">
  <p:cSld name="BIG_NUMBER">
    <p:spTree>
      <p:nvGrpSpPr>
        <p:cNvPr id="1" name="Shape 131"/>
        <p:cNvGrpSpPr/>
        <p:nvPr/>
      </p:nvGrpSpPr>
      <p:grpSpPr>
        <a:xfrm>
          <a:off x="0" y="0"/>
          <a:ext cx="0" cy="0"/>
          <a:chOff x="0" y="0"/>
          <a:chExt cx="0" cy="0"/>
        </a:xfrm>
      </p:grpSpPr>
      <p:pic>
        <p:nvPicPr>
          <p:cNvPr id="132" name="Google Shape;132;ge307fd63e0_0_260"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33" name="Google Shape;133;ge307fd63e0_0_260"/>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34" name="Google Shape;134;ge307fd63e0_0_260"/>
          <p:cNvSpPr txBox="1">
            <a:spLocks noGrp="1"/>
          </p:cNvSpPr>
          <p:nvPr>
            <p:ph type="title" hasCustomPrompt="1"/>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r>
              <a:t>xx%</a:t>
            </a:r>
          </a:p>
        </p:txBody>
      </p:sp>
      <p:sp>
        <p:nvSpPr>
          <p:cNvPr id="135" name="Google Shape;135;ge307fd63e0_0_260"/>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36" name="Google Shape;136;ge307fd63e0_0_260"/>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rgbClr val="FFFFFF"/>
        </a:solidFill>
        <a:effectLst/>
      </p:bgPr>
    </p:bg>
    <p:spTree>
      <p:nvGrpSpPr>
        <p:cNvPr id="1" name="Shape 137"/>
        <p:cNvGrpSpPr/>
        <p:nvPr/>
      </p:nvGrpSpPr>
      <p:grpSpPr>
        <a:xfrm>
          <a:off x="0" y="0"/>
          <a:ext cx="0" cy="0"/>
          <a:chOff x="0" y="0"/>
          <a:chExt cx="0" cy="0"/>
        </a:xfrm>
      </p:grpSpPr>
      <p:sp>
        <p:nvSpPr>
          <p:cNvPr id="138" name="Google Shape;138;ge307fd63e0_0_266"/>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 name="Google Shape;139;ge307fd63e0_0_266"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40" name="Google Shape;140;ge307fd63e0_0_266"/>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41" name="Google Shape;141;ge307fd63e0_0_266"/>
          <p:cNvSpPr txBox="1">
            <a:spLocks noGrp="1"/>
          </p:cNvSpPr>
          <p:nvPr>
            <p:ph type="title"/>
          </p:nvPr>
        </p:nvSpPr>
        <p:spPr>
          <a:xfrm>
            <a:off x="311699" y="2150849"/>
            <a:ext cx="8520600" cy="841800"/>
          </a:xfrm>
          <a:prstGeom prst="rect">
            <a:avLst/>
          </a:prstGeom>
          <a:noFill/>
          <a:ln>
            <a:noFill/>
          </a:ln>
        </p:spPr>
        <p:txBody>
          <a:bodyPr spcFirstLastPara="1" wrap="square" lIns="91400" tIns="91400" rIns="91400" bIns="91400" anchor="ctr" anchorCtr="0">
            <a:normAutofit/>
          </a:bodyPr>
          <a:lstStyle>
            <a:lvl1pPr lvl="0" algn="ctr" rtl="0">
              <a:lnSpc>
                <a:spcPct val="100000"/>
              </a:lnSpc>
              <a:spcBef>
                <a:spcPts val="0"/>
              </a:spcBef>
              <a:spcAft>
                <a:spcPts val="0"/>
              </a:spcAft>
              <a:buClr>
                <a:srgbClr val="000000"/>
              </a:buClr>
              <a:buSzPts val="3600"/>
              <a:buFont typeface="Arial"/>
              <a:buNone/>
              <a:defRPr sz="36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42" name="Google Shape;142;ge307fd63e0_0_266"/>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_ONLY">
  <p:cSld name="TITLE_ONLY 2">
    <p:bg>
      <p:bgPr>
        <a:solidFill>
          <a:srgbClr val="FFFFFF"/>
        </a:solidFill>
        <a:effectLst/>
      </p:bgPr>
    </p:bg>
    <p:spTree>
      <p:nvGrpSpPr>
        <p:cNvPr id="1" name="Shape 143"/>
        <p:cNvGrpSpPr/>
        <p:nvPr/>
      </p:nvGrpSpPr>
      <p:grpSpPr>
        <a:xfrm>
          <a:off x="0" y="0"/>
          <a:ext cx="0" cy="0"/>
          <a:chOff x="0" y="0"/>
          <a:chExt cx="0" cy="0"/>
        </a:xfrm>
      </p:grpSpPr>
      <p:sp>
        <p:nvSpPr>
          <p:cNvPr id="144" name="Google Shape;144;ge307fd63e0_0_272"/>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ge307fd63e0_0_272"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46" name="Google Shape;146;ge307fd63e0_0_272"/>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47" name="Google Shape;147;ge307fd63e0_0_272"/>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48" name="Google Shape;148;ge307fd63e0_0_27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2">
    <p:bg>
      <p:bgPr>
        <a:solidFill>
          <a:srgbClr val="FFFFFF"/>
        </a:solidFill>
        <a:effectLst/>
      </p:bgPr>
    </p:bg>
    <p:spTree>
      <p:nvGrpSpPr>
        <p:cNvPr id="1" name="Shape 149"/>
        <p:cNvGrpSpPr/>
        <p:nvPr/>
      </p:nvGrpSpPr>
      <p:grpSpPr>
        <a:xfrm>
          <a:off x="0" y="0"/>
          <a:ext cx="0" cy="0"/>
          <a:chOff x="0" y="0"/>
          <a:chExt cx="0" cy="0"/>
        </a:xfrm>
      </p:grpSpPr>
      <p:sp>
        <p:nvSpPr>
          <p:cNvPr id="150" name="Google Shape;150;ge307fd63e0_0_278"/>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ge307fd63e0_0_278"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52" name="Google Shape;152;ge307fd63e0_0_278"/>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53" name="Google Shape;153;ge307fd63e0_0_278"/>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54" name="Google Shape;154;ge307fd63e0_0_278"/>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55" name="Google Shape;155;ge307fd63e0_0_27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MAIN_POINT">
  <p:cSld name="MAIN_POINT 2">
    <p:bg>
      <p:bgPr>
        <a:solidFill>
          <a:srgbClr val="FFFFFF"/>
        </a:solidFill>
        <a:effectLst/>
      </p:bgPr>
    </p:bg>
    <p:spTree>
      <p:nvGrpSpPr>
        <p:cNvPr id="1" name="Shape 156"/>
        <p:cNvGrpSpPr/>
        <p:nvPr/>
      </p:nvGrpSpPr>
      <p:grpSpPr>
        <a:xfrm>
          <a:off x="0" y="0"/>
          <a:ext cx="0" cy="0"/>
          <a:chOff x="0" y="0"/>
          <a:chExt cx="0" cy="0"/>
        </a:xfrm>
      </p:grpSpPr>
      <p:sp>
        <p:nvSpPr>
          <p:cNvPr id="157" name="Google Shape;157;ge307fd63e0_0_285"/>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ge307fd63e0_0_285"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59" name="Google Shape;159;ge307fd63e0_0_285"/>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0" name="Google Shape;160;ge307fd63e0_0_285"/>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61" name="Google Shape;161;ge307fd63e0_0_28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2">
    <p:bg>
      <p:bgPr>
        <a:solidFill>
          <a:srgbClr val="FFFFFF"/>
        </a:solidFill>
        <a:effectLst/>
      </p:bgPr>
    </p:bg>
    <p:spTree>
      <p:nvGrpSpPr>
        <p:cNvPr id="1" name="Shape 162"/>
        <p:cNvGrpSpPr/>
        <p:nvPr/>
      </p:nvGrpSpPr>
      <p:grpSpPr>
        <a:xfrm>
          <a:off x="0" y="0"/>
          <a:ext cx="0" cy="0"/>
          <a:chOff x="0" y="0"/>
          <a:chExt cx="0" cy="0"/>
        </a:xfrm>
      </p:grpSpPr>
      <p:sp>
        <p:nvSpPr>
          <p:cNvPr id="163" name="Google Shape;163;ge307fd63e0_0_291"/>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ge307fd63e0_0_291"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65" name="Google Shape;165;ge307fd63e0_0_291"/>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6" name="Google Shape;166;ge307fd63e0_0_291"/>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e307fd63e0_0_291"/>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68" name="Google Shape;168;ge307fd63e0_0_291"/>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69" name="Google Shape;169;ge307fd63e0_0_291"/>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0" name="Google Shape;170;ge307fd63e0_0_291"/>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APTION_ONLY">
  <p:cSld name="CAPTION_ONLY 2">
    <p:bg>
      <p:bgPr>
        <a:solidFill>
          <a:srgbClr val="FFFFFF"/>
        </a:solidFill>
        <a:effectLst/>
      </p:bgPr>
    </p:bg>
    <p:spTree>
      <p:nvGrpSpPr>
        <p:cNvPr id="1" name="Shape 171"/>
        <p:cNvGrpSpPr/>
        <p:nvPr/>
      </p:nvGrpSpPr>
      <p:grpSpPr>
        <a:xfrm>
          <a:off x="0" y="0"/>
          <a:ext cx="0" cy="0"/>
          <a:chOff x="0" y="0"/>
          <a:chExt cx="0" cy="0"/>
        </a:xfrm>
      </p:grpSpPr>
      <p:sp>
        <p:nvSpPr>
          <p:cNvPr id="172" name="Google Shape;172;ge307fd63e0_0_300"/>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ge307fd63e0_0_300"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74" name="Google Shape;174;ge307fd63e0_0_300"/>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75" name="Google Shape;175;ge307fd63e0_0_300"/>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6" name="Google Shape;176;ge307fd63e0_0_300"/>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IG_NUMBER">
  <p:cSld name="BIG_NUMBER 2">
    <p:bg>
      <p:bgPr>
        <a:solidFill>
          <a:srgbClr val="FFFFFF"/>
        </a:solidFill>
        <a:effectLst/>
      </p:bgPr>
    </p:bg>
    <p:spTree>
      <p:nvGrpSpPr>
        <p:cNvPr id="1" name="Shape 177"/>
        <p:cNvGrpSpPr/>
        <p:nvPr/>
      </p:nvGrpSpPr>
      <p:grpSpPr>
        <a:xfrm>
          <a:off x="0" y="0"/>
          <a:ext cx="0" cy="0"/>
          <a:chOff x="0" y="0"/>
          <a:chExt cx="0" cy="0"/>
        </a:xfrm>
      </p:grpSpPr>
      <p:sp>
        <p:nvSpPr>
          <p:cNvPr id="178" name="Google Shape;178;ge307fd63e0_0_306"/>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ge307fd63e0_0_306"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80" name="Google Shape;180;ge307fd63e0_0_306"/>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81" name="Google Shape;181;ge307fd63e0_0_306"/>
          <p:cNvSpPr txBox="1">
            <a:spLocks noGrp="1"/>
          </p:cNvSpPr>
          <p:nvPr>
            <p:ph type="title"/>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82" name="Google Shape;182;ge307fd63e0_0_306"/>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83" name="Google Shape;183;ge307fd63e0_0_306"/>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 name="Google Shape;2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 name="Google Shape;33;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8" name="Google Shape;3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2" name="Google Shape;4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200">
                <a:latin typeface="Lora"/>
                <a:ea typeface="Lora"/>
                <a:cs typeface="Lora"/>
                <a:sym typeface="Lora"/>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 name="Google Shape;5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7966"/>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37"/>
          <p:cNvPicPr preferRelativeResize="0"/>
          <p:nvPr/>
        </p:nvPicPr>
        <p:blipFill rotWithShape="1">
          <a:blip r:embed="rId10">
            <a:alphaModFix/>
          </a:blip>
          <a:srcRect t="16420" b="16007"/>
          <a:stretch/>
        </p:blipFill>
        <p:spPr>
          <a:xfrm>
            <a:off x="311700" y="4285925"/>
            <a:ext cx="1269125" cy="857575"/>
          </a:xfrm>
          <a:prstGeom prst="rect">
            <a:avLst/>
          </a:prstGeom>
          <a:noFill/>
          <a:ln>
            <a:noFill/>
          </a:ln>
        </p:spPr>
      </p:pic>
      <p:sp>
        <p:nvSpPr>
          <p:cNvPr id="10" name="Google Shape;10;p37"/>
          <p:cNvSpPr txBox="1"/>
          <p:nvPr/>
        </p:nvSpPr>
        <p:spPr>
          <a:xfrm>
            <a:off x="1384500" y="4649525"/>
            <a:ext cx="13947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39"/>
          <p:cNvPicPr preferRelativeResize="0"/>
          <p:nvPr/>
        </p:nvPicPr>
        <p:blipFill rotWithShape="1">
          <a:blip r:embed="rId7">
            <a:alphaModFix/>
          </a:blip>
          <a:srcRect t="18187" b="18305"/>
          <a:stretch/>
        </p:blipFill>
        <p:spPr>
          <a:xfrm>
            <a:off x="311700" y="4254950"/>
            <a:ext cx="1320800" cy="838825"/>
          </a:xfrm>
          <a:prstGeom prst="rect">
            <a:avLst/>
          </a:prstGeom>
          <a:noFill/>
          <a:ln>
            <a:noFill/>
          </a:ln>
        </p:spPr>
      </p:pic>
      <p:sp>
        <p:nvSpPr>
          <p:cNvPr id="49" name="Google Shape;49;p39"/>
          <p:cNvSpPr txBox="1"/>
          <p:nvPr/>
        </p:nvSpPr>
        <p:spPr>
          <a:xfrm>
            <a:off x="1450350" y="4684400"/>
            <a:ext cx="14052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87966"/>
        </a:solidFill>
        <a:effectLst/>
      </p:bgPr>
    </p:bg>
    <p:spTree>
      <p:nvGrpSpPr>
        <p:cNvPr id="1" name="Shape 70"/>
        <p:cNvGrpSpPr/>
        <p:nvPr/>
      </p:nvGrpSpPr>
      <p:grpSpPr>
        <a:xfrm>
          <a:off x="0" y="0"/>
          <a:ext cx="0" cy="0"/>
          <a:chOff x="0" y="0"/>
          <a:chExt cx="0" cy="0"/>
        </a:xfrm>
      </p:grpSpPr>
      <p:pic>
        <p:nvPicPr>
          <p:cNvPr id="71" name="Google Shape;71;ge307fd63e0_0_199" descr="Google Shape;9;p28"/>
          <p:cNvPicPr preferRelativeResize="0"/>
          <p:nvPr/>
        </p:nvPicPr>
        <p:blipFill rotWithShape="1">
          <a:blip r:embed="rId19">
            <a:alphaModFix/>
          </a:blip>
          <a:srcRect t="16420" b="16007"/>
          <a:stretch/>
        </p:blipFill>
        <p:spPr>
          <a:xfrm>
            <a:off x="311699" y="4285924"/>
            <a:ext cx="1269126" cy="857576"/>
          </a:xfrm>
          <a:prstGeom prst="rect">
            <a:avLst/>
          </a:prstGeom>
          <a:noFill/>
          <a:ln>
            <a:noFill/>
          </a:ln>
        </p:spPr>
      </p:pic>
      <p:sp>
        <p:nvSpPr>
          <p:cNvPr id="72" name="Google Shape;72;ge307fd63e0_0_199"/>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73" name="Google Shape;73;ge307fd63e0_0_199"/>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4" name="Google Shape;74;ge307fd63e0_0_199"/>
          <p:cNvSpPr txBox="1">
            <a:spLocks noGrp="1"/>
          </p:cNvSpPr>
          <p:nvPr>
            <p:ph type="body" idx="1"/>
          </p:nvPr>
        </p:nvSpPr>
        <p:spPr>
          <a:xfrm>
            <a:off x="457200" y="1200150"/>
            <a:ext cx="8229600" cy="39435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75" name="Google Shape;75;ge307fd63e0_0_19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humantraffickinghotline.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hopeforwellness.c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whiteribbon.ca/pledge"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
          <p:cNvSpPr txBox="1">
            <a:spLocks noGrp="1"/>
          </p:cNvSpPr>
          <p:nvPr>
            <p:ph type="ctrTitle"/>
          </p:nvPr>
        </p:nvSpPr>
        <p:spPr>
          <a:xfrm>
            <a:off x="311708" y="744575"/>
            <a:ext cx="8520600" cy="16010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dirty="0">
                <a:solidFill>
                  <a:schemeClr val="lt1"/>
                </a:solidFill>
              </a:rPr>
              <a:t>Understanding Consent</a:t>
            </a:r>
            <a:endParaRPr dirty="0"/>
          </a:p>
        </p:txBody>
      </p:sp>
      <p:sp>
        <p:nvSpPr>
          <p:cNvPr id="189" name="Google Shape;189;p1"/>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800"/>
              <a:buNone/>
            </a:pPr>
            <a:endParaRPr dirty="0">
              <a:solidFill>
                <a:schemeClr val="lt1"/>
              </a:solidFill>
            </a:endParaRPr>
          </a:p>
          <a:p>
            <a:pPr marL="457200" lvl="0" indent="-342900" algn="ctr" rtl="0">
              <a:lnSpc>
                <a:spcPct val="100000"/>
              </a:lnSpc>
              <a:spcBef>
                <a:spcPts val="0"/>
              </a:spcBef>
              <a:spcAft>
                <a:spcPts val="0"/>
              </a:spcAft>
              <a:buSzPts val="2800"/>
              <a:buNone/>
            </a:pPr>
            <a:r>
              <a:rPr lang="en-US" dirty="0">
                <a:solidFill>
                  <a:schemeClr val="lt1"/>
                </a:solidFill>
              </a:rPr>
              <a:t>Course: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a:off x="311700" y="236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But before we start: Keep in mind these questions</a:t>
            </a:r>
            <a:endParaRPr/>
          </a:p>
        </p:txBody>
      </p:sp>
      <p:sp>
        <p:nvSpPr>
          <p:cNvPr id="256" name="Google Shape;256;p62"/>
          <p:cNvSpPr txBox="1">
            <a:spLocks noGrp="1"/>
          </p:cNvSpPr>
          <p:nvPr>
            <p:ph type="body" idx="1"/>
          </p:nvPr>
        </p:nvSpPr>
        <p:spPr>
          <a:xfrm>
            <a:off x="311700" y="1060025"/>
            <a:ext cx="4614600" cy="3416400"/>
          </a:xfrm>
          <a:prstGeom prst="rect">
            <a:avLst/>
          </a:prstGeom>
          <a:noFill/>
          <a:ln>
            <a:noFill/>
          </a:ln>
        </p:spPr>
        <p:txBody>
          <a:bodyPr spcFirstLastPara="1" wrap="square" lIns="91425" tIns="91425" rIns="91425" bIns="91425" anchor="t" anchorCtr="0">
            <a:noAutofit/>
          </a:bodyPr>
          <a:lstStyle/>
          <a:p>
            <a:pPr marL="342900" marR="0" lvl="0" indent="-355600" algn="l" rtl="0">
              <a:lnSpc>
                <a:spcPct val="115000"/>
              </a:lnSpc>
              <a:spcBef>
                <a:spcPts val="0"/>
              </a:spcBef>
              <a:spcAft>
                <a:spcPts val="0"/>
              </a:spcAft>
              <a:buSzPts val="2000"/>
              <a:buFont typeface="Oswald"/>
              <a:buChar char="●"/>
            </a:pPr>
            <a:r>
              <a:rPr lang="en-US" sz="2600" u="none" strike="noStrike">
                <a:latin typeface="Oswald"/>
                <a:ea typeface="Oswald"/>
                <a:cs typeface="Oswald"/>
                <a:sym typeface="Oswald"/>
              </a:rPr>
              <a:t>Which words were difficult to place?</a:t>
            </a:r>
            <a:endParaRPr sz="2400">
              <a:latin typeface="Oswald"/>
              <a:ea typeface="Oswald"/>
              <a:cs typeface="Oswald"/>
              <a:sym typeface="Oswald"/>
            </a:endParaRPr>
          </a:p>
          <a:p>
            <a:pPr marL="342900" marR="0" lvl="0" indent="-355600" algn="l" rtl="0">
              <a:lnSpc>
                <a:spcPct val="115000"/>
              </a:lnSpc>
              <a:spcBef>
                <a:spcPts val="0"/>
              </a:spcBef>
              <a:spcAft>
                <a:spcPts val="0"/>
              </a:spcAft>
              <a:buSzPts val="2000"/>
              <a:buFont typeface="Oswald"/>
              <a:buChar char="●"/>
            </a:pPr>
            <a:r>
              <a:rPr lang="en-US" sz="2600" u="none" strike="noStrike">
                <a:latin typeface="Oswald"/>
                <a:ea typeface="Oswald"/>
                <a:cs typeface="Oswald"/>
                <a:sym typeface="Oswald"/>
              </a:rPr>
              <a:t>Which words were obvious?</a:t>
            </a:r>
            <a:endParaRPr sz="2400">
              <a:latin typeface="Oswald"/>
              <a:ea typeface="Oswald"/>
              <a:cs typeface="Oswald"/>
              <a:sym typeface="Oswald"/>
            </a:endParaRPr>
          </a:p>
          <a:p>
            <a:pPr marL="342900" marR="0" lvl="0" indent="-355600" algn="l" rtl="0">
              <a:lnSpc>
                <a:spcPct val="115000"/>
              </a:lnSpc>
              <a:spcBef>
                <a:spcPts val="0"/>
              </a:spcBef>
              <a:spcAft>
                <a:spcPts val="0"/>
              </a:spcAft>
              <a:buSzPts val="2000"/>
              <a:buFont typeface="Oswald"/>
              <a:buChar char="●"/>
            </a:pPr>
            <a:r>
              <a:rPr lang="en-US" sz="2600" u="none" strike="noStrike">
                <a:latin typeface="Oswald"/>
                <a:ea typeface="Oswald"/>
                <a:cs typeface="Oswald"/>
                <a:sym typeface="Oswald"/>
              </a:rPr>
              <a:t>Does anyone want to share why they might not agree with where any words are?</a:t>
            </a:r>
            <a:endParaRPr sz="2400">
              <a:latin typeface="Oswald"/>
              <a:ea typeface="Oswald"/>
              <a:cs typeface="Oswald"/>
              <a:sym typeface="Oswald"/>
            </a:endParaRPr>
          </a:p>
          <a:p>
            <a:pPr marL="0" marR="0" lvl="0" indent="0" algn="ctr" rtl="0">
              <a:lnSpc>
                <a:spcPct val="115000"/>
              </a:lnSpc>
              <a:spcBef>
                <a:spcPts val="0"/>
              </a:spcBef>
              <a:spcAft>
                <a:spcPts val="0"/>
              </a:spcAft>
              <a:buSzPts val="1800"/>
              <a:buNone/>
            </a:pPr>
            <a:endParaRPr sz="2000" u="none" strike="noStrike">
              <a:latin typeface="Lora"/>
              <a:ea typeface="Lora"/>
              <a:cs typeface="Lora"/>
              <a:sym typeface="Lora"/>
            </a:endParaRPr>
          </a:p>
          <a:p>
            <a:pPr marL="0" marR="0" lvl="0" indent="0" algn="l" rtl="0">
              <a:lnSpc>
                <a:spcPct val="115000"/>
              </a:lnSpc>
              <a:spcBef>
                <a:spcPts val="0"/>
              </a:spcBef>
              <a:spcAft>
                <a:spcPts val="0"/>
              </a:spcAft>
              <a:buSzPts val="1800"/>
              <a:buNone/>
            </a:pPr>
            <a:endParaRPr sz="1800">
              <a:latin typeface="Arial"/>
              <a:ea typeface="Arial"/>
              <a:cs typeface="Arial"/>
              <a:sym typeface="Arial"/>
            </a:endParaRPr>
          </a:p>
          <a:p>
            <a:pPr marL="457200" lvl="0" indent="-228600" algn="l" rtl="0">
              <a:lnSpc>
                <a:spcPct val="115000"/>
              </a:lnSpc>
              <a:spcBef>
                <a:spcPts val="0"/>
              </a:spcBef>
              <a:spcAft>
                <a:spcPts val="0"/>
              </a:spcAft>
              <a:buSzPts val="1800"/>
              <a:buNone/>
            </a:pPr>
            <a:endParaRPr/>
          </a:p>
        </p:txBody>
      </p:sp>
      <p:pic>
        <p:nvPicPr>
          <p:cNvPr id="257" name="Google Shape;257;p62" descr="Grayscale Photo of Group of People Raises Hands"/>
          <p:cNvPicPr preferRelativeResize="0"/>
          <p:nvPr/>
        </p:nvPicPr>
        <p:blipFill rotWithShape="1">
          <a:blip r:embed="rId3">
            <a:alphaModFix/>
          </a:blip>
          <a:srcRect/>
          <a:stretch/>
        </p:blipFill>
        <p:spPr>
          <a:xfrm>
            <a:off x="5446409" y="1435635"/>
            <a:ext cx="3030325" cy="20242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0"/>
          <p:cNvSpPr txBox="1">
            <a:spLocks noGrp="1"/>
          </p:cNvSpPr>
          <p:nvPr>
            <p:ph type="title"/>
          </p:nvPr>
        </p:nvSpPr>
        <p:spPr>
          <a:xfrm>
            <a:off x="311700" y="1763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100" b="1">
                <a:solidFill>
                  <a:srgbClr val="387966"/>
                </a:solidFill>
              </a:rPr>
              <a:t>Extend your thinking</a:t>
            </a:r>
            <a:endParaRPr sz="4100"/>
          </a:p>
        </p:txBody>
      </p:sp>
      <p:sp>
        <p:nvSpPr>
          <p:cNvPr id="263" name="Google Shape;263;p70"/>
          <p:cNvSpPr txBox="1">
            <a:spLocks noGrp="1"/>
          </p:cNvSpPr>
          <p:nvPr>
            <p:ph type="body" idx="1"/>
          </p:nvPr>
        </p:nvSpPr>
        <p:spPr>
          <a:xfrm>
            <a:off x="311699" y="843500"/>
            <a:ext cx="5583409" cy="141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900" dirty="0">
                <a:latin typeface="Oswald"/>
                <a:ea typeface="Oswald"/>
                <a:cs typeface="Oswald"/>
                <a:sym typeface="Oswald"/>
              </a:rPr>
              <a:t>Why is consent important to have </a:t>
            </a:r>
            <a:r>
              <a:rPr lang="en-US" sz="3900" dirty="0">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healthier</a:t>
            </a:r>
            <a:r>
              <a:rPr lang="en-US" sz="3900" dirty="0">
                <a:latin typeface="Oswald"/>
                <a:ea typeface="Oswald"/>
                <a:cs typeface="Oswald"/>
                <a:sym typeface="Oswald"/>
              </a:rPr>
              <a:t> relationships and end sexual violence?</a:t>
            </a:r>
            <a:endParaRPr sz="3900" dirty="0">
              <a:latin typeface="Oswald"/>
              <a:ea typeface="Oswald"/>
              <a:cs typeface="Oswald"/>
              <a:sym typeface="Oswald"/>
            </a:endParaRPr>
          </a:p>
          <a:p>
            <a:pPr marL="0" lvl="0" indent="0" algn="l" rtl="0">
              <a:lnSpc>
                <a:spcPct val="115000"/>
              </a:lnSpc>
              <a:spcBef>
                <a:spcPts val="0"/>
              </a:spcBef>
              <a:spcAft>
                <a:spcPts val="0"/>
              </a:spcAft>
              <a:buSzPts val="1800"/>
              <a:buNone/>
            </a:pPr>
            <a:endParaRPr sz="39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3000" dirty="0">
              <a:solidFill>
                <a:schemeClr val="accent1"/>
              </a:solidFill>
            </a:endParaRPr>
          </a:p>
        </p:txBody>
      </p:sp>
      <p:pic>
        <p:nvPicPr>
          <p:cNvPr id="264" name="Google Shape;264;p70"/>
          <p:cNvPicPr preferRelativeResize="0"/>
          <p:nvPr/>
        </p:nvPicPr>
        <p:blipFill>
          <a:blip r:embed="rId3">
            <a:alphaModFix/>
          </a:blip>
          <a:stretch>
            <a:fillRect/>
          </a:stretch>
        </p:blipFill>
        <p:spPr>
          <a:xfrm>
            <a:off x="5811600" y="749000"/>
            <a:ext cx="3027600" cy="3027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5"/>
          <p:cNvSpPr txBox="1">
            <a:spLocks noGrp="1"/>
          </p:cNvSpPr>
          <p:nvPr>
            <p:ph type="title"/>
          </p:nvPr>
        </p:nvSpPr>
        <p:spPr>
          <a:xfrm>
            <a:off x="176600" y="78259"/>
            <a:ext cx="8520600" cy="53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Scenarios to deepen your thinking</a:t>
            </a:r>
            <a:endParaRPr/>
          </a:p>
        </p:txBody>
      </p:sp>
      <p:sp>
        <p:nvSpPr>
          <p:cNvPr id="270" name="Google Shape;270;p65"/>
          <p:cNvSpPr txBox="1">
            <a:spLocks noGrp="1"/>
          </p:cNvSpPr>
          <p:nvPr>
            <p:ph type="body" idx="1"/>
          </p:nvPr>
        </p:nvSpPr>
        <p:spPr>
          <a:xfrm>
            <a:off x="290255" y="611032"/>
            <a:ext cx="5643000" cy="361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600" dirty="0">
                <a:latin typeface="Oswald"/>
                <a:ea typeface="Oswald"/>
                <a:cs typeface="Oswald"/>
                <a:sym typeface="Oswald"/>
              </a:rPr>
              <a:t>As a class or in groups answer the these questions about the following scenarios:</a:t>
            </a:r>
            <a:endParaRPr sz="26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800" dirty="0">
              <a:latin typeface="Oswald"/>
              <a:ea typeface="Oswald"/>
              <a:cs typeface="Oswald"/>
              <a:sym typeface="Oswald"/>
            </a:endParaRPr>
          </a:p>
          <a:p>
            <a:pPr marL="342900" marR="0" lvl="0" indent="-355600" algn="l" rtl="0">
              <a:lnSpc>
                <a:spcPct val="115000"/>
              </a:lnSpc>
              <a:spcBef>
                <a:spcPts val="0"/>
              </a:spcBef>
              <a:spcAft>
                <a:spcPts val="0"/>
              </a:spcAft>
              <a:buSzPts val="2000"/>
              <a:buFont typeface="Oswald"/>
              <a:buChar char="●"/>
            </a:pPr>
            <a:r>
              <a:rPr lang="en-US" sz="2400" u="none" strike="noStrike" dirty="0">
                <a:latin typeface="Oswald"/>
                <a:ea typeface="Oswald"/>
                <a:cs typeface="Oswald"/>
                <a:sym typeface="Oswald"/>
              </a:rPr>
              <a:t>Are there any red flags in your scenario?</a:t>
            </a:r>
            <a:endParaRPr sz="2400" dirty="0">
              <a:latin typeface="Oswald"/>
              <a:ea typeface="Oswald"/>
              <a:cs typeface="Oswald"/>
              <a:sym typeface="Oswald"/>
            </a:endParaRPr>
          </a:p>
          <a:p>
            <a:pPr marL="342900" marR="0" lvl="0" indent="-355600" algn="l" rtl="0">
              <a:lnSpc>
                <a:spcPct val="115000"/>
              </a:lnSpc>
              <a:spcBef>
                <a:spcPts val="0"/>
              </a:spcBef>
              <a:spcAft>
                <a:spcPts val="0"/>
              </a:spcAft>
              <a:buSzPts val="2000"/>
              <a:buFont typeface="Oswald"/>
              <a:buChar char="●"/>
            </a:pPr>
            <a:r>
              <a:rPr lang="en-US" sz="2400" u="none" strike="noStrike" dirty="0">
                <a:latin typeface="Oswald"/>
                <a:ea typeface="Oswald"/>
                <a:cs typeface="Oswald"/>
                <a:sym typeface="Oswald"/>
              </a:rPr>
              <a:t>Why are they red flags?</a:t>
            </a:r>
            <a:endParaRPr sz="2400" dirty="0">
              <a:latin typeface="Oswald"/>
              <a:ea typeface="Oswald"/>
              <a:cs typeface="Oswald"/>
              <a:sym typeface="Oswald"/>
            </a:endParaRPr>
          </a:p>
          <a:p>
            <a:pPr marL="342900" marR="0" lvl="0" indent="-355600" algn="l" rtl="0">
              <a:lnSpc>
                <a:spcPct val="115000"/>
              </a:lnSpc>
              <a:spcBef>
                <a:spcPts val="0"/>
              </a:spcBef>
              <a:spcAft>
                <a:spcPts val="0"/>
              </a:spcAft>
              <a:buSzPts val="2000"/>
              <a:buFont typeface="Oswald"/>
              <a:buChar char="●"/>
            </a:pPr>
            <a:r>
              <a:rPr lang="en-US" sz="2400" u="none" strike="noStrike" dirty="0">
                <a:latin typeface="Oswald"/>
                <a:ea typeface="Oswald"/>
                <a:cs typeface="Oswald"/>
                <a:sym typeface="Oswald"/>
              </a:rPr>
              <a:t>What would be the best decision for the people involved in the scenarios?</a:t>
            </a:r>
            <a:endParaRPr sz="2400"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dirty="0"/>
          </a:p>
        </p:txBody>
      </p:sp>
      <p:pic>
        <p:nvPicPr>
          <p:cNvPr id="271" name="Google Shape;271;p65"/>
          <p:cNvPicPr preferRelativeResize="0"/>
          <p:nvPr/>
        </p:nvPicPr>
        <p:blipFill>
          <a:blip r:embed="rId3">
            <a:alphaModFix/>
          </a:blip>
          <a:stretch>
            <a:fillRect/>
          </a:stretch>
        </p:blipFill>
        <p:spPr>
          <a:xfrm>
            <a:off x="6109395" y="1108206"/>
            <a:ext cx="2744350" cy="2744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6"/>
          <p:cNvSpPr txBox="1">
            <a:spLocks noGrp="1"/>
          </p:cNvSpPr>
          <p:nvPr>
            <p:ph type="title"/>
          </p:nvPr>
        </p:nvSpPr>
        <p:spPr>
          <a:xfrm>
            <a:off x="311700" y="8"/>
            <a:ext cx="8520600" cy="56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Scenarios: let’s discuss</a:t>
            </a:r>
            <a:endParaRPr/>
          </a:p>
        </p:txBody>
      </p:sp>
      <p:sp>
        <p:nvSpPr>
          <p:cNvPr id="277" name="Google Shape;277;p66"/>
          <p:cNvSpPr txBox="1"/>
          <p:nvPr/>
        </p:nvSpPr>
        <p:spPr>
          <a:xfrm>
            <a:off x="311699" y="664665"/>
            <a:ext cx="7148973" cy="3739455"/>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Oswald"/>
              <a:buChar char="●"/>
            </a:pPr>
            <a:r>
              <a:rPr lang="en-US" sz="2100" dirty="0">
                <a:latin typeface="Oswald"/>
                <a:ea typeface="Oswald"/>
                <a:cs typeface="Oswald"/>
                <a:sym typeface="Oswald"/>
              </a:rPr>
              <a:t>Paula met Don in a dating App. It’s been three weeks since their first conversation and he is already promising her a “better future” and “eternal love”</a:t>
            </a:r>
            <a:endParaRPr sz="2100" dirty="0">
              <a:latin typeface="Oswald"/>
              <a:ea typeface="Oswald"/>
              <a:cs typeface="Oswald"/>
              <a:sym typeface="Oswald"/>
            </a:endParaRPr>
          </a:p>
          <a:p>
            <a:pPr marL="457200" lvl="0" indent="0" algn="l" rtl="0">
              <a:spcBef>
                <a:spcPts val="0"/>
              </a:spcBef>
              <a:spcAft>
                <a:spcPts val="0"/>
              </a:spcAft>
              <a:buNone/>
            </a:pPr>
            <a:endParaRPr sz="2100" dirty="0">
              <a:latin typeface="Oswald"/>
              <a:ea typeface="Oswald"/>
              <a:cs typeface="Oswald"/>
              <a:sym typeface="Oswald"/>
            </a:endParaRPr>
          </a:p>
          <a:p>
            <a:pPr marL="457200" lvl="0" indent="-361950" algn="l" rtl="0">
              <a:spcBef>
                <a:spcPts val="0"/>
              </a:spcBef>
              <a:spcAft>
                <a:spcPts val="0"/>
              </a:spcAft>
              <a:buSzPts val="2100"/>
              <a:buFont typeface="Oswald"/>
              <a:buChar char="●"/>
            </a:pPr>
            <a:r>
              <a:rPr lang="en-US" sz="2100" dirty="0">
                <a:latin typeface="Oswald"/>
                <a:ea typeface="Oswald"/>
                <a:cs typeface="Oswald"/>
                <a:sym typeface="Oswald"/>
              </a:rPr>
              <a:t>Carla and Jim get along very well over a dating app. Jim, however, continuously makes their conversation very sexual and requests intimate pictures from Carla</a:t>
            </a:r>
            <a:endParaRPr sz="2100" dirty="0">
              <a:latin typeface="Oswald"/>
              <a:ea typeface="Oswald"/>
              <a:cs typeface="Oswald"/>
              <a:sym typeface="Oswald"/>
            </a:endParaRPr>
          </a:p>
          <a:p>
            <a:pPr marL="0" lvl="0" indent="0" algn="l" rtl="0">
              <a:spcBef>
                <a:spcPts val="0"/>
              </a:spcBef>
              <a:spcAft>
                <a:spcPts val="0"/>
              </a:spcAft>
              <a:buNone/>
            </a:pPr>
            <a:endParaRPr sz="2100" dirty="0">
              <a:latin typeface="Oswald"/>
              <a:ea typeface="Oswald"/>
              <a:cs typeface="Oswald"/>
              <a:sym typeface="Oswald"/>
            </a:endParaRPr>
          </a:p>
          <a:p>
            <a:pPr marL="457200" lvl="0" indent="-361950" algn="l" rtl="0">
              <a:spcBef>
                <a:spcPts val="0"/>
              </a:spcBef>
              <a:spcAft>
                <a:spcPts val="0"/>
              </a:spcAft>
              <a:buSzPts val="2100"/>
              <a:buFont typeface="Oswald"/>
              <a:buChar char="●"/>
            </a:pPr>
            <a:r>
              <a:rPr lang="en-US" sz="2100" dirty="0">
                <a:latin typeface="Oswald"/>
                <a:ea typeface="Oswald"/>
                <a:cs typeface="Oswald"/>
                <a:sym typeface="Oswald"/>
              </a:rPr>
              <a:t>Within their first conversations in a dating App, Alex promises Aiden various gifts and nights out at luxurious places </a:t>
            </a:r>
            <a:endParaRPr sz="2100" dirty="0">
              <a:latin typeface="Oswald"/>
              <a:ea typeface="Oswald"/>
              <a:cs typeface="Oswald"/>
              <a:sym typeface="Oswald"/>
            </a:endParaRPr>
          </a:p>
        </p:txBody>
      </p:sp>
      <p:pic>
        <p:nvPicPr>
          <p:cNvPr id="278" name="Google Shape;278;p66"/>
          <p:cNvPicPr preferRelativeResize="0"/>
          <p:nvPr/>
        </p:nvPicPr>
        <p:blipFill>
          <a:blip r:embed="rId3">
            <a:alphaModFix/>
          </a:blip>
          <a:stretch>
            <a:fillRect/>
          </a:stretch>
        </p:blipFill>
        <p:spPr>
          <a:xfrm>
            <a:off x="7045900" y="1584350"/>
            <a:ext cx="1974800" cy="197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7"/>
          <p:cNvSpPr txBox="1">
            <a:spLocks noGrp="1"/>
          </p:cNvSpPr>
          <p:nvPr>
            <p:ph type="title"/>
          </p:nvPr>
        </p:nvSpPr>
        <p:spPr>
          <a:xfrm>
            <a:off x="311700" y="54083"/>
            <a:ext cx="8520600" cy="56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Scenarios: let’s discuss</a:t>
            </a:r>
            <a:endParaRPr/>
          </a:p>
        </p:txBody>
      </p:sp>
      <p:sp>
        <p:nvSpPr>
          <p:cNvPr id="284" name="Google Shape;284;p67"/>
          <p:cNvSpPr txBox="1"/>
          <p:nvPr/>
        </p:nvSpPr>
        <p:spPr>
          <a:xfrm>
            <a:off x="311699" y="670400"/>
            <a:ext cx="7294445" cy="37404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SzPts val="2100"/>
              <a:buFont typeface="Oswald"/>
              <a:buChar char="●"/>
            </a:pPr>
            <a:r>
              <a:rPr lang="en-US" sz="2100" dirty="0">
                <a:latin typeface="Oswald"/>
                <a:ea typeface="Oswald"/>
                <a:cs typeface="Oswald"/>
                <a:sym typeface="Oswald"/>
              </a:rPr>
              <a:t>Jo and Sam started talking on a dating app. After a while, Jo reveals that they are actually 2 years older than the age listed on their profile </a:t>
            </a:r>
            <a:endParaRPr sz="2100" dirty="0">
              <a:latin typeface="Oswald"/>
              <a:ea typeface="Oswald"/>
              <a:cs typeface="Oswald"/>
              <a:sym typeface="Oswald"/>
            </a:endParaRPr>
          </a:p>
          <a:p>
            <a:pPr marL="457200" marR="0" lvl="0" indent="0" algn="l" rtl="0">
              <a:lnSpc>
                <a:spcPct val="100000"/>
              </a:lnSpc>
              <a:spcBef>
                <a:spcPts val="0"/>
              </a:spcBef>
              <a:spcAft>
                <a:spcPts val="0"/>
              </a:spcAft>
              <a:buNone/>
            </a:pPr>
            <a:endParaRPr sz="2100" dirty="0">
              <a:latin typeface="Oswald"/>
              <a:ea typeface="Oswald"/>
              <a:cs typeface="Oswald"/>
              <a:sym typeface="Oswald"/>
            </a:endParaRPr>
          </a:p>
          <a:p>
            <a:pPr marL="457200" marR="0" lvl="0" indent="-361950" algn="l" rtl="0">
              <a:lnSpc>
                <a:spcPct val="100000"/>
              </a:lnSpc>
              <a:spcBef>
                <a:spcPts val="0"/>
              </a:spcBef>
              <a:spcAft>
                <a:spcPts val="0"/>
              </a:spcAft>
              <a:buSzPts val="2100"/>
              <a:buFont typeface="Oswald"/>
              <a:buChar char="●"/>
            </a:pPr>
            <a:r>
              <a:rPr lang="en-US" sz="2100" dirty="0">
                <a:latin typeface="Oswald"/>
                <a:ea typeface="Oswald"/>
                <a:cs typeface="Oswald"/>
                <a:sym typeface="Oswald"/>
              </a:rPr>
              <a:t>Jordan sent private pictures to Marion over a dating app. Marion tells Jordan that they could sell those pictures for some extra cash.</a:t>
            </a:r>
            <a:endParaRPr sz="2100" dirty="0">
              <a:latin typeface="Oswald"/>
              <a:ea typeface="Oswald"/>
              <a:cs typeface="Oswald"/>
              <a:sym typeface="Oswald"/>
            </a:endParaRPr>
          </a:p>
          <a:p>
            <a:pPr marL="457200" marR="0" lvl="0" indent="0" algn="l" rtl="0">
              <a:lnSpc>
                <a:spcPct val="100000"/>
              </a:lnSpc>
              <a:spcBef>
                <a:spcPts val="0"/>
              </a:spcBef>
              <a:spcAft>
                <a:spcPts val="0"/>
              </a:spcAft>
              <a:buNone/>
            </a:pPr>
            <a:endParaRPr sz="2100" dirty="0">
              <a:latin typeface="Oswald"/>
              <a:ea typeface="Oswald"/>
              <a:cs typeface="Oswald"/>
              <a:sym typeface="Oswald"/>
            </a:endParaRPr>
          </a:p>
          <a:p>
            <a:pPr marL="457200" marR="0" lvl="0" indent="-361950" algn="l" rtl="0">
              <a:lnSpc>
                <a:spcPct val="100000"/>
              </a:lnSpc>
              <a:spcBef>
                <a:spcPts val="0"/>
              </a:spcBef>
              <a:spcAft>
                <a:spcPts val="0"/>
              </a:spcAft>
              <a:buSzPts val="2100"/>
              <a:buFont typeface="Oswald"/>
              <a:buChar char="●"/>
            </a:pPr>
            <a:r>
              <a:rPr lang="en-US" sz="2100" dirty="0">
                <a:latin typeface="Oswald"/>
                <a:ea typeface="Oswald"/>
                <a:cs typeface="Oswald"/>
                <a:sym typeface="Oswald"/>
              </a:rPr>
              <a:t>You meet someone online and share with them that your parents are strict. They tell you “your parents will never change” and invite you to escape with them </a:t>
            </a:r>
            <a:endParaRPr sz="2100" dirty="0">
              <a:latin typeface="Oswald"/>
              <a:ea typeface="Oswald"/>
              <a:cs typeface="Oswald"/>
              <a:sym typeface="Oswald"/>
            </a:endParaRPr>
          </a:p>
        </p:txBody>
      </p:sp>
      <p:pic>
        <p:nvPicPr>
          <p:cNvPr id="285" name="Google Shape;285;p67"/>
          <p:cNvPicPr preferRelativeResize="0"/>
          <p:nvPr/>
        </p:nvPicPr>
        <p:blipFill>
          <a:blip r:embed="rId3">
            <a:alphaModFix/>
          </a:blip>
          <a:stretch>
            <a:fillRect/>
          </a:stretch>
        </p:blipFill>
        <p:spPr>
          <a:xfrm>
            <a:off x="7017025" y="1457758"/>
            <a:ext cx="1904100" cy="1904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8"/>
          <p:cNvSpPr txBox="1">
            <a:spLocks noGrp="1"/>
          </p:cNvSpPr>
          <p:nvPr>
            <p:ph type="title"/>
          </p:nvPr>
        </p:nvSpPr>
        <p:spPr>
          <a:xfrm>
            <a:off x="161450" y="2138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Green flags in online dating: let’s discuss</a:t>
            </a:r>
            <a:endParaRPr/>
          </a:p>
        </p:txBody>
      </p:sp>
      <p:sp>
        <p:nvSpPr>
          <p:cNvPr id="291" name="Google Shape;291;p68"/>
          <p:cNvSpPr txBox="1">
            <a:spLocks noGrp="1"/>
          </p:cNvSpPr>
          <p:nvPr>
            <p:ph type="body" idx="1"/>
          </p:nvPr>
        </p:nvSpPr>
        <p:spPr>
          <a:xfrm>
            <a:off x="161450" y="1143750"/>
            <a:ext cx="4734000" cy="285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a:latin typeface="Oswald"/>
                <a:ea typeface="Oswald"/>
                <a:cs typeface="Oswald"/>
                <a:sym typeface="Oswald"/>
              </a:rPr>
              <a:t>What are some “green flags” in online dating? Make a list of signs that indicate a safe approach.</a:t>
            </a:r>
            <a:endParaRPr sz="2600">
              <a:latin typeface="Oswald"/>
              <a:ea typeface="Oswald"/>
              <a:cs typeface="Oswald"/>
              <a:sym typeface="Oswald"/>
            </a:endParaRPr>
          </a:p>
        </p:txBody>
      </p:sp>
      <p:pic>
        <p:nvPicPr>
          <p:cNvPr id="292" name="Google Shape;292;p68"/>
          <p:cNvPicPr preferRelativeResize="0"/>
          <p:nvPr/>
        </p:nvPicPr>
        <p:blipFill>
          <a:blip r:embed="rId3">
            <a:alphaModFix/>
          </a:blip>
          <a:stretch>
            <a:fillRect/>
          </a:stretch>
        </p:blipFill>
        <p:spPr>
          <a:xfrm>
            <a:off x="5802325" y="1191800"/>
            <a:ext cx="2759900" cy="275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e3b27f279b_0_37"/>
          <p:cNvSpPr txBox="1">
            <a:spLocks noGrp="1"/>
          </p:cNvSpPr>
          <p:nvPr>
            <p:ph type="body" idx="1"/>
          </p:nvPr>
        </p:nvSpPr>
        <p:spPr>
          <a:xfrm>
            <a:off x="311700" y="780177"/>
            <a:ext cx="8520600" cy="3788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800"/>
              <a:t>                                         </a:t>
            </a:r>
            <a:endParaRPr/>
          </a:p>
        </p:txBody>
      </p:sp>
      <p:sp>
        <p:nvSpPr>
          <p:cNvPr id="298" name="Google Shape;298;ge3b27f279b_0_37"/>
          <p:cNvSpPr txBox="1">
            <a:spLocks noGrp="1"/>
          </p:cNvSpPr>
          <p:nvPr>
            <p:ph type="title"/>
          </p:nvPr>
        </p:nvSpPr>
        <p:spPr>
          <a:xfrm>
            <a:off x="186950" y="679130"/>
            <a:ext cx="4045200" cy="572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US" sz="3200" b="1" dirty="0">
                <a:solidFill>
                  <a:srgbClr val="387966"/>
                </a:solidFill>
              </a:rPr>
              <a:t>Let’s make a change</a:t>
            </a:r>
            <a:endParaRPr sz="3200" dirty="0"/>
          </a:p>
        </p:txBody>
      </p:sp>
      <p:sp>
        <p:nvSpPr>
          <p:cNvPr id="299" name="Google Shape;299;ge3b27f279b_0_37"/>
          <p:cNvSpPr txBox="1">
            <a:spLocks noGrp="1"/>
          </p:cNvSpPr>
          <p:nvPr>
            <p:ph type="subTitle" idx="4294967295"/>
          </p:nvPr>
        </p:nvSpPr>
        <p:spPr>
          <a:xfrm>
            <a:off x="186950" y="1354700"/>
            <a:ext cx="4821468" cy="17409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2100"/>
              <a:buNone/>
            </a:pPr>
            <a:r>
              <a:rPr lang="en-US" sz="3800" dirty="0">
                <a:solidFill>
                  <a:schemeClr val="dk2"/>
                </a:solidFill>
                <a:latin typeface="Oswald"/>
                <a:ea typeface="Oswald"/>
                <a:cs typeface="Oswald"/>
                <a:sym typeface="Oswald"/>
              </a:rPr>
              <a:t>What does consent mean?</a:t>
            </a:r>
            <a:endParaRPr sz="3800" dirty="0">
              <a:solidFill>
                <a:schemeClr val="dk2"/>
              </a:solidFill>
              <a:latin typeface="Oswald"/>
              <a:ea typeface="Oswald"/>
              <a:cs typeface="Oswald"/>
              <a:sym typeface="Oswald"/>
            </a:endParaRPr>
          </a:p>
          <a:p>
            <a:pPr marL="114300" lvl="0" indent="0" algn="l" rtl="0">
              <a:lnSpc>
                <a:spcPct val="100000"/>
              </a:lnSpc>
              <a:spcBef>
                <a:spcPts val="0"/>
              </a:spcBef>
              <a:spcAft>
                <a:spcPts val="0"/>
              </a:spcAft>
              <a:buSzPts val="2100"/>
              <a:buNone/>
            </a:pPr>
            <a:r>
              <a:rPr lang="en-US" sz="3800" dirty="0">
                <a:solidFill>
                  <a:schemeClr val="dk2"/>
                </a:solidFill>
                <a:latin typeface="Oswald"/>
                <a:ea typeface="Oswald"/>
                <a:cs typeface="Oswald"/>
                <a:sym typeface="Oswald"/>
              </a:rPr>
              <a:t>  </a:t>
            </a:r>
            <a:endParaRPr sz="2800" dirty="0">
              <a:latin typeface="Oswald"/>
              <a:ea typeface="Oswald"/>
              <a:cs typeface="Oswald"/>
              <a:sym typeface="Oswald"/>
            </a:endParaRPr>
          </a:p>
          <a:p>
            <a:pPr marL="114300" lvl="0" indent="0" algn="l" rtl="0">
              <a:lnSpc>
                <a:spcPct val="100000"/>
              </a:lnSpc>
              <a:spcBef>
                <a:spcPts val="0"/>
              </a:spcBef>
              <a:spcAft>
                <a:spcPts val="0"/>
              </a:spcAft>
              <a:buSzPts val="2100"/>
              <a:buNone/>
            </a:pPr>
            <a:r>
              <a:rPr lang="en-US" sz="3800" dirty="0">
                <a:solidFill>
                  <a:schemeClr val="dk2"/>
                </a:solidFill>
                <a:latin typeface="Oswald"/>
                <a:ea typeface="Oswald"/>
                <a:cs typeface="Oswald"/>
                <a:sym typeface="Oswald"/>
              </a:rPr>
              <a:t>What might it look and sound like?</a:t>
            </a:r>
            <a:endParaRPr sz="2800" dirty="0">
              <a:latin typeface="Oswald"/>
              <a:ea typeface="Oswald"/>
              <a:cs typeface="Oswald"/>
              <a:sym typeface="Oswald"/>
            </a:endParaRPr>
          </a:p>
          <a:p>
            <a:pPr marL="457200" lvl="0" indent="-342900" algn="l" rtl="0">
              <a:lnSpc>
                <a:spcPct val="100000"/>
              </a:lnSpc>
              <a:spcBef>
                <a:spcPts val="0"/>
              </a:spcBef>
              <a:spcAft>
                <a:spcPts val="0"/>
              </a:spcAft>
              <a:buSzPts val="2100"/>
              <a:buNone/>
            </a:pPr>
            <a:endParaRPr sz="2000" dirty="0">
              <a:solidFill>
                <a:schemeClr val="dk1"/>
              </a:solidFill>
              <a:latin typeface="Oswald"/>
              <a:ea typeface="Oswald"/>
              <a:cs typeface="Oswald"/>
              <a:sym typeface="Oswald"/>
            </a:endParaRPr>
          </a:p>
          <a:p>
            <a:pPr marL="457200" lvl="0" indent="-342900" algn="l" rtl="0">
              <a:lnSpc>
                <a:spcPct val="100000"/>
              </a:lnSpc>
              <a:spcBef>
                <a:spcPts val="0"/>
              </a:spcBef>
              <a:spcAft>
                <a:spcPts val="0"/>
              </a:spcAft>
              <a:buSzPts val="2100"/>
              <a:buNone/>
            </a:pPr>
            <a:endParaRPr dirty="0">
              <a:latin typeface="Oswald"/>
              <a:ea typeface="Oswald"/>
              <a:cs typeface="Oswald"/>
              <a:sym typeface="Oswald"/>
            </a:endParaRPr>
          </a:p>
        </p:txBody>
      </p:sp>
      <p:pic>
        <p:nvPicPr>
          <p:cNvPr id="300" name="Google Shape;300;ge3b27f279b_0_37"/>
          <p:cNvPicPr preferRelativeResize="0"/>
          <p:nvPr/>
        </p:nvPicPr>
        <p:blipFill>
          <a:blip r:embed="rId3">
            <a:alphaModFix/>
          </a:blip>
          <a:stretch>
            <a:fillRect/>
          </a:stretch>
        </p:blipFill>
        <p:spPr>
          <a:xfrm>
            <a:off x="5249175" y="1402375"/>
            <a:ext cx="3675605" cy="205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4"/>
          <p:cNvSpPr txBox="1">
            <a:spLocks noGrp="1"/>
          </p:cNvSpPr>
          <p:nvPr>
            <p:ph type="title"/>
          </p:nvPr>
        </p:nvSpPr>
        <p:spPr>
          <a:xfrm>
            <a:off x="311700" y="136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dirty="0">
                <a:solidFill>
                  <a:srgbClr val="387966"/>
                </a:solidFill>
              </a:rPr>
              <a:t>Check your thinking…</a:t>
            </a:r>
            <a:endParaRPr dirty="0"/>
          </a:p>
        </p:txBody>
      </p:sp>
      <p:sp>
        <p:nvSpPr>
          <p:cNvPr id="306" name="Google Shape;306;p74"/>
          <p:cNvSpPr txBox="1">
            <a:spLocks noGrp="1"/>
          </p:cNvSpPr>
          <p:nvPr>
            <p:ph type="body" idx="1"/>
          </p:nvPr>
        </p:nvSpPr>
        <p:spPr>
          <a:xfrm>
            <a:off x="311700" y="7093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dirty="0">
                <a:solidFill>
                  <a:schemeClr val="dk2"/>
                </a:solidFill>
                <a:latin typeface="Oswald"/>
                <a:ea typeface="Oswald"/>
                <a:cs typeface="Oswald"/>
                <a:sym typeface="Oswald"/>
              </a:rPr>
              <a:t>How does your understanding compare to this definition now?</a:t>
            </a:r>
            <a:endParaRPr dirty="0">
              <a:latin typeface="Oswald"/>
              <a:ea typeface="Oswald"/>
              <a:cs typeface="Oswald"/>
              <a:sym typeface="Oswald"/>
            </a:endParaRPr>
          </a:p>
          <a:p>
            <a:pPr marL="114300" lvl="0" indent="0" algn="ctr" rtl="0">
              <a:lnSpc>
                <a:spcPct val="115000"/>
              </a:lnSpc>
              <a:spcBef>
                <a:spcPts val="0"/>
              </a:spcBef>
              <a:spcAft>
                <a:spcPts val="0"/>
              </a:spcAft>
              <a:buSzPts val="1800"/>
              <a:buNone/>
            </a:pPr>
            <a:endParaRPr sz="1800"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2300" i="1" dirty="0">
                <a:latin typeface="Oswald"/>
                <a:ea typeface="Oswald"/>
                <a:cs typeface="Oswald"/>
                <a:sym typeface="Oswald"/>
              </a:rPr>
              <a:t>Consent is a voluntary, sober, enthusiastic, creative, wanted, mutual, honest and clear agreement to engage in specific sexual activity. Consent is active: it cannot be coerced or exploited. Consent is a process, which must be granted in the moment of each step of intimate or physical interaction</a:t>
            </a:r>
            <a:r>
              <a:rPr lang="en-US" sz="2100" i="1" dirty="0">
                <a:latin typeface="Oswald"/>
                <a:ea typeface="Oswald"/>
                <a:cs typeface="Oswald"/>
                <a:sym typeface="Oswald"/>
              </a:rPr>
              <a:t>.</a:t>
            </a:r>
            <a:endParaRPr sz="2100" dirty="0">
              <a:latin typeface="Oswald"/>
              <a:ea typeface="Oswald"/>
              <a:cs typeface="Oswald"/>
              <a:sym typeface="Oswald"/>
            </a:endParaRPr>
          </a:p>
          <a:p>
            <a:pPr marL="0" marR="0" lvl="0" indent="114300" algn="l" rtl="0">
              <a:lnSpc>
                <a:spcPct val="115000"/>
              </a:lnSpc>
              <a:spcBef>
                <a:spcPts val="0"/>
              </a:spcBef>
              <a:spcAft>
                <a:spcPts val="0"/>
              </a:spcAft>
              <a:buSzPts val="1800"/>
              <a:buNone/>
            </a:pPr>
            <a:endParaRPr sz="1800" dirty="0">
              <a:latin typeface="Arial"/>
              <a:ea typeface="Arial"/>
              <a:cs typeface="Arial"/>
              <a:sym typeface="Arial"/>
            </a:endParaRPr>
          </a:p>
          <a:p>
            <a:pPr marL="114300" lvl="0" indent="0" algn="ctr" rtl="0">
              <a:lnSpc>
                <a:spcPct val="115000"/>
              </a:lnSpc>
              <a:spcBef>
                <a:spcPts val="0"/>
              </a:spcBef>
              <a:spcAft>
                <a:spcPts val="0"/>
              </a:spcAft>
              <a:buSzPts val="1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e3b27f279b_0_52"/>
          <p:cNvSpPr txBox="1">
            <a:spLocks noGrp="1"/>
          </p:cNvSpPr>
          <p:nvPr>
            <p:ph type="title"/>
          </p:nvPr>
        </p:nvSpPr>
        <p:spPr>
          <a:xfrm>
            <a:off x="126507" y="6622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thinking now?</a:t>
            </a:r>
            <a:endParaRPr/>
          </a:p>
        </p:txBody>
      </p:sp>
      <p:sp>
        <p:nvSpPr>
          <p:cNvPr id="312" name="Google Shape;312;ge3b27f279b_0_52"/>
          <p:cNvSpPr txBox="1">
            <a:spLocks noGrp="1"/>
          </p:cNvSpPr>
          <p:nvPr>
            <p:ph type="body" idx="1"/>
          </p:nvPr>
        </p:nvSpPr>
        <p:spPr>
          <a:xfrm>
            <a:off x="62700" y="528736"/>
            <a:ext cx="9018600" cy="362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i="1" dirty="0">
                <a:latin typeface="Oswald"/>
                <a:ea typeface="Oswald"/>
                <a:cs typeface="Oswald"/>
                <a:sym typeface="Oswald"/>
              </a:rPr>
              <a:t>“Consent is a voluntary, sober, enthusiastic, creative, wanted, mutual, honest and clear agreement to engage in specific sexual activity. Consent is active: it cannot be coerced or exploited. Consent is a process, which must be granted in the moment of each step of intimate or physical interaction.”</a:t>
            </a:r>
            <a:endParaRPr sz="1800" i="1"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sz="1000" i="1"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2000" dirty="0">
                <a:latin typeface="Oswald"/>
                <a:ea typeface="Oswald"/>
                <a:cs typeface="Oswald"/>
                <a:sym typeface="Oswald"/>
              </a:rPr>
              <a:t>How well does this definition of consent fit with what you believe it means?</a:t>
            </a:r>
            <a:endParaRPr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2000" dirty="0">
                <a:latin typeface="Oswald"/>
                <a:ea typeface="Oswald"/>
                <a:cs typeface="Oswald"/>
                <a:sym typeface="Oswald"/>
              </a:rPr>
              <a:t>Answer the following Poll anonymously:    </a:t>
            </a:r>
            <a:endParaRPr sz="2000" dirty="0">
              <a:latin typeface="Oswald"/>
              <a:ea typeface="Oswald"/>
              <a:cs typeface="Oswald"/>
              <a:sym typeface="Oswald"/>
            </a:endParaRPr>
          </a:p>
          <a:p>
            <a:pPr marL="0" lvl="0" indent="0" algn="l" rtl="0">
              <a:lnSpc>
                <a:spcPct val="115000"/>
              </a:lnSpc>
              <a:spcBef>
                <a:spcPts val="0"/>
              </a:spcBef>
              <a:spcAft>
                <a:spcPts val="0"/>
              </a:spcAft>
              <a:buSzPts val="1800"/>
              <a:buNone/>
            </a:pPr>
            <a:endParaRPr sz="13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Perfect fit!</a:t>
            </a:r>
            <a:endParaRPr sz="20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Fits really well with what I believe	</a:t>
            </a:r>
            <a:endParaRPr sz="20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Fits with what I believe a little bit</a:t>
            </a:r>
            <a:endParaRPr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Doesn’t fit at all with what I believe.</a:t>
            </a:r>
            <a:endParaRPr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dirty="0"/>
          </a:p>
        </p:txBody>
      </p:sp>
      <p:pic>
        <p:nvPicPr>
          <p:cNvPr id="313" name="Google Shape;313;ge3b27f279b_0_52"/>
          <p:cNvPicPr preferRelativeResize="0"/>
          <p:nvPr/>
        </p:nvPicPr>
        <p:blipFill>
          <a:blip r:embed="rId3">
            <a:alphaModFix/>
          </a:blip>
          <a:stretch>
            <a:fillRect/>
          </a:stretch>
        </p:blipFill>
        <p:spPr>
          <a:xfrm>
            <a:off x="6795300" y="2449800"/>
            <a:ext cx="1935450" cy="193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77"/>
          <p:cNvSpPr txBox="1">
            <a:spLocks noGrp="1"/>
          </p:cNvSpPr>
          <p:nvPr>
            <p:ph type="title"/>
          </p:nvPr>
        </p:nvSpPr>
        <p:spPr>
          <a:xfrm>
            <a:off x="231499" y="8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Make a change!</a:t>
            </a:r>
            <a:br>
              <a:rPr lang="en-US"/>
            </a:br>
            <a:endParaRPr/>
          </a:p>
        </p:txBody>
      </p:sp>
      <p:sp>
        <p:nvSpPr>
          <p:cNvPr id="319" name="Google Shape;319;p77"/>
          <p:cNvSpPr txBox="1">
            <a:spLocks noGrp="1"/>
          </p:cNvSpPr>
          <p:nvPr>
            <p:ph type="body" idx="1"/>
          </p:nvPr>
        </p:nvSpPr>
        <p:spPr>
          <a:xfrm flipH="1">
            <a:off x="231491" y="839850"/>
            <a:ext cx="3330933" cy="3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500" dirty="0">
                <a:solidFill>
                  <a:schemeClr val="dk2"/>
                </a:solidFill>
                <a:latin typeface="Oswald"/>
                <a:ea typeface="Oswald"/>
                <a:cs typeface="Oswald"/>
                <a:sym typeface="Oswald"/>
              </a:rPr>
              <a:t>Complete the following organizer to help you remember what consent means, how it might look and sound, and why it’s important?</a:t>
            </a:r>
            <a:endParaRPr sz="2500" dirty="0">
              <a:solidFill>
                <a:schemeClr val="dk2"/>
              </a:solidFill>
              <a:latin typeface="Oswald"/>
              <a:ea typeface="Oswald"/>
              <a:cs typeface="Oswald"/>
              <a:sym typeface="Oswald"/>
            </a:endParaRPr>
          </a:p>
        </p:txBody>
      </p:sp>
      <p:pic>
        <p:nvPicPr>
          <p:cNvPr id="320" name="Google Shape;320;p77"/>
          <p:cNvPicPr preferRelativeResize="0"/>
          <p:nvPr/>
        </p:nvPicPr>
        <p:blipFill>
          <a:blip r:embed="rId3">
            <a:alphaModFix/>
          </a:blip>
          <a:stretch>
            <a:fillRect/>
          </a:stretch>
        </p:blipFill>
        <p:spPr>
          <a:xfrm>
            <a:off x="3592125" y="1050200"/>
            <a:ext cx="5409950" cy="3043100"/>
          </a:xfrm>
          <a:prstGeom prst="rect">
            <a:avLst/>
          </a:prstGeom>
          <a:noFill/>
          <a:ln>
            <a:noFill/>
          </a:ln>
        </p:spPr>
      </p:pic>
      <p:sp>
        <p:nvSpPr>
          <p:cNvPr id="321" name="Google Shape;321;p77"/>
          <p:cNvSpPr txBox="1"/>
          <p:nvPr/>
        </p:nvSpPr>
        <p:spPr>
          <a:xfrm>
            <a:off x="5733700" y="2263500"/>
            <a:ext cx="1126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FFFFFF"/>
                </a:solidFill>
                <a:latin typeface="Oswald"/>
                <a:ea typeface="Oswald"/>
                <a:cs typeface="Oswald"/>
                <a:sym typeface="Oswald"/>
              </a:rPr>
              <a:t>Consent</a:t>
            </a:r>
            <a:endParaRPr sz="2500" b="1">
              <a:latin typeface="Oswald"/>
              <a:ea typeface="Oswald"/>
              <a:cs typeface="Oswald"/>
              <a:sym typeface="Oswald"/>
            </a:endParaRPr>
          </a:p>
        </p:txBody>
      </p:sp>
      <p:sp>
        <p:nvSpPr>
          <p:cNvPr id="322" name="Google Shape;322;p77"/>
          <p:cNvSpPr txBox="1"/>
          <p:nvPr/>
        </p:nvSpPr>
        <p:spPr>
          <a:xfrm>
            <a:off x="3909900" y="12075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FFFFFF"/>
                </a:solidFill>
                <a:latin typeface="Oswald"/>
                <a:ea typeface="Oswald"/>
                <a:cs typeface="Oswald"/>
                <a:sym typeface="Oswald"/>
              </a:rPr>
              <a:t>Definition</a:t>
            </a:r>
            <a:endParaRPr sz="1900">
              <a:latin typeface="Oswald"/>
              <a:ea typeface="Oswald"/>
              <a:cs typeface="Oswald"/>
              <a:sym typeface="Oswald"/>
            </a:endParaRPr>
          </a:p>
        </p:txBody>
      </p:sp>
      <p:sp>
        <p:nvSpPr>
          <p:cNvPr id="323" name="Google Shape;323;p77"/>
          <p:cNvSpPr txBox="1"/>
          <p:nvPr/>
        </p:nvSpPr>
        <p:spPr>
          <a:xfrm>
            <a:off x="6473300" y="1174100"/>
            <a:ext cx="21813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rgbClr val="FFFFFF"/>
                </a:solidFill>
                <a:latin typeface="Oswald"/>
                <a:ea typeface="Oswald"/>
                <a:cs typeface="Oswald"/>
                <a:sym typeface="Oswald"/>
              </a:rPr>
              <a:t>What consent looks and sounds like</a:t>
            </a:r>
            <a:endParaRPr sz="1900">
              <a:latin typeface="Oswald"/>
              <a:ea typeface="Oswald"/>
              <a:cs typeface="Oswald"/>
              <a:sym typeface="Oswald"/>
            </a:endParaRPr>
          </a:p>
        </p:txBody>
      </p:sp>
      <p:sp>
        <p:nvSpPr>
          <p:cNvPr id="324" name="Google Shape;324;p77"/>
          <p:cNvSpPr txBox="1"/>
          <p:nvPr/>
        </p:nvSpPr>
        <p:spPr>
          <a:xfrm>
            <a:off x="3962175" y="3199000"/>
            <a:ext cx="2181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FFFFFF"/>
                </a:solidFill>
                <a:latin typeface="Oswald"/>
                <a:ea typeface="Oswald"/>
                <a:cs typeface="Oswald"/>
                <a:sym typeface="Oswald"/>
              </a:rPr>
              <a:t>What consent does not looks and sounds like</a:t>
            </a:r>
            <a:endParaRPr sz="1900">
              <a:latin typeface="Oswald"/>
              <a:ea typeface="Oswald"/>
              <a:cs typeface="Oswald"/>
              <a:sym typeface="Oswald"/>
            </a:endParaRPr>
          </a:p>
        </p:txBody>
      </p:sp>
      <p:sp>
        <p:nvSpPr>
          <p:cNvPr id="325" name="Google Shape;325;p77"/>
          <p:cNvSpPr txBox="1"/>
          <p:nvPr/>
        </p:nvSpPr>
        <p:spPr>
          <a:xfrm>
            <a:off x="6375800" y="3199000"/>
            <a:ext cx="22788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rgbClr val="FFFFFF"/>
                </a:solidFill>
                <a:latin typeface="Oswald"/>
                <a:ea typeface="Oswald"/>
                <a:cs typeface="Oswald"/>
                <a:sym typeface="Oswald"/>
              </a:rPr>
              <a:t>What you can do to foster a consent culture</a:t>
            </a:r>
            <a:endParaRPr sz="19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5"/>
          <p:cNvSpPr txBox="1"/>
          <p:nvPr/>
        </p:nvSpPr>
        <p:spPr>
          <a:xfrm>
            <a:off x="160363" y="721249"/>
            <a:ext cx="328249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387966"/>
                </a:solidFill>
                <a:latin typeface="Oswald"/>
                <a:ea typeface="Oswald"/>
                <a:cs typeface="Oswald"/>
                <a:sym typeface="Oswald"/>
              </a:rPr>
              <a:t>Content Warning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387966"/>
                </a:solidFill>
                <a:latin typeface="Oswald"/>
                <a:ea typeface="Oswald"/>
                <a:cs typeface="Oswald"/>
                <a:sym typeface="Oswald"/>
              </a:rPr>
              <a:t>and Support</a:t>
            </a:r>
            <a:endParaRPr sz="3200" b="1" i="0" u="none" strike="noStrike" cap="none" dirty="0">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387966"/>
              </a:solidFill>
              <a:latin typeface="Oswald"/>
              <a:ea typeface="Oswald"/>
              <a:cs typeface="Oswald"/>
              <a:sym typeface="Oswald"/>
            </a:endParaRPr>
          </a:p>
        </p:txBody>
      </p:sp>
      <p:sp>
        <p:nvSpPr>
          <p:cNvPr id="195" name="Google Shape;195;p55"/>
          <p:cNvSpPr txBox="1"/>
          <p:nvPr/>
        </p:nvSpPr>
        <p:spPr>
          <a:xfrm>
            <a:off x="160375" y="2228300"/>
            <a:ext cx="30000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87966"/>
                </a:solidFill>
                <a:latin typeface="Oswald"/>
                <a:ea typeface="Oswald"/>
                <a:cs typeface="Oswald"/>
                <a:sym typeface="Oswald"/>
              </a:rPr>
              <a:t>Let’s create a class agreement!</a:t>
            </a:r>
            <a:endParaRPr sz="800" b="0" i="0" u="none" strike="noStrike" cap="none">
              <a:solidFill>
                <a:srgbClr val="000000"/>
              </a:solidFill>
              <a:latin typeface="Arial"/>
              <a:ea typeface="Arial"/>
              <a:cs typeface="Arial"/>
              <a:sym typeface="Arial"/>
            </a:endParaRPr>
          </a:p>
        </p:txBody>
      </p:sp>
      <p:sp>
        <p:nvSpPr>
          <p:cNvPr id="196" name="Google Shape;196;p55"/>
          <p:cNvSpPr/>
          <p:nvPr/>
        </p:nvSpPr>
        <p:spPr>
          <a:xfrm>
            <a:off x="3229950" y="137250"/>
            <a:ext cx="5816400" cy="4169100"/>
          </a:xfrm>
          <a:prstGeom prst="rect">
            <a:avLst/>
          </a:prstGeom>
          <a:noFill/>
          <a:ln w="25400" cap="flat" cmpd="sng">
            <a:solidFill>
              <a:srgbClr val="FA12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A12D9"/>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5"/>
          <p:cNvSpPr txBox="1"/>
          <p:nvPr/>
        </p:nvSpPr>
        <p:spPr>
          <a:xfrm>
            <a:off x="3329625" y="206825"/>
            <a:ext cx="5635500" cy="4521660"/>
          </a:xfrm>
          <a:prstGeom prst="rect">
            <a:avLst/>
          </a:prstGeom>
          <a:noFill/>
          <a:ln>
            <a:noFill/>
          </a:ln>
        </p:spPr>
        <p:txBody>
          <a:bodyPr spcFirstLastPara="1" wrap="square" lIns="45675" tIns="45675" rIns="45675" bIns="45675" anchor="t" anchorCtr="0">
            <a:spAutoFit/>
          </a:bodyPr>
          <a:lstStyle/>
          <a:p>
            <a:pPr marL="0" marR="0" lvl="1" indent="0" algn="l" rtl="0">
              <a:lnSpc>
                <a:spcPct val="100000"/>
              </a:lnSpc>
              <a:spcBef>
                <a:spcPts val="0"/>
              </a:spcBef>
              <a:spcAft>
                <a:spcPts val="0"/>
              </a:spcAft>
              <a:buClr>
                <a:srgbClr val="387966"/>
              </a:buClr>
              <a:buSzPts val="2400"/>
              <a:buFont typeface="Oswald"/>
              <a:buNone/>
            </a:pPr>
            <a:r>
              <a:rPr lang="en-US" sz="2000" b="0" i="0" u="none" strike="noStrike" cap="none" dirty="0">
                <a:solidFill>
                  <a:srgbClr val="387966"/>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In-school resources:</a:t>
            </a:r>
            <a:endParaRPr sz="12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434343"/>
              </a:buClr>
              <a:buSzPts val="1400"/>
              <a:buFont typeface="Oswald"/>
              <a:buNone/>
            </a:pPr>
            <a:endParaRPr sz="12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lang="en-CA" sz="12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lang="en-CA" sz="1200" dirty="0"/>
          </a:p>
          <a:p>
            <a:pPr marL="0" marR="0" lvl="1" indent="457200" algn="l" rtl="0">
              <a:lnSpc>
                <a:spcPct val="100000"/>
              </a:lnSpc>
              <a:spcBef>
                <a:spcPts val="0"/>
              </a:spcBef>
              <a:spcAft>
                <a:spcPts val="0"/>
              </a:spcAft>
              <a:buClr>
                <a:srgbClr val="387966"/>
              </a:buClr>
              <a:buSzPts val="1400"/>
              <a:buFont typeface="Oswald"/>
              <a:buNone/>
            </a:pPr>
            <a:endParaRPr sz="12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2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387966"/>
              </a:buClr>
              <a:buSzPts val="2400"/>
              <a:buFont typeface="Oswald"/>
              <a:buNone/>
            </a:pPr>
            <a:r>
              <a:rPr lang="en-US" sz="2000" b="0" i="0" u="none" strike="noStrike" cap="none" dirty="0">
                <a:solidFill>
                  <a:srgbClr val="387966"/>
                </a:solidFill>
                <a:latin typeface="Oswald"/>
                <a:ea typeface="Oswald"/>
                <a:cs typeface="Oswald"/>
                <a:sym typeface="Oswald"/>
              </a:rPr>
              <a:t>Canada-Wide Resources:</a:t>
            </a:r>
            <a:endParaRPr sz="12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000" b="1" i="0" u="none" strike="noStrike" cap="none" dirty="0">
                <a:solidFill>
                  <a:srgbClr val="434343"/>
                </a:solidFill>
                <a:latin typeface="Oswald"/>
                <a:ea typeface="Oswald"/>
                <a:cs typeface="Oswald"/>
                <a:sym typeface="Oswald"/>
              </a:rPr>
              <a:t>Canadian Human Trafficking Hotline </a:t>
            </a:r>
            <a:endParaRPr sz="1200" b="1" i="0" u="none" strike="noStrike" cap="none" dirty="0">
              <a:solidFill>
                <a:srgbClr val="000000"/>
              </a:solidFill>
            </a:endParaRPr>
          </a:p>
          <a:p>
            <a:pPr marL="0" marR="0" lvl="1" indent="0" algn="l" rtl="0">
              <a:lnSpc>
                <a:spcPct val="100000"/>
              </a:lnSpc>
              <a:spcBef>
                <a:spcPts val="0"/>
              </a:spcBef>
              <a:spcAft>
                <a:spcPts val="0"/>
              </a:spcAft>
              <a:buClr>
                <a:srgbClr val="0097A7"/>
              </a:buClr>
              <a:buSzPts val="2400"/>
              <a:buFont typeface="Oswald"/>
              <a:buNone/>
            </a:pPr>
            <a:r>
              <a:rPr lang="en-US" sz="2000" b="0" i="0" u="sng" strike="noStrike" cap="none" dirty="0">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canadianhumantraffickinghotline.ca</a:t>
            </a:r>
            <a:endParaRPr sz="1200" b="0" i="0" u="none" strike="noStrike" cap="none" dirty="0">
              <a:solidFill>
                <a:srgbClr val="0000FF"/>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000" b="0" i="0" u="none" strike="noStrike" cap="none" dirty="0">
                <a:solidFill>
                  <a:srgbClr val="434343"/>
                </a:solidFill>
                <a:latin typeface="Oswald"/>
                <a:ea typeface="Oswald"/>
                <a:cs typeface="Oswald"/>
                <a:sym typeface="Oswald"/>
              </a:rPr>
              <a:t>ENG/FR</a:t>
            </a:r>
            <a:r>
              <a:rPr lang="en-US" sz="2000" dirty="0"/>
              <a:t> - </a:t>
            </a:r>
            <a:r>
              <a:rPr lang="en-US" sz="2000" b="0" i="0" u="none" strike="noStrike" cap="none" dirty="0">
                <a:solidFill>
                  <a:srgbClr val="434343"/>
                </a:solidFill>
                <a:latin typeface="Oswald"/>
                <a:ea typeface="Oswald"/>
                <a:cs typeface="Oswald"/>
                <a:sym typeface="Oswald"/>
              </a:rPr>
              <a:t>Online chat available</a:t>
            </a:r>
            <a:r>
              <a:rPr lang="en-US" sz="2000" dirty="0">
                <a:solidFill>
                  <a:srgbClr val="434343"/>
                </a:solidFill>
                <a:latin typeface="Oswald"/>
                <a:ea typeface="Oswald"/>
                <a:cs typeface="Oswald"/>
                <a:sym typeface="Oswald"/>
              </a:rPr>
              <a:t> </a:t>
            </a:r>
            <a:endParaRPr sz="2000" dirty="0">
              <a:solidFill>
                <a:srgbClr val="434343"/>
              </a:solidFill>
              <a:latin typeface="Oswald"/>
              <a:ea typeface="Oswald"/>
              <a:cs typeface="Oswald"/>
              <a:sym typeface="Oswald"/>
            </a:endParaRPr>
          </a:p>
          <a:p>
            <a:pPr marL="0" marR="0" lvl="1" indent="457200" algn="l" rtl="0">
              <a:lnSpc>
                <a:spcPct val="100000"/>
              </a:lnSpc>
              <a:spcBef>
                <a:spcPts val="0"/>
              </a:spcBef>
              <a:spcAft>
                <a:spcPts val="0"/>
              </a:spcAft>
              <a:buClr>
                <a:srgbClr val="434343"/>
              </a:buClr>
              <a:buSzPts val="2400"/>
              <a:buFont typeface="Oswald"/>
              <a:buNone/>
            </a:pPr>
            <a:endParaRPr sz="1050" dirty="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000" b="1" dirty="0">
                <a:solidFill>
                  <a:srgbClr val="434343"/>
                </a:solidFill>
                <a:latin typeface="Oswald"/>
                <a:ea typeface="Oswald"/>
                <a:cs typeface="Oswald"/>
                <a:sym typeface="Oswald"/>
              </a:rPr>
              <a:t>Hope for Wellness Helpline</a:t>
            </a:r>
            <a:endParaRPr sz="2000" b="1" dirty="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000" u="sng" dirty="0">
                <a:solidFill>
                  <a:srgbClr val="0000FF"/>
                </a:solidFill>
                <a:latin typeface="Oswald"/>
                <a:ea typeface="Oswald"/>
                <a:cs typeface="Oswald"/>
                <a:sym typeface="Oswald"/>
                <a:hlinkClick r:id="rId4">
                  <a:extLst>
                    <a:ext uri="{A12FA001-AC4F-418D-AE19-62706E023703}">
                      <ahyp:hlinkClr xmlns:ahyp="http://schemas.microsoft.com/office/drawing/2018/hyperlinkcolor" val="tx"/>
                    </a:ext>
                  </a:extLst>
                </a:hlinkClick>
              </a:rPr>
              <a:t>hopeforwellness.ca</a:t>
            </a:r>
            <a:r>
              <a:rPr lang="en-US" sz="2000" u="sng" dirty="0">
                <a:solidFill>
                  <a:srgbClr val="0000FF"/>
                </a:solidFill>
                <a:latin typeface="Oswald"/>
                <a:ea typeface="Oswald"/>
                <a:cs typeface="Oswald"/>
                <a:sym typeface="Oswald"/>
              </a:rPr>
              <a:t> </a:t>
            </a:r>
            <a:endParaRPr sz="2000" u="sng" dirty="0">
              <a:solidFill>
                <a:srgbClr val="0000FF"/>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000" dirty="0">
                <a:solidFill>
                  <a:srgbClr val="434343"/>
                </a:solidFill>
                <a:latin typeface="Oswald"/>
                <a:ea typeface="Oswald"/>
                <a:cs typeface="Oswald"/>
                <a:sym typeface="Oswald"/>
              </a:rPr>
              <a:t>Offers immediate help to all Indigenous peoples across Canada. ENG/FR</a:t>
            </a:r>
            <a:r>
              <a:rPr lang="en-US" sz="2000" dirty="0">
                <a:solidFill>
                  <a:srgbClr val="000000"/>
                </a:solidFill>
              </a:rPr>
              <a:t> - </a:t>
            </a:r>
            <a:r>
              <a:rPr lang="en-US" sz="2000" dirty="0">
                <a:solidFill>
                  <a:srgbClr val="434343"/>
                </a:solidFill>
                <a:latin typeface="Oswald"/>
                <a:ea typeface="Oswald"/>
                <a:cs typeface="Oswald"/>
                <a:sym typeface="Oswald"/>
              </a:rPr>
              <a:t>Online chat available </a:t>
            </a:r>
            <a:endParaRPr sz="2000" u="sng" dirty="0">
              <a:solidFill>
                <a:srgbClr val="0000FF"/>
              </a:solidFill>
              <a:latin typeface="Oswald"/>
              <a:ea typeface="Oswald"/>
              <a:cs typeface="Oswald"/>
              <a:sym typeface="Oswald"/>
            </a:endParaRPr>
          </a:p>
          <a:p>
            <a:pPr marL="133350" marR="0" lvl="1" indent="476250" algn="l" rtl="0">
              <a:lnSpc>
                <a:spcPct val="100000"/>
              </a:lnSpc>
              <a:spcBef>
                <a:spcPts val="0"/>
              </a:spcBef>
              <a:spcAft>
                <a:spcPts val="0"/>
              </a:spcAft>
              <a:buClr>
                <a:srgbClr val="434343"/>
              </a:buClr>
              <a:buSzPts val="1400"/>
              <a:buFont typeface="Oswald"/>
              <a:buNone/>
            </a:pPr>
            <a:endParaRPr sz="1200" b="0" i="0" u="none" strike="noStrike" cap="none" dirty="0">
              <a:solidFill>
                <a:srgbClr val="000000"/>
              </a:solidFill>
              <a:latin typeface="Arial"/>
              <a:ea typeface="Arial"/>
              <a:cs typeface="Arial"/>
              <a:sym typeface="Arial"/>
            </a:endParaRPr>
          </a:p>
          <a:p>
            <a:pPr marL="133350" marR="0" lvl="1" indent="476250" algn="l" rtl="0">
              <a:lnSpc>
                <a:spcPct val="100000"/>
              </a:lnSpc>
              <a:spcBef>
                <a:spcPts val="1600"/>
              </a:spcBef>
              <a:spcAft>
                <a:spcPts val="0"/>
              </a:spcAft>
              <a:buClr>
                <a:srgbClr val="434343"/>
              </a:buClr>
              <a:buSzPts val="1400"/>
              <a:buFont typeface="Oswald"/>
              <a:buNone/>
            </a:pP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78"/>
          <p:cNvSpPr/>
          <p:nvPr/>
        </p:nvSpPr>
        <p:spPr>
          <a:xfrm>
            <a:off x="0" y="-23250"/>
            <a:ext cx="9144000" cy="53193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a:solidFill>
                <a:srgbClr val="F3F3F3"/>
              </a:solidFill>
              <a:latin typeface="Oswald"/>
              <a:ea typeface="Oswald"/>
              <a:cs typeface="Oswald"/>
              <a:sym typeface="Oswald"/>
            </a:endParaRPr>
          </a:p>
        </p:txBody>
      </p:sp>
      <p:grpSp>
        <p:nvGrpSpPr>
          <p:cNvPr id="331" name="Google Shape;331;p78"/>
          <p:cNvGrpSpPr/>
          <p:nvPr/>
        </p:nvGrpSpPr>
        <p:grpSpPr>
          <a:xfrm>
            <a:off x="492602" y="3083850"/>
            <a:ext cx="3129797" cy="419400"/>
            <a:chOff x="216300" y="190401"/>
            <a:chExt cx="3129797" cy="419400"/>
          </a:xfrm>
        </p:grpSpPr>
        <p:pic>
          <p:nvPicPr>
            <p:cNvPr id="332" name="Google Shape;332;p78"/>
            <p:cNvPicPr preferRelativeResize="0"/>
            <p:nvPr/>
          </p:nvPicPr>
          <p:blipFill rotWithShape="1">
            <a:blip r:embed="rId3">
              <a:alphaModFix/>
            </a:blip>
            <a:srcRect/>
            <a:stretch/>
          </p:blipFill>
          <p:spPr>
            <a:xfrm>
              <a:off x="216300" y="220450"/>
              <a:ext cx="359300" cy="359300"/>
            </a:xfrm>
            <a:prstGeom prst="rect">
              <a:avLst/>
            </a:prstGeom>
            <a:noFill/>
            <a:ln>
              <a:noFill/>
            </a:ln>
          </p:spPr>
        </p:pic>
        <p:sp>
          <p:nvSpPr>
            <p:cNvPr id="333" name="Google Shape;333;p78"/>
            <p:cNvSpPr txBox="1"/>
            <p:nvPr/>
          </p:nvSpPr>
          <p:spPr>
            <a:xfrm>
              <a:off x="575597" y="190401"/>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F3F3F3"/>
                  </a:solidFill>
                  <a:latin typeface="Oswald"/>
                  <a:ea typeface="Oswald"/>
                  <a:cs typeface="Oswald"/>
                  <a:sym typeface="Oswald"/>
                </a:rPr>
                <a:t>@whiteribboncampaign</a:t>
              </a:r>
              <a:endParaRPr sz="1800" b="0" i="0" u="none" strike="noStrike" cap="none">
                <a:solidFill>
                  <a:srgbClr val="F3F3F3"/>
                </a:solidFill>
                <a:latin typeface="Arial"/>
                <a:ea typeface="Arial"/>
                <a:cs typeface="Arial"/>
                <a:sym typeface="Arial"/>
              </a:endParaRPr>
            </a:p>
          </p:txBody>
        </p:sp>
      </p:grpSp>
      <p:sp>
        <p:nvSpPr>
          <p:cNvPr id="334" name="Google Shape;334;p78"/>
          <p:cNvSpPr txBox="1"/>
          <p:nvPr/>
        </p:nvSpPr>
        <p:spPr>
          <a:xfrm>
            <a:off x="898829" y="3668200"/>
            <a:ext cx="23640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F3F3F3"/>
                </a:solidFill>
                <a:latin typeface="Oswald"/>
                <a:ea typeface="Oswald"/>
                <a:cs typeface="Oswald"/>
                <a:sym typeface="Oswald"/>
              </a:rPr>
              <a:t>@whiteribbon</a:t>
            </a:r>
            <a:endParaRPr sz="1800">
              <a:solidFill>
                <a:srgbClr val="F3F3F3"/>
              </a:solidFill>
              <a:latin typeface="Oswald"/>
              <a:ea typeface="Oswald"/>
              <a:cs typeface="Oswald"/>
              <a:sym typeface="Oswald"/>
            </a:endParaRPr>
          </a:p>
        </p:txBody>
      </p:sp>
      <p:sp>
        <p:nvSpPr>
          <p:cNvPr id="335" name="Google Shape;335;p78"/>
          <p:cNvSpPr txBox="1"/>
          <p:nvPr/>
        </p:nvSpPr>
        <p:spPr>
          <a:xfrm>
            <a:off x="898825" y="425255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F3F3F3"/>
                </a:solidFill>
                <a:latin typeface="Oswald"/>
                <a:ea typeface="Oswald"/>
                <a:cs typeface="Oswald"/>
                <a:sym typeface="Oswald"/>
              </a:rPr>
              <a:t>@whiteribboncanada</a:t>
            </a:r>
            <a:endParaRPr sz="1800">
              <a:solidFill>
                <a:srgbClr val="F3F3F3"/>
              </a:solidFill>
              <a:latin typeface="Oswald"/>
              <a:ea typeface="Oswald"/>
              <a:cs typeface="Oswald"/>
              <a:sym typeface="Oswald"/>
            </a:endParaRPr>
          </a:p>
        </p:txBody>
      </p:sp>
      <p:pic>
        <p:nvPicPr>
          <p:cNvPr id="336" name="Google Shape;336;p78"/>
          <p:cNvPicPr preferRelativeResize="0"/>
          <p:nvPr/>
        </p:nvPicPr>
        <p:blipFill rotWithShape="1">
          <a:blip r:embed="rId4">
            <a:alphaModFix/>
          </a:blip>
          <a:srcRect/>
          <a:stretch/>
        </p:blipFill>
        <p:spPr>
          <a:xfrm>
            <a:off x="435399" y="3623984"/>
            <a:ext cx="463431" cy="463431"/>
          </a:xfrm>
          <a:prstGeom prst="rect">
            <a:avLst/>
          </a:prstGeom>
          <a:noFill/>
          <a:ln>
            <a:noFill/>
          </a:ln>
        </p:spPr>
      </p:pic>
      <p:pic>
        <p:nvPicPr>
          <p:cNvPr id="337" name="Google Shape;337;p78"/>
          <p:cNvPicPr preferRelativeResize="0"/>
          <p:nvPr/>
        </p:nvPicPr>
        <p:blipFill rotWithShape="1">
          <a:blip r:embed="rId5">
            <a:alphaModFix/>
          </a:blip>
          <a:srcRect/>
          <a:stretch/>
        </p:blipFill>
        <p:spPr>
          <a:xfrm flipH="1">
            <a:off x="480893" y="4276260"/>
            <a:ext cx="372432" cy="371966"/>
          </a:xfrm>
          <a:prstGeom prst="rect">
            <a:avLst/>
          </a:prstGeom>
          <a:noFill/>
          <a:ln>
            <a:noFill/>
          </a:ln>
        </p:spPr>
      </p:pic>
      <p:sp>
        <p:nvSpPr>
          <p:cNvPr id="338" name="Google Shape;338;p78"/>
          <p:cNvSpPr txBox="1"/>
          <p:nvPr/>
        </p:nvSpPr>
        <p:spPr>
          <a:xfrm>
            <a:off x="317675" y="236650"/>
            <a:ext cx="8004000" cy="211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0" u="none" strike="noStrike" cap="none">
                <a:solidFill>
                  <a:srgbClr val="FFFFFF"/>
                </a:solidFill>
                <a:latin typeface="Oswald"/>
                <a:ea typeface="Oswald"/>
                <a:cs typeface="Oswald"/>
                <a:sym typeface="Oswald"/>
              </a:rPr>
              <a:t>I pledge never to commit, condone, or remain silent about violence against women and girls</a:t>
            </a:r>
            <a:endParaRPr sz="220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200"/>
              <a:buFont typeface="Arial"/>
              <a:buNone/>
            </a:pPr>
            <a:endParaRPr sz="220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rgbClr val="F3F3F3"/>
                </a:solidFill>
                <a:latin typeface="Oswald"/>
                <a:ea typeface="Oswald"/>
                <a:cs typeface="Oswald"/>
                <a:sym typeface="Oswald"/>
              </a:rPr>
              <a:t>Take the pledge online: </a:t>
            </a:r>
            <a:r>
              <a:rPr lang="en-US" sz="1800" i="0" u="sng" strike="noStrike" cap="none">
                <a:solidFill>
                  <a:srgbClr val="F3F3F3"/>
                </a:solidFill>
                <a:latin typeface="Oswald"/>
                <a:ea typeface="Oswald"/>
                <a:cs typeface="Oswald"/>
                <a:sym typeface="Oswald"/>
                <a:hlinkClick r:id="rId6">
                  <a:extLst>
                    <a:ext uri="{A12FA001-AC4F-418D-AE19-62706E023703}">
                      <ahyp:hlinkClr xmlns:ahyp="http://schemas.microsoft.com/office/drawing/2018/hyperlinkcolor" val="tx"/>
                    </a:ext>
                  </a:extLst>
                </a:hlinkClick>
              </a:rPr>
              <a:t>whiteribbon.ca/pledge</a:t>
            </a: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rgbClr val="F3F3F3"/>
                </a:solidFill>
                <a:latin typeface="Oswald"/>
                <a:ea typeface="Oswald"/>
                <a:cs typeface="Oswald"/>
                <a:sym typeface="Oswald"/>
              </a:rPr>
              <a:t>Learn more about White Ribbon at:</a:t>
            </a:r>
            <a:endParaRPr sz="1800" i="0" u="none" strike="noStrike" cap="none">
              <a:solidFill>
                <a:srgbClr val="F3F3F3"/>
              </a:solidFill>
              <a:latin typeface="Oswald"/>
              <a:ea typeface="Oswald"/>
              <a:cs typeface="Oswald"/>
              <a:sym typeface="Oswald"/>
            </a:endParaRPr>
          </a:p>
        </p:txBody>
      </p:sp>
      <p:pic>
        <p:nvPicPr>
          <p:cNvPr id="339" name="Google Shape;339;p78"/>
          <p:cNvPicPr preferRelativeResize="0"/>
          <p:nvPr/>
        </p:nvPicPr>
        <p:blipFill rotWithShape="1">
          <a:blip r:embed="rId7">
            <a:alphaModFix/>
          </a:blip>
          <a:srcRect/>
          <a:stretch/>
        </p:blipFill>
        <p:spPr>
          <a:xfrm>
            <a:off x="5810650" y="2163004"/>
            <a:ext cx="2770501" cy="2272297"/>
          </a:xfrm>
          <a:prstGeom prst="rect">
            <a:avLst/>
          </a:prstGeom>
          <a:noFill/>
          <a:ln>
            <a:noFill/>
          </a:ln>
        </p:spPr>
      </p:pic>
      <p:pic>
        <p:nvPicPr>
          <p:cNvPr id="340" name="Google Shape;340;p78"/>
          <p:cNvPicPr preferRelativeResize="0"/>
          <p:nvPr/>
        </p:nvPicPr>
        <p:blipFill rotWithShape="1">
          <a:blip r:embed="rId8">
            <a:alphaModFix/>
          </a:blip>
          <a:srcRect/>
          <a:stretch/>
        </p:blipFill>
        <p:spPr>
          <a:xfrm>
            <a:off x="480899" y="2560724"/>
            <a:ext cx="372426" cy="372426"/>
          </a:xfrm>
          <a:prstGeom prst="rect">
            <a:avLst/>
          </a:prstGeom>
          <a:noFill/>
          <a:ln>
            <a:noFill/>
          </a:ln>
        </p:spPr>
      </p:pic>
      <p:sp>
        <p:nvSpPr>
          <p:cNvPr id="341" name="Google Shape;341;p78"/>
          <p:cNvSpPr txBox="1"/>
          <p:nvPr/>
        </p:nvSpPr>
        <p:spPr>
          <a:xfrm>
            <a:off x="898824" y="253770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0" u="none" strike="noStrike" cap="none">
                <a:solidFill>
                  <a:srgbClr val="F3F3F3"/>
                </a:solidFill>
                <a:latin typeface="Oswald"/>
                <a:ea typeface="Oswald"/>
                <a:cs typeface="Oswald"/>
                <a:sym typeface="Oswald"/>
              </a:rPr>
              <a:t>whiteribbon.ca</a:t>
            </a:r>
            <a:endParaRPr sz="1800" i="0" u="none" strike="noStrike" cap="none">
              <a:solidFill>
                <a:srgbClr val="F3F3F3"/>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e307fd63e0_0_192"/>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347" name="Google Shape;347;ge307fd63e0_0_192"/>
          <p:cNvSpPr txBox="1"/>
          <p:nvPr/>
        </p:nvSpPr>
        <p:spPr>
          <a:xfrm>
            <a:off x="317675" y="236650"/>
            <a:ext cx="80040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5500">
                <a:solidFill>
                  <a:srgbClr val="FFFFFF"/>
                </a:solidFill>
                <a:latin typeface="Oswald"/>
                <a:ea typeface="Oswald"/>
                <a:cs typeface="Oswald"/>
                <a:sym typeface="Oswald"/>
              </a:rPr>
              <a:t>Other Optional Activities </a:t>
            </a:r>
            <a:endParaRPr sz="5100" i="0" u="none" strike="noStrike" cap="none">
              <a:solidFill>
                <a:srgbClr val="F3F3F3"/>
              </a:solidFill>
              <a:latin typeface="Oswald"/>
              <a:ea typeface="Oswald"/>
              <a:cs typeface="Oswald"/>
              <a:sym typeface="Oswald"/>
            </a:endParaRPr>
          </a:p>
        </p:txBody>
      </p:sp>
      <p:pic>
        <p:nvPicPr>
          <p:cNvPr id="348" name="Google Shape;348;ge307fd63e0_0_192"/>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349" name="Google Shape;349;ge307fd63e0_0_192"/>
          <p:cNvPicPr preferRelativeResize="0"/>
          <p:nvPr/>
        </p:nvPicPr>
        <p:blipFill>
          <a:blip r:embed="rId4">
            <a:alphaModFix/>
          </a:blip>
          <a:stretch>
            <a:fillRect/>
          </a:stretch>
        </p:blipFill>
        <p:spPr>
          <a:xfrm>
            <a:off x="489950" y="1408950"/>
            <a:ext cx="4762500" cy="34480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e307fd63e0_0_313"/>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355" name="Google Shape;355;ge307fd63e0_0_313"/>
          <p:cNvSpPr txBox="1"/>
          <p:nvPr/>
        </p:nvSpPr>
        <p:spPr>
          <a:xfrm>
            <a:off x="317675" y="236650"/>
            <a:ext cx="8004000" cy="16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4300">
                <a:solidFill>
                  <a:srgbClr val="FFFFFF"/>
                </a:solidFill>
                <a:latin typeface="Oswald"/>
                <a:ea typeface="Oswald"/>
                <a:cs typeface="Oswald"/>
                <a:sym typeface="Oswald"/>
              </a:rPr>
              <a:t>Optional Activity 1: Safety, consent and online dating</a:t>
            </a:r>
            <a:endParaRPr sz="3900" i="0" u="none" strike="noStrike" cap="none">
              <a:solidFill>
                <a:srgbClr val="F3F3F3"/>
              </a:solidFill>
              <a:latin typeface="Oswald"/>
              <a:ea typeface="Oswald"/>
              <a:cs typeface="Oswald"/>
              <a:sym typeface="Oswald"/>
            </a:endParaRPr>
          </a:p>
        </p:txBody>
      </p:sp>
      <p:pic>
        <p:nvPicPr>
          <p:cNvPr id="356" name="Google Shape;356;ge307fd63e0_0_313"/>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357" name="Google Shape;357;ge307fd63e0_0_313"/>
          <p:cNvPicPr preferRelativeResize="0"/>
          <p:nvPr/>
        </p:nvPicPr>
        <p:blipFill>
          <a:blip r:embed="rId4">
            <a:alphaModFix/>
          </a:blip>
          <a:stretch>
            <a:fillRect/>
          </a:stretch>
        </p:blipFill>
        <p:spPr>
          <a:xfrm>
            <a:off x="467200" y="2007025"/>
            <a:ext cx="4056275" cy="29367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e307fd63e0_0_41"/>
          <p:cNvSpPr txBox="1">
            <a:spLocks noGrp="1"/>
          </p:cNvSpPr>
          <p:nvPr>
            <p:ph type="title"/>
          </p:nvPr>
        </p:nvSpPr>
        <p:spPr>
          <a:xfrm>
            <a:off x="126775" y="98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Let’s talk about online dating! </a:t>
            </a:r>
            <a:endParaRPr/>
          </a:p>
        </p:txBody>
      </p:sp>
      <p:sp>
        <p:nvSpPr>
          <p:cNvPr id="363" name="Google Shape;363;ge307fd63e0_0_41"/>
          <p:cNvSpPr txBox="1">
            <a:spLocks noGrp="1"/>
          </p:cNvSpPr>
          <p:nvPr>
            <p:ph type="body" idx="1"/>
          </p:nvPr>
        </p:nvSpPr>
        <p:spPr>
          <a:xfrm>
            <a:off x="126775" y="863550"/>
            <a:ext cx="6426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latin typeface="Oswald"/>
                <a:ea typeface="Oswald"/>
                <a:cs typeface="Oswald"/>
                <a:sym typeface="Oswald"/>
              </a:rPr>
              <a:t>What are the various apps that are used to meet others including potential romantic or sexual partners?</a:t>
            </a:r>
            <a:endParaRPr sz="2600">
              <a:latin typeface="Oswald"/>
              <a:ea typeface="Oswald"/>
              <a:cs typeface="Oswald"/>
              <a:sym typeface="Oswald"/>
            </a:endParaRPr>
          </a:p>
          <a:p>
            <a:pPr marL="0" lvl="0" indent="0" algn="l" rtl="0">
              <a:lnSpc>
                <a:spcPct val="115000"/>
              </a:lnSpc>
              <a:spcBef>
                <a:spcPts val="0"/>
              </a:spcBef>
              <a:spcAft>
                <a:spcPts val="0"/>
              </a:spcAft>
              <a:buNone/>
            </a:pPr>
            <a:endParaRPr sz="2600">
              <a:latin typeface="Oswald"/>
              <a:ea typeface="Oswald"/>
              <a:cs typeface="Oswald"/>
              <a:sym typeface="Oswald"/>
            </a:endParaRPr>
          </a:p>
          <a:p>
            <a:pPr marL="0" lvl="0" indent="0" algn="l" rtl="0">
              <a:lnSpc>
                <a:spcPct val="115000"/>
              </a:lnSpc>
              <a:spcBef>
                <a:spcPts val="0"/>
              </a:spcBef>
              <a:spcAft>
                <a:spcPts val="0"/>
              </a:spcAft>
              <a:buNone/>
            </a:pPr>
            <a:r>
              <a:rPr lang="en-US" sz="2600">
                <a:latin typeface="Oswald"/>
                <a:ea typeface="Oswald"/>
                <a:cs typeface="Oswald"/>
                <a:sym typeface="Oswald"/>
              </a:rPr>
              <a:t>How safe are they?</a:t>
            </a:r>
            <a:endParaRPr/>
          </a:p>
          <a:p>
            <a:pPr marL="114300" lvl="0" indent="0" algn="l" rtl="0">
              <a:lnSpc>
                <a:spcPct val="115000"/>
              </a:lnSpc>
              <a:spcBef>
                <a:spcPts val="0"/>
              </a:spcBef>
              <a:spcAft>
                <a:spcPts val="0"/>
              </a:spcAft>
              <a:buSzPts val="1800"/>
              <a:buNone/>
            </a:pPr>
            <a:endParaRPr/>
          </a:p>
        </p:txBody>
      </p:sp>
      <p:cxnSp>
        <p:nvCxnSpPr>
          <p:cNvPr id="364" name="Google Shape;364;ge307fd63e0_0_41"/>
          <p:cNvCxnSpPr/>
          <p:nvPr/>
        </p:nvCxnSpPr>
        <p:spPr>
          <a:xfrm>
            <a:off x="560173" y="3460116"/>
            <a:ext cx="8023800" cy="0"/>
          </a:xfrm>
          <a:prstGeom prst="straightConnector1">
            <a:avLst/>
          </a:prstGeom>
          <a:noFill/>
          <a:ln w="38100" cap="flat" cmpd="sng">
            <a:solidFill>
              <a:schemeClr val="dk2"/>
            </a:solidFill>
            <a:prstDash val="solid"/>
            <a:round/>
            <a:headEnd type="triangle" w="med" len="med"/>
            <a:tailEnd type="triangle" w="med" len="med"/>
          </a:ln>
        </p:spPr>
      </p:cxnSp>
      <p:pic>
        <p:nvPicPr>
          <p:cNvPr id="365" name="Google Shape;365;ge307fd63e0_0_41"/>
          <p:cNvPicPr preferRelativeResize="0"/>
          <p:nvPr/>
        </p:nvPicPr>
        <p:blipFill>
          <a:blip r:embed="rId3">
            <a:alphaModFix/>
          </a:blip>
          <a:stretch>
            <a:fillRect/>
          </a:stretch>
        </p:blipFill>
        <p:spPr>
          <a:xfrm>
            <a:off x="6781705" y="751273"/>
            <a:ext cx="2113244" cy="2113225"/>
          </a:xfrm>
          <a:prstGeom prst="rect">
            <a:avLst/>
          </a:prstGeom>
          <a:noFill/>
          <a:ln>
            <a:noFill/>
          </a:ln>
        </p:spPr>
      </p:pic>
      <p:sp>
        <p:nvSpPr>
          <p:cNvPr id="366" name="Google Shape;366;ge307fd63e0_0_41"/>
          <p:cNvSpPr txBox="1"/>
          <p:nvPr/>
        </p:nvSpPr>
        <p:spPr>
          <a:xfrm>
            <a:off x="126775" y="3606200"/>
            <a:ext cx="233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Oswald"/>
                <a:ea typeface="Oswald"/>
                <a:cs typeface="Oswald"/>
                <a:sym typeface="Oswald"/>
              </a:rPr>
              <a:t>Extremely Safe</a:t>
            </a:r>
            <a:endParaRPr sz="1800">
              <a:latin typeface="Oswald"/>
              <a:ea typeface="Oswald"/>
              <a:cs typeface="Oswald"/>
              <a:sym typeface="Oswald"/>
            </a:endParaRPr>
          </a:p>
        </p:txBody>
      </p:sp>
      <p:sp>
        <p:nvSpPr>
          <p:cNvPr id="367" name="Google Shape;367;ge307fd63e0_0_41"/>
          <p:cNvSpPr txBox="1"/>
          <p:nvPr/>
        </p:nvSpPr>
        <p:spPr>
          <a:xfrm>
            <a:off x="2244125" y="3606200"/>
            <a:ext cx="68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Oswald"/>
                <a:ea typeface="Oswald"/>
                <a:cs typeface="Oswald"/>
                <a:sym typeface="Oswald"/>
              </a:rPr>
              <a:t>Safe</a:t>
            </a:r>
            <a:endParaRPr sz="1800">
              <a:latin typeface="Oswald"/>
              <a:ea typeface="Oswald"/>
              <a:cs typeface="Oswald"/>
              <a:sym typeface="Oswald"/>
            </a:endParaRPr>
          </a:p>
        </p:txBody>
      </p:sp>
      <p:sp>
        <p:nvSpPr>
          <p:cNvPr id="368" name="Google Shape;368;ge307fd63e0_0_41"/>
          <p:cNvSpPr txBox="1"/>
          <p:nvPr/>
        </p:nvSpPr>
        <p:spPr>
          <a:xfrm>
            <a:off x="4232025" y="3606200"/>
            <a:ext cx="68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Oswald"/>
                <a:ea typeface="Oswald"/>
                <a:cs typeface="Oswald"/>
                <a:sym typeface="Oswald"/>
              </a:rPr>
              <a:t>Okay </a:t>
            </a:r>
            <a:endParaRPr sz="1800">
              <a:latin typeface="Oswald"/>
              <a:ea typeface="Oswald"/>
              <a:cs typeface="Oswald"/>
              <a:sym typeface="Oswald"/>
            </a:endParaRPr>
          </a:p>
        </p:txBody>
      </p:sp>
      <p:sp>
        <p:nvSpPr>
          <p:cNvPr id="369" name="Google Shape;369;ge307fd63e0_0_41"/>
          <p:cNvSpPr txBox="1"/>
          <p:nvPr/>
        </p:nvSpPr>
        <p:spPr>
          <a:xfrm>
            <a:off x="5775375" y="3606200"/>
            <a:ext cx="1175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Oswald"/>
                <a:ea typeface="Oswald"/>
                <a:cs typeface="Oswald"/>
                <a:sym typeface="Oswald"/>
              </a:rPr>
              <a:t>Not safe</a:t>
            </a:r>
            <a:endParaRPr sz="1800">
              <a:latin typeface="Oswald"/>
              <a:ea typeface="Oswald"/>
              <a:cs typeface="Oswald"/>
              <a:sym typeface="Oswald"/>
            </a:endParaRPr>
          </a:p>
        </p:txBody>
      </p:sp>
      <p:sp>
        <p:nvSpPr>
          <p:cNvPr id="370" name="Google Shape;370;ge307fd63e0_0_41"/>
          <p:cNvSpPr txBox="1"/>
          <p:nvPr/>
        </p:nvSpPr>
        <p:spPr>
          <a:xfrm>
            <a:off x="7408954" y="3606200"/>
            <a:ext cx="156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Oswald"/>
                <a:ea typeface="Oswald"/>
                <a:cs typeface="Oswald"/>
                <a:sym typeface="Oswald"/>
              </a:rPr>
              <a:t>Extremely unsafe</a:t>
            </a:r>
            <a:endParaRPr sz="18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e307fd63e0_0_53"/>
          <p:cNvSpPr txBox="1">
            <a:spLocks noGrp="1"/>
          </p:cNvSpPr>
          <p:nvPr>
            <p:ph type="title"/>
          </p:nvPr>
        </p:nvSpPr>
        <p:spPr>
          <a:xfrm>
            <a:off x="311700" y="225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Safety when dating online</a:t>
            </a:r>
            <a:endParaRPr/>
          </a:p>
        </p:txBody>
      </p:sp>
      <p:sp>
        <p:nvSpPr>
          <p:cNvPr id="376" name="Google Shape;376;ge307fd63e0_0_53"/>
          <p:cNvSpPr txBox="1">
            <a:spLocks noGrp="1"/>
          </p:cNvSpPr>
          <p:nvPr>
            <p:ph type="body" idx="1"/>
          </p:nvPr>
        </p:nvSpPr>
        <p:spPr>
          <a:xfrm>
            <a:off x="311700" y="1660540"/>
            <a:ext cx="4494300" cy="23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a:latin typeface="Oswald"/>
                <a:ea typeface="Oswald"/>
                <a:cs typeface="Oswald"/>
                <a:sym typeface="Oswald"/>
              </a:rPr>
              <a:t>What are some safety precautions you might take when dating online?</a:t>
            </a:r>
            <a:endParaRPr sz="3200">
              <a:latin typeface="Oswald"/>
              <a:ea typeface="Oswald"/>
              <a:cs typeface="Oswald"/>
              <a:sym typeface="Oswald"/>
            </a:endParaRPr>
          </a:p>
          <a:p>
            <a:pPr marL="457200" lvl="0" indent="0" algn="l" rtl="0">
              <a:lnSpc>
                <a:spcPct val="115000"/>
              </a:lnSpc>
              <a:spcBef>
                <a:spcPts val="0"/>
              </a:spcBef>
              <a:spcAft>
                <a:spcPts val="0"/>
              </a:spcAft>
              <a:buNone/>
            </a:pPr>
            <a:endParaRPr sz="3200">
              <a:latin typeface="Oswald"/>
              <a:ea typeface="Oswald"/>
              <a:cs typeface="Oswald"/>
              <a:sym typeface="Oswald"/>
            </a:endParaRPr>
          </a:p>
          <a:p>
            <a:pPr marL="0" lvl="0" indent="0" algn="l" rtl="0">
              <a:lnSpc>
                <a:spcPct val="115000"/>
              </a:lnSpc>
              <a:spcBef>
                <a:spcPts val="0"/>
              </a:spcBef>
              <a:spcAft>
                <a:spcPts val="0"/>
              </a:spcAft>
              <a:buNone/>
            </a:pPr>
            <a:endParaRPr sz="3000">
              <a:latin typeface="Oswald"/>
              <a:ea typeface="Oswald"/>
              <a:cs typeface="Oswald"/>
              <a:sym typeface="Oswald"/>
            </a:endParaRPr>
          </a:p>
        </p:txBody>
      </p:sp>
      <p:pic>
        <p:nvPicPr>
          <p:cNvPr id="377" name="Google Shape;377;ge307fd63e0_0_53" descr="Free stock photo of adult, anonymous, blur"/>
          <p:cNvPicPr preferRelativeResize="0"/>
          <p:nvPr/>
        </p:nvPicPr>
        <p:blipFill rotWithShape="1">
          <a:blip r:embed="rId3">
            <a:alphaModFix/>
          </a:blip>
          <a:srcRect/>
          <a:stretch/>
        </p:blipFill>
        <p:spPr>
          <a:xfrm>
            <a:off x="5079836" y="1393615"/>
            <a:ext cx="3379285" cy="22506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e307fd63e0_0_59"/>
          <p:cNvSpPr txBox="1">
            <a:spLocks noGrp="1"/>
          </p:cNvSpPr>
          <p:nvPr>
            <p:ph type="title"/>
          </p:nvPr>
        </p:nvSpPr>
        <p:spPr>
          <a:xfrm>
            <a:off x="253900" y="6711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Check your thinking…</a:t>
            </a:r>
            <a:endParaRPr/>
          </a:p>
        </p:txBody>
      </p:sp>
      <p:sp>
        <p:nvSpPr>
          <p:cNvPr id="383" name="Google Shape;383;ge307fd63e0_0_59"/>
          <p:cNvSpPr txBox="1">
            <a:spLocks noGrp="1"/>
          </p:cNvSpPr>
          <p:nvPr>
            <p:ph type="body" idx="1"/>
          </p:nvPr>
        </p:nvSpPr>
        <p:spPr>
          <a:xfrm>
            <a:off x="359600" y="639825"/>
            <a:ext cx="51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a:latin typeface="Oswald"/>
                <a:ea typeface="Oswald"/>
                <a:cs typeface="Oswald"/>
                <a:sym typeface="Oswald"/>
              </a:rPr>
              <a:t>Did you consider any of the following ideas?</a:t>
            </a:r>
            <a:endParaRPr>
              <a:latin typeface="Oswald"/>
              <a:ea typeface="Oswald"/>
              <a:cs typeface="Oswald"/>
              <a:sym typeface="Oswald"/>
            </a:endParaRPr>
          </a:p>
          <a:p>
            <a:pPr marL="0" marR="0" lvl="0" indent="0" algn="l" rtl="0">
              <a:lnSpc>
                <a:spcPct val="115000"/>
              </a:lnSpc>
              <a:spcBef>
                <a:spcPts val="0"/>
              </a:spcBef>
              <a:spcAft>
                <a:spcPts val="0"/>
              </a:spcAft>
              <a:buSzPts val="1800"/>
              <a:buNone/>
            </a:pPr>
            <a:r>
              <a:rPr lang="en-US" sz="1800">
                <a:latin typeface="Oswald"/>
                <a:ea typeface="Oswald"/>
                <a:cs typeface="Oswald"/>
                <a:sym typeface="Oswald"/>
              </a:rPr>
              <a:t> </a:t>
            </a:r>
            <a:endParaRPr>
              <a:latin typeface="Oswald"/>
              <a:ea typeface="Oswald"/>
              <a:cs typeface="Oswald"/>
              <a:sym typeface="Oswald"/>
            </a:endParaRPr>
          </a:p>
          <a:p>
            <a:pPr marL="285750" lvl="0" indent="-285750" algn="l" rtl="0">
              <a:lnSpc>
                <a:spcPct val="115000"/>
              </a:lnSpc>
              <a:spcBef>
                <a:spcPts val="0"/>
              </a:spcBef>
              <a:spcAft>
                <a:spcPts val="0"/>
              </a:spcAft>
              <a:buSzPts val="1800"/>
              <a:buFont typeface="Oswald"/>
              <a:buChar char="●"/>
            </a:pPr>
            <a:r>
              <a:rPr lang="en-US" sz="2400" u="none" strike="noStrike">
                <a:latin typeface="Oswald"/>
                <a:ea typeface="Oswald"/>
                <a:cs typeface="Oswald"/>
                <a:sym typeface="Oswald"/>
              </a:rPr>
              <a:t>Respecting boundaries </a:t>
            </a:r>
            <a:endParaRPr>
              <a:latin typeface="Oswald"/>
              <a:ea typeface="Oswald"/>
              <a:cs typeface="Oswald"/>
              <a:sym typeface="Oswald"/>
            </a:endParaRPr>
          </a:p>
          <a:p>
            <a:pPr marL="285750" lvl="0" indent="-285750" algn="l" rtl="0">
              <a:lnSpc>
                <a:spcPct val="115000"/>
              </a:lnSpc>
              <a:spcBef>
                <a:spcPts val="0"/>
              </a:spcBef>
              <a:spcAft>
                <a:spcPts val="0"/>
              </a:spcAft>
              <a:buSzPts val="1800"/>
              <a:buFont typeface="Oswald"/>
              <a:buChar char="●"/>
            </a:pPr>
            <a:r>
              <a:rPr lang="en-US" sz="2400" u="none" strike="noStrike">
                <a:latin typeface="Oswald"/>
                <a:ea typeface="Oswald"/>
                <a:cs typeface="Oswald"/>
                <a:sym typeface="Oswald"/>
              </a:rPr>
              <a:t>Taking things slowly </a:t>
            </a:r>
            <a:endParaRPr>
              <a:latin typeface="Oswald"/>
              <a:ea typeface="Oswald"/>
              <a:cs typeface="Oswald"/>
              <a:sym typeface="Oswald"/>
            </a:endParaRPr>
          </a:p>
          <a:p>
            <a:pPr marL="285750" lvl="0" indent="-285750" algn="l" rtl="0">
              <a:lnSpc>
                <a:spcPct val="115000"/>
              </a:lnSpc>
              <a:spcBef>
                <a:spcPts val="0"/>
              </a:spcBef>
              <a:spcAft>
                <a:spcPts val="0"/>
              </a:spcAft>
              <a:buSzPts val="1800"/>
              <a:buFont typeface="Oswald"/>
              <a:buChar char="●"/>
            </a:pPr>
            <a:r>
              <a:rPr lang="en-US" sz="2400" u="none" strike="noStrike">
                <a:latin typeface="Oswald"/>
                <a:ea typeface="Oswald"/>
                <a:cs typeface="Oswald"/>
                <a:sym typeface="Oswald"/>
              </a:rPr>
              <a:t>Not using any kind of pressure or threats </a:t>
            </a:r>
            <a:endParaRPr>
              <a:latin typeface="Oswald"/>
              <a:ea typeface="Oswald"/>
              <a:cs typeface="Oswald"/>
              <a:sym typeface="Oswald"/>
            </a:endParaRPr>
          </a:p>
          <a:p>
            <a:pPr marL="285750" lvl="0" indent="-285750" algn="l" rtl="0">
              <a:lnSpc>
                <a:spcPct val="115000"/>
              </a:lnSpc>
              <a:spcBef>
                <a:spcPts val="0"/>
              </a:spcBef>
              <a:spcAft>
                <a:spcPts val="0"/>
              </a:spcAft>
              <a:buSzPts val="1800"/>
              <a:buFont typeface="Oswald"/>
              <a:buChar char="●"/>
            </a:pPr>
            <a:r>
              <a:rPr lang="en-US" sz="2400" u="none" strike="noStrike">
                <a:latin typeface="Oswald"/>
                <a:ea typeface="Oswald"/>
                <a:cs typeface="Oswald"/>
                <a:sym typeface="Oswald"/>
              </a:rPr>
              <a:t>Non-controlling behaviour</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latin typeface="Oswald"/>
              <a:ea typeface="Oswald"/>
              <a:cs typeface="Oswald"/>
              <a:sym typeface="Oswald"/>
            </a:endParaRPr>
          </a:p>
        </p:txBody>
      </p:sp>
      <p:pic>
        <p:nvPicPr>
          <p:cNvPr id="384" name="Google Shape;384;ge307fd63e0_0_59"/>
          <p:cNvPicPr preferRelativeResize="0"/>
          <p:nvPr/>
        </p:nvPicPr>
        <p:blipFill>
          <a:blip r:embed="rId3">
            <a:alphaModFix/>
          </a:blip>
          <a:stretch>
            <a:fillRect/>
          </a:stretch>
        </p:blipFill>
        <p:spPr>
          <a:xfrm>
            <a:off x="5639800" y="1287100"/>
            <a:ext cx="3297100" cy="242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
          <p:cNvSpPr txBox="1">
            <a:spLocks noGrp="1"/>
          </p:cNvSpPr>
          <p:nvPr>
            <p:ph type="title"/>
          </p:nvPr>
        </p:nvSpPr>
        <p:spPr>
          <a:xfrm>
            <a:off x="311700" y="178384"/>
            <a:ext cx="8520600" cy="6510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Something for you to think about…</a:t>
            </a:r>
            <a:br>
              <a:rPr lang="en-US" sz="3300"/>
            </a:br>
            <a:endParaRPr sz="3300"/>
          </a:p>
        </p:txBody>
      </p:sp>
      <p:sp>
        <p:nvSpPr>
          <p:cNvPr id="203" name="Google Shape;203;p2"/>
          <p:cNvSpPr txBox="1">
            <a:spLocks noGrp="1"/>
          </p:cNvSpPr>
          <p:nvPr>
            <p:ph type="body" idx="1"/>
          </p:nvPr>
        </p:nvSpPr>
        <p:spPr>
          <a:xfrm>
            <a:off x="206263" y="680610"/>
            <a:ext cx="5123152" cy="293237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2800">
              <a:solidFill>
                <a:schemeClr val="dk1"/>
              </a:solidFill>
            </a:endParaRPr>
          </a:p>
          <a:p>
            <a:pPr marL="114300" lvl="0" indent="0" algn="l" rtl="0">
              <a:lnSpc>
                <a:spcPct val="115000"/>
              </a:lnSpc>
              <a:spcBef>
                <a:spcPts val="0"/>
              </a:spcBef>
              <a:spcAft>
                <a:spcPts val="0"/>
              </a:spcAft>
              <a:buSzPts val="1800"/>
              <a:buNone/>
            </a:pPr>
            <a:r>
              <a:rPr lang="en-US" sz="3700">
                <a:solidFill>
                  <a:schemeClr val="dk2"/>
                </a:solidFill>
                <a:latin typeface="Oswald"/>
                <a:ea typeface="Oswald"/>
                <a:cs typeface="Oswald"/>
                <a:sym typeface="Oswald"/>
              </a:rPr>
              <a:t>What does consent mean?  </a:t>
            </a:r>
            <a:endParaRPr sz="3100">
              <a:latin typeface="Oswald"/>
              <a:ea typeface="Oswald"/>
              <a:cs typeface="Oswald"/>
              <a:sym typeface="Oswald"/>
            </a:endParaRPr>
          </a:p>
          <a:p>
            <a:pPr marL="114300" lvl="0" indent="0" algn="l" rtl="0">
              <a:lnSpc>
                <a:spcPct val="115000"/>
              </a:lnSpc>
              <a:spcBef>
                <a:spcPts val="0"/>
              </a:spcBef>
              <a:spcAft>
                <a:spcPts val="0"/>
              </a:spcAft>
              <a:buSzPts val="1800"/>
              <a:buNone/>
            </a:pPr>
            <a:r>
              <a:rPr lang="en-US" sz="3700">
                <a:solidFill>
                  <a:schemeClr val="dk2"/>
                </a:solidFill>
                <a:latin typeface="Oswald"/>
                <a:ea typeface="Oswald"/>
                <a:cs typeface="Oswald"/>
                <a:sym typeface="Oswald"/>
              </a:rPr>
              <a:t>What might it look and sound like?</a:t>
            </a:r>
            <a:endParaRPr sz="3700">
              <a:solidFill>
                <a:schemeClr val="dk2"/>
              </a:solidFill>
              <a:latin typeface="Oswald"/>
              <a:ea typeface="Oswald"/>
              <a:cs typeface="Oswald"/>
              <a:sym typeface="Oswald"/>
            </a:endParaRPr>
          </a:p>
        </p:txBody>
      </p:sp>
      <p:pic>
        <p:nvPicPr>
          <p:cNvPr id="204" name="Google Shape;204;p2" descr="White and Brown Letter B Wall Decor"/>
          <p:cNvPicPr preferRelativeResize="0"/>
          <p:nvPr/>
        </p:nvPicPr>
        <p:blipFill rotWithShape="1">
          <a:blip r:embed="rId3">
            <a:alphaModFix/>
          </a:blip>
          <a:srcRect/>
          <a:stretch/>
        </p:blipFill>
        <p:spPr>
          <a:xfrm>
            <a:off x="5549153" y="1016336"/>
            <a:ext cx="3388584" cy="22609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a:spLocks noGrp="1"/>
          </p:cNvSpPr>
          <p:nvPr>
            <p:ph type="title"/>
          </p:nvPr>
        </p:nvSpPr>
        <p:spPr>
          <a:xfrm>
            <a:off x="231499" y="8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we will be working towards…</a:t>
            </a:r>
            <a:endParaRPr/>
          </a:p>
        </p:txBody>
      </p:sp>
      <p:sp>
        <p:nvSpPr>
          <p:cNvPr id="210" name="Google Shape;210;p3"/>
          <p:cNvSpPr txBox="1">
            <a:spLocks noGrp="1"/>
          </p:cNvSpPr>
          <p:nvPr>
            <p:ph type="body" idx="1"/>
          </p:nvPr>
        </p:nvSpPr>
        <p:spPr>
          <a:xfrm flipH="1">
            <a:off x="231447" y="662125"/>
            <a:ext cx="3330978" cy="3612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dirty="0">
                <a:highlight>
                  <a:srgbClr val="FFFFFF"/>
                </a:highlight>
                <a:latin typeface="Oswald"/>
                <a:ea typeface="Oswald"/>
                <a:cs typeface="Oswald"/>
                <a:sym typeface="Oswald"/>
              </a:rPr>
              <a:t>Create your own version of this </a:t>
            </a:r>
            <a:r>
              <a:rPr lang="en-US" dirty="0">
                <a:solidFill>
                  <a:schemeClr val="dk2"/>
                </a:solidFill>
                <a:highlight>
                  <a:srgbClr val="FFFFFF"/>
                </a:highlight>
                <a:latin typeface="Oswald"/>
                <a:ea typeface="Oswald"/>
                <a:cs typeface="Oswald"/>
                <a:sym typeface="Oswald"/>
              </a:rPr>
              <a:t>following organizer on </a:t>
            </a:r>
            <a:r>
              <a:rPr lang="en-US" dirty="0" err="1">
                <a:solidFill>
                  <a:schemeClr val="dk2"/>
                </a:solidFill>
                <a:highlight>
                  <a:srgbClr val="FFFFFF"/>
                </a:highlight>
                <a:latin typeface="Oswald"/>
                <a:ea typeface="Oswald"/>
                <a:cs typeface="Oswald"/>
                <a:sym typeface="Oswald"/>
              </a:rPr>
              <a:t>canva</a:t>
            </a:r>
            <a:r>
              <a:rPr lang="en-US" dirty="0">
                <a:solidFill>
                  <a:schemeClr val="dk2"/>
                </a:solidFill>
                <a:highlight>
                  <a:srgbClr val="FFFFFF"/>
                </a:highlight>
                <a:latin typeface="Oswald"/>
                <a:ea typeface="Oswald"/>
                <a:cs typeface="Oswald"/>
                <a:sym typeface="Oswald"/>
              </a:rPr>
              <a:t> to help you remember what consent means, how it might look and sound, and why it’s important?</a:t>
            </a:r>
            <a:endParaRPr dirty="0">
              <a:solidFill>
                <a:schemeClr val="dk2"/>
              </a:solidFill>
              <a:highlight>
                <a:srgbClr val="FFFFFF"/>
              </a:highlight>
              <a:latin typeface="Oswald"/>
              <a:ea typeface="Oswald"/>
              <a:cs typeface="Oswald"/>
              <a:sym typeface="Oswald"/>
            </a:endParaRPr>
          </a:p>
        </p:txBody>
      </p:sp>
      <p:pic>
        <p:nvPicPr>
          <p:cNvPr id="211" name="Google Shape;211;p3"/>
          <p:cNvPicPr preferRelativeResize="0"/>
          <p:nvPr/>
        </p:nvPicPr>
        <p:blipFill>
          <a:blip r:embed="rId3">
            <a:alphaModFix/>
          </a:blip>
          <a:stretch>
            <a:fillRect/>
          </a:stretch>
        </p:blipFill>
        <p:spPr>
          <a:xfrm>
            <a:off x="3592125" y="1050200"/>
            <a:ext cx="5409950" cy="3043100"/>
          </a:xfrm>
          <a:prstGeom prst="rect">
            <a:avLst/>
          </a:prstGeom>
          <a:noFill/>
          <a:ln>
            <a:noFill/>
          </a:ln>
        </p:spPr>
      </p:pic>
      <p:sp>
        <p:nvSpPr>
          <p:cNvPr id="212" name="Google Shape;212;p3"/>
          <p:cNvSpPr txBox="1"/>
          <p:nvPr/>
        </p:nvSpPr>
        <p:spPr>
          <a:xfrm>
            <a:off x="5733700" y="2263500"/>
            <a:ext cx="1126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FFFFFF"/>
                </a:solidFill>
                <a:latin typeface="Oswald"/>
                <a:ea typeface="Oswald"/>
                <a:cs typeface="Oswald"/>
                <a:sym typeface="Oswald"/>
              </a:rPr>
              <a:t>Consent</a:t>
            </a:r>
            <a:endParaRPr sz="2500" b="1">
              <a:latin typeface="Oswald"/>
              <a:ea typeface="Oswald"/>
              <a:cs typeface="Oswald"/>
              <a:sym typeface="Oswald"/>
            </a:endParaRPr>
          </a:p>
        </p:txBody>
      </p:sp>
      <p:sp>
        <p:nvSpPr>
          <p:cNvPr id="213" name="Google Shape;213;p3"/>
          <p:cNvSpPr txBox="1"/>
          <p:nvPr/>
        </p:nvSpPr>
        <p:spPr>
          <a:xfrm>
            <a:off x="3909900" y="12075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FFFFFF"/>
                </a:solidFill>
                <a:latin typeface="Oswald"/>
                <a:ea typeface="Oswald"/>
                <a:cs typeface="Oswald"/>
                <a:sym typeface="Oswald"/>
              </a:rPr>
              <a:t>Definition</a:t>
            </a:r>
            <a:endParaRPr sz="1900">
              <a:latin typeface="Oswald"/>
              <a:ea typeface="Oswald"/>
              <a:cs typeface="Oswald"/>
              <a:sym typeface="Oswald"/>
            </a:endParaRPr>
          </a:p>
        </p:txBody>
      </p:sp>
      <p:sp>
        <p:nvSpPr>
          <p:cNvPr id="214" name="Google Shape;214;p3"/>
          <p:cNvSpPr txBox="1"/>
          <p:nvPr/>
        </p:nvSpPr>
        <p:spPr>
          <a:xfrm>
            <a:off x="6473300" y="1174100"/>
            <a:ext cx="21813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rgbClr val="FFFFFF"/>
                </a:solidFill>
                <a:latin typeface="Oswald"/>
                <a:ea typeface="Oswald"/>
                <a:cs typeface="Oswald"/>
                <a:sym typeface="Oswald"/>
              </a:rPr>
              <a:t>What consent looks and sounds like</a:t>
            </a:r>
            <a:endParaRPr sz="1900">
              <a:latin typeface="Oswald"/>
              <a:ea typeface="Oswald"/>
              <a:cs typeface="Oswald"/>
              <a:sym typeface="Oswald"/>
            </a:endParaRPr>
          </a:p>
        </p:txBody>
      </p:sp>
      <p:sp>
        <p:nvSpPr>
          <p:cNvPr id="215" name="Google Shape;215;p3"/>
          <p:cNvSpPr txBox="1"/>
          <p:nvPr/>
        </p:nvSpPr>
        <p:spPr>
          <a:xfrm>
            <a:off x="3962175" y="3199000"/>
            <a:ext cx="2181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FFFFFF"/>
                </a:solidFill>
                <a:latin typeface="Oswald"/>
                <a:ea typeface="Oswald"/>
                <a:cs typeface="Oswald"/>
                <a:sym typeface="Oswald"/>
              </a:rPr>
              <a:t>What consent does not looks and sounds like</a:t>
            </a:r>
            <a:endParaRPr sz="1900">
              <a:latin typeface="Oswald"/>
              <a:ea typeface="Oswald"/>
              <a:cs typeface="Oswald"/>
              <a:sym typeface="Oswald"/>
            </a:endParaRPr>
          </a:p>
        </p:txBody>
      </p:sp>
      <p:sp>
        <p:nvSpPr>
          <p:cNvPr id="216" name="Google Shape;216;p3"/>
          <p:cNvSpPr txBox="1"/>
          <p:nvPr/>
        </p:nvSpPr>
        <p:spPr>
          <a:xfrm>
            <a:off x="6375800" y="3199000"/>
            <a:ext cx="22788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rgbClr val="FFFFFF"/>
                </a:solidFill>
                <a:latin typeface="Oswald"/>
                <a:ea typeface="Oswald"/>
                <a:cs typeface="Oswald"/>
                <a:sym typeface="Oswald"/>
              </a:rPr>
              <a:t>What you can do to foster a consent culture</a:t>
            </a:r>
            <a:endParaRPr sz="19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7"/>
          <p:cNvSpPr txBox="1">
            <a:spLocks noGrp="1"/>
          </p:cNvSpPr>
          <p:nvPr>
            <p:ph type="title"/>
          </p:nvPr>
        </p:nvSpPr>
        <p:spPr>
          <a:xfrm>
            <a:off x="311700" y="1637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solidFill>
                  <a:srgbClr val="387966"/>
                </a:solidFill>
              </a:rPr>
              <a:t>What is your initial thinking?</a:t>
            </a:r>
            <a:endParaRPr sz="3000"/>
          </a:p>
        </p:txBody>
      </p:sp>
      <p:sp>
        <p:nvSpPr>
          <p:cNvPr id="222" name="Google Shape;222;p57"/>
          <p:cNvSpPr txBox="1">
            <a:spLocks noGrp="1"/>
          </p:cNvSpPr>
          <p:nvPr>
            <p:ph type="body" idx="1"/>
          </p:nvPr>
        </p:nvSpPr>
        <p:spPr>
          <a:xfrm>
            <a:off x="311699" y="736400"/>
            <a:ext cx="5137626"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Oswald"/>
              <a:buChar char="●"/>
            </a:pPr>
            <a:r>
              <a:rPr lang="en-US" sz="2800" dirty="0">
                <a:latin typeface="Oswald"/>
                <a:ea typeface="Oswald"/>
                <a:cs typeface="Oswald"/>
                <a:sym typeface="Oswald"/>
              </a:rPr>
              <a:t>What is your understanding of the term “consent”?</a:t>
            </a:r>
            <a:endParaRPr sz="2800" dirty="0">
              <a:latin typeface="Oswald"/>
              <a:ea typeface="Oswald"/>
              <a:cs typeface="Oswald"/>
              <a:sym typeface="Oswald"/>
            </a:endParaRPr>
          </a:p>
          <a:p>
            <a:pPr marL="457200" lvl="0" indent="-381000" algn="l" rtl="0">
              <a:lnSpc>
                <a:spcPct val="115000"/>
              </a:lnSpc>
              <a:spcBef>
                <a:spcPts val="0"/>
              </a:spcBef>
              <a:spcAft>
                <a:spcPts val="0"/>
              </a:spcAft>
              <a:buSzPts val="2400"/>
              <a:buFont typeface="Oswald"/>
              <a:buChar char="●"/>
            </a:pPr>
            <a:r>
              <a:rPr lang="en-US" sz="2800" dirty="0">
                <a:latin typeface="Oswald"/>
                <a:ea typeface="Oswald"/>
                <a:cs typeface="Oswald"/>
                <a:sym typeface="Oswald"/>
              </a:rPr>
              <a:t>Individually, jot down your ideas and share them with the class.</a:t>
            </a:r>
            <a:endParaRPr sz="2800" dirty="0">
              <a:latin typeface="Oswald"/>
              <a:ea typeface="Oswald"/>
              <a:cs typeface="Oswald"/>
              <a:sym typeface="Oswald"/>
            </a:endParaRPr>
          </a:p>
          <a:p>
            <a:pPr marL="457200" lvl="0" indent="-381000" algn="l" rtl="0">
              <a:lnSpc>
                <a:spcPct val="115000"/>
              </a:lnSpc>
              <a:spcBef>
                <a:spcPts val="0"/>
              </a:spcBef>
              <a:spcAft>
                <a:spcPts val="0"/>
              </a:spcAft>
              <a:buSzPts val="2400"/>
              <a:buFont typeface="Oswald"/>
              <a:buChar char="●"/>
            </a:pPr>
            <a:r>
              <a:rPr lang="en-US" sz="2800" dirty="0">
                <a:latin typeface="Oswald"/>
                <a:ea typeface="Oswald"/>
                <a:cs typeface="Oswald"/>
                <a:sym typeface="Oswald"/>
              </a:rPr>
              <a:t>Write a draft definition in your organizer.</a:t>
            </a:r>
            <a:endParaRPr sz="2800" dirty="0">
              <a:latin typeface="Oswald"/>
              <a:ea typeface="Oswald"/>
              <a:cs typeface="Oswald"/>
              <a:sym typeface="Oswald"/>
            </a:endParaRPr>
          </a:p>
          <a:p>
            <a:pPr marL="114300" lvl="0" indent="0" algn="ctr" rtl="0">
              <a:lnSpc>
                <a:spcPct val="115000"/>
              </a:lnSpc>
              <a:spcBef>
                <a:spcPts val="0"/>
              </a:spcBef>
              <a:spcAft>
                <a:spcPts val="0"/>
              </a:spcAft>
              <a:buSzPts val="1800"/>
              <a:buNone/>
            </a:pPr>
            <a:endParaRPr dirty="0"/>
          </a:p>
        </p:txBody>
      </p:sp>
      <p:pic>
        <p:nvPicPr>
          <p:cNvPr id="223" name="Google Shape;223;p57"/>
          <p:cNvPicPr preferRelativeResize="0"/>
          <p:nvPr/>
        </p:nvPicPr>
        <p:blipFill rotWithShape="1">
          <a:blip r:embed="rId3">
            <a:alphaModFix/>
          </a:blip>
          <a:srcRect l="10329"/>
          <a:stretch/>
        </p:blipFill>
        <p:spPr>
          <a:xfrm>
            <a:off x="5449325" y="1291925"/>
            <a:ext cx="3472775" cy="217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6"/>
          <p:cNvSpPr txBox="1">
            <a:spLocks noGrp="1"/>
          </p:cNvSpPr>
          <p:nvPr>
            <p:ph type="title"/>
          </p:nvPr>
        </p:nvSpPr>
        <p:spPr>
          <a:xfrm>
            <a:off x="126507" y="6622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initial thinking?</a:t>
            </a:r>
            <a:endParaRPr/>
          </a:p>
        </p:txBody>
      </p:sp>
      <p:sp>
        <p:nvSpPr>
          <p:cNvPr id="229" name="Google Shape;229;p56"/>
          <p:cNvSpPr txBox="1">
            <a:spLocks noGrp="1"/>
          </p:cNvSpPr>
          <p:nvPr>
            <p:ph type="body" idx="1"/>
          </p:nvPr>
        </p:nvSpPr>
        <p:spPr>
          <a:xfrm>
            <a:off x="57789" y="812754"/>
            <a:ext cx="9018600" cy="362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i="1" dirty="0">
                <a:latin typeface="Oswald"/>
                <a:ea typeface="Oswald"/>
                <a:cs typeface="Oswald"/>
                <a:sym typeface="Oswald"/>
              </a:rPr>
              <a:t>“Consent is a voluntary, sober, enthusiastic, creative, wanted, mutual, honest and clear agreement to engage in specific sexual activity. Consent is active: it cannot be coerced or exploited. Consent is a process, which must be granted in the moment of each step of intimate or physical interaction.”</a:t>
            </a:r>
            <a:endParaRPr sz="1800" i="1"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sz="1000" i="1"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2000" dirty="0">
                <a:latin typeface="Oswald"/>
                <a:ea typeface="Oswald"/>
                <a:cs typeface="Oswald"/>
                <a:sym typeface="Oswald"/>
              </a:rPr>
              <a:t>How well does this definition of consent fit with what you believe it means?</a:t>
            </a:r>
            <a:endParaRPr sz="2000" dirty="0">
              <a:latin typeface="Oswald"/>
              <a:ea typeface="Oswald"/>
              <a:cs typeface="Oswald"/>
              <a:sym typeface="Oswald"/>
            </a:endParaRPr>
          </a:p>
          <a:p>
            <a:pPr marL="0" lvl="0" indent="0" algn="l" rtl="0">
              <a:lnSpc>
                <a:spcPct val="115000"/>
              </a:lnSpc>
              <a:spcBef>
                <a:spcPts val="0"/>
              </a:spcBef>
              <a:spcAft>
                <a:spcPts val="0"/>
              </a:spcAft>
              <a:buSzPts val="1800"/>
              <a:buNone/>
            </a:pPr>
            <a:endParaRPr sz="13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Perfect fit!</a:t>
            </a:r>
            <a:endParaRPr sz="20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Fits really well with what I believe	</a:t>
            </a:r>
            <a:endParaRPr sz="2000"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Fits with what I believe a little bit</a:t>
            </a:r>
            <a:endParaRPr dirty="0">
              <a:latin typeface="Oswald"/>
              <a:ea typeface="Oswald"/>
              <a:cs typeface="Oswald"/>
              <a:sym typeface="Oswald"/>
            </a:endParaRPr>
          </a:p>
          <a:p>
            <a:pPr marL="457200" lvl="0" indent="-342900" algn="l" rtl="0">
              <a:lnSpc>
                <a:spcPct val="100000"/>
              </a:lnSpc>
              <a:spcBef>
                <a:spcPts val="0"/>
              </a:spcBef>
              <a:spcAft>
                <a:spcPts val="0"/>
              </a:spcAft>
              <a:buSzPts val="1800"/>
              <a:buFont typeface="Oswald"/>
              <a:buChar char="●"/>
            </a:pPr>
            <a:r>
              <a:rPr lang="en-US" sz="2000" dirty="0">
                <a:latin typeface="Oswald"/>
                <a:ea typeface="Oswald"/>
                <a:cs typeface="Oswald"/>
                <a:sym typeface="Oswald"/>
              </a:rPr>
              <a:t>Doesn’t fit at all with what I believe.</a:t>
            </a:r>
            <a:endParaRPr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dirty="0"/>
          </a:p>
        </p:txBody>
      </p:sp>
      <p:pic>
        <p:nvPicPr>
          <p:cNvPr id="230" name="Google Shape;230;p56"/>
          <p:cNvPicPr preferRelativeResize="0"/>
          <p:nvPr/>
        </p:nvPicPr>
        <p:blipFill>
          <a:blip r:embed="rId3">
            <a:alphaModFix/>
          </a:blip>
          <a:stretch>
            <a:fillRect/>
          </a:stretch>
        </p:blipFill>
        <p:spPr>
          <a:xfrm>
            <a:off x="6711657" y="2816946"/>
            <a:ext cx="1935450" cy="193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8"/>
          <p:cNvSpPr txBox="1">
            <a:spLocks noGrp="1"/>
          </p:cNvSpPr>
          <p:nvPr>
            <p:ph type="title"/>
          </p:nvPr>
        </p:nvSpPr>
        <p:spPr>
          <a:xfrm>
            <a:off x="311700" y="0"/>
            <a:ext cx="8520600" cy="5931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Deepening your thinking…</a:t>
            </a:r>
            <a:endParaRPr/>
          </a:p>
        </p:txBody>
      </p:sp>
      <p:sp>
        <p:nvSpPr>
          <p:cNvPr id="236" name="Google Shape;236;p58"/>
          <p:cNvSpPr txBox="1">
            <a:spLocks noGrp="1"/>
          </p:cNvSpPr>
          <p:nvPr>
            <p:ph type="body" idx="1"/>
          </p:nvPr>
        </p:nvSpPr>
        <p:spPr>
          <a:xfrm>
            <a:off x="311700" y="766119"/>
            <a:ext cx="8285453" cy="34063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dirty="0">
                <a:solidFill>
                  <a:srgbClr val="434343"/>
                </a:solidFill>
                <a:latin typeface="Oswald"/>
                <a:ea typeface="Oswald"/>
                <a:cs typeface="Oswald"/>
                <a:sym typeface="Oswald"/>
              </a:rPr>
              <a:t>Classify the words in the upcoming list as</a:t>
            </a:r>
            <a:endParaRPr sz="3200" dirty="0">
              <a:solidFill>
                <a:srgbClr val="434343"/>
              </a:solidFill>
              <a:latin typeface="Oswald"/>
              <a:ea typeface="Oswald"/>
              <a:cs typeface="Oswald"/>
              <a:sym typeface="Oswald"/>
            </a:endParaRPr>
          </a:p>
          <a:p>
            <a:pPr marL="0" lvl="0" indent="0" algn="l" rtl="0">
              <a:lnSpc>
                <a:spcPct val="115000"/>
              </a:lnSpc>
              <a:spcBef>
                <a:spcPts val="0"/>
              </a:spcBef>
              <a:spcAft>
                <a:spcPts val="0"/>
              </a:spcAft>
              <a:buSzPts val="1800"/>
              <a:buNone/>
            </a:pPr>
            <a:r>
              <a:rPr lang="en-US" sz="3200" dirty="0">
                <a:solidFill>
                  <a:srgbClr val="434343"/>
                </a:solidFill>
                <a:latin typeface="Oswald"/>
                <a:ea typeface="Oswald"/>
                <a:cs typeface="Oswald"/>
                <a:sym typeface="Oswald"/>
              </a:rPr>
              <a:t>-“Asking for Consent is” (change the font to </a:t>
            </a:r>
            <a:r>
              <a:rPr lang="en-US" sz="3200" dirty="0">
                <a:solidFill>
                  <a:srgbClr val="38761D"/>
                </a:solidFill>
                <a:latin typeface="Oswald"/>
                <a:ea typeface="Oswald"/>
                <a:cs typeface="Oswald"/>
                <a:sym typeface="Oswald"/>
              </a:rPr>
              <a:t>green</a:t>
            </a:r>
            <a:r>
              <a:rPr lang="en-US" sz="3200" dirty="0">
                <a:solidFill>
                  <a:srgbClr val="434343"/>
                </a:solidFill>
                <a:latin typeface="Oswald"/>
                <a:ea typeface="Oswald"/>
                <a:cs typeface="Oswald"/>
                <a:sym typeface="Oswald"/>
              </a:rPr>
              <a:t>) </a:t>
            </a:r>
            <a:endParaRPr sz="3200" dirty="0">
              <a:solidFill>
                <a:srgbClr val="434343"/>
              </a:solidFill>
              <a:latin typeface="Oswald"/>
              <a:ea typeface="Oswald"/>
              <a:cs typeface="Oswald"/>
              <a:sym typeface="Oswald"/>
            </a:endParaRPr>
          </a:p>
          <a:p>
            <a:pPr marL="0" lvl="0" indent="0" algn="l" rtl="0">
              <a:lnSpc>
                <a:spcPct val="115000"/>
              </a:lnSpc>
              <a:spcBef>
                <a:spcPts val="0"/>
              </a:spcBef>
              <a:spcAft>
                <a:spcPts val="0"/>
              </a:spcAft>
              <a:buSzPts val="1800"/>
              <a:buNone/>
            </a:pPr>
            <a:r>
              <a:rPr lang="en-US" sz="2800" dirty="0">
                <a:solidFill>
                  <a:srgbClr val="434343"/>
                </a:solidFill>
                <a:latin typeface="Oswald"/>
                <a:ea typeface="Oswald"/>
                <a:cs typeface="Oswald"/>
                <a:sym typeface="Oswald"/>
              </a:rPr>
              <a:t>or</a:t>
            </a:r>
            <a:endParaRPr sz="2800" dirty="0">
              <a:solidFill>
                <a:srgbClr val="434343"/>
              </a:solidFill>
              <a:latin typeface="Oswald"/>
              <a:ea typeface="Oswald"/>
              <a:cs typeface="Oswald"/>
              <a:sym typeface="Oswald"/>
            </a:endParaRPr>
          </a:p>
          <a:p>
            <a:pPr marL="0" lvl="0" indent="0" algn="l" rtl="0">
              <a:lnSpc>
                <a:spcPct val="115000"/>
              </a:lnSpc>
              <a:spcBef>
                <a:spcPts val="0"/>
              </a:spcBef>
              <a:spcAft>
                <a:spcPts val="0"/>
              </a:spcAft>
              <a:buSzPts val="1800"/>
              <a:buNone/>
            </a:pPr>
            <a:r>
              <a:rPr lang="en-US" sz="2800" dirty="0">
                <a:solidFill>
                  <a:srgbClr val="434343"/>
                </a:solidFill>
                <a:latin typeface="Oswald"/>
                <a:ea typeface="Oswald"/>
                <a:cs typeface="Oswald"/>
                <a:sym typeface="Oswald"/>
              </a:rPr>
              <a:t>-</a:t>
            </a:r>
            <a:r>
              <a:rPr lang="en-US" sz="3200" dirty="0">
                <a:solidFill>
                  <a:srgbClr val="434343"/>
                </a:solidFill>
                <a:latin typeface="Oswald"/>
                <a:ea typeface="Oswald"/>
                <a:cs typeface="Oswald"/>
                <a:sym typeface="Oswald"/>
              </a:rPr>
              <a:t>“Asking for Consent is NOT” (change the font to </a:t>
            </a:r>
            <a:r>
              <a:rPr lang="en-US" sz="3200" dirty="0">
                <a:solidFill>
                  <a:srgbClr val="FF0000"/>
                </a:solidFill>
                <a:latin typeface="Oswald"/>
                <a:ea typeface="Oswald"/>
                <a:cs typeface="Oswald"/>
                <a:sym typeface="Oswald"/>
              </a:rPr>
              <a:t>red</a:t>
            </a:r>
            <a:r>
              <a:rPr lang="en-US" sz="3200" dirty="0">
                <a:solidFill>
                  <a:srgbClr val="434343"/>
                </a:solidFill>
                <a:latin typeface="Oswald"/>
                <a:ea typeface="Oswald"/>
                <a:cs typeface="Oswald"/>
                <a:sym typeface="Oswald"/>
              </a:rPr>
              <a:t>)</a:t>
            </a:r>
            <a:endParaRPr sz="2800" dirty="0">
              <a:solidFill>
                <a:srgbClr val="434343"/>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2800" dirty="0">
              <a:latin typeface="Oswald"/>
              <a:ea typeface="Oswald"/>
              <a:cs typeface="Oswald"/>
              <a:sym typeface="Oswald"/>
            </a:endParaRPr>
          </a:p>
          <a:p>
            <a:pPr marL="114300" lvl="0" indent="0" algn="ctr" rtl="0">
              <a:lnSpc>
                <a:spcPct val="115000"/>
              </a:lnSpc>
              <a:spcBef>
                <a:spcPts val="0"/>
              </a:spcBef>
              <a:spcAft>
                <a:spcPts val="0"/>
              </a:spcAft>
              <a:buSzPts val="1800"/>
              <a:buNone/>
            </a:pPr>
            <a:endParaRPr sz="28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24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2400" dirty="0">
              <a:latin typeface="Oswald"/>
              <a:ea typeface="Oswald"/>
              <a:cs typeface="Oswald"/>
              <a:sym typeface="Oswald"/>
            </a:endParaRPr>
          </a:p>
          <a:p>
            <a:pPr marL="0" marR="0" lvl="0" indent="114300" algn="l" rtl="0">
              <a:lnSpc>
                <a:spcPct val="115000"/>
              </a:lnSpc>
              <a:spcBef>
                <a:spcPts val="0"/>
              </a:spcBef>
              <a:spcAft>
                <a:spcPts val="0"/>
              </a:spcAft>
              <a:buSzPts val="1800"/>
              <a:buNone/>
            </a:pPr>
            <a:endParaRPr sz="2000"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800" dirty="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9"/>
          <p:cNvSpPr txBox="1">
            <a:spLocks noGrp="1"/>
          </p:cNvSpPr>
          <p:nvPr>
            <p:ph type="title"/>
          </p:nvPr>
        </p:nvSpPr>
        <p:spPr>
          <a:xfrm>
            <a:off x="56825" y="0"/>
            <a:ext cx="8520600" cy="59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Consent is… Consent is not...</a:t>
            </a:r>
            <a:endParaRPr/>
          </a:p>
        </p:txBody>
      </p:sp>
      <p:sp>
        <p:nvSpPr>
          <p:cNvPr id="242" name="Google Shape;242;p59"/>
          <p:cNvSpPr txBox="1"/>
          <p:nvPr/>
        </p:nvSpPr>
        <p:spPr>
          <a:xfrm>
            <a:off x="100950" y="672738"/>
            <a:ext cx="8942100" cy="356093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i="0" u="none" strike="noStrike" cap="none" dirty="0">
                <a:solidFill>
                  <a:srgbClr val="434343"/>
                </a:solidFill>
                <a:latin typeface="Oswald"/>
                <a:ea typeface="Oswald"/>
                <a:cs typeface="Oswald"/>
                <a:sym typeface="Oswald"/>
              </a:rPr>
              <a:t>Sober</a:t>
            </a:r>
            <a:r>
              <a:rPr lang="en-US" sz="2000" dirty="0">
                <a:solidFill>
                  <a:srgbClr val="434343"/>
                </a:solidFill>
                <a:latin typeface="Oswald"/>
                <a:ea typeface="Oswald"/>
                <a:cs typeface="Oswald"/>
                <a:sym typeface="Oswald"/>
              </a:rPr>
              <a:t> - </a:t>
            </a:r>
            <a:r>
              <a:rPr lang="en-US" sz="2400" i="0" u="none" strike="noStrike" cap="none" dirty="0">
                <a:solidFill>
                  <a:srgbClr val="434343"/>
                </a:solidFill>
                <a:latin typeface="Oswald"/>
                <a:ea typeface="Oswald"/>
                <a:cs typeface="Oswald"/>
                <a:sym typeface="Oswald"/>
              </a:rPr>
              <a:t>Sexy</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Assumed</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Hot - A turn-off - Phone sex</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Mutual</a:t>
            </a:r>
            <a:r>
              <a:rPr lang="en-US" sz="2400" i="0" u="none" strike="noStrike" cap="none"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Awkward</a:t>
            </a:r>
            <a:r>
              <a:rPr lang="en-US" sz="2000" dirty="0">
                <a:solidFill>
                  <a:srgbClr val="434343"/>
                </a:solidFill>
                <a:latin typeface="Oswald"/>
                <a:ea typeface="Oswald"/>
                <a:cs typeface="Oswald"/>
                <a:sym typeface="Oswald"/>
              </a:rPr>
              <a:t>- </a:t>
            </a:r>
            <a:r>
              <a:rPr lang="en-US" sz="2400" dirty="0">
                <a:solidFill>
                  <a:srgbClr val="434343"/>
                </a:solidFill>
                <a:latin typeface="Oswald"/>
                <a:ea typeface="Oswald"/>
                <a:cs typeface="Oswald"/>
                <a:sym typeface="Oswald"/>
              </a:rPr>
              <a:t>Being shamed or pressured to do something</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Necessary even in 2SLGBTQ+ relationships</a:t>
            </a:r>
            <a:r>
              <a:rPr lang="en-US" sz="2400" i="0" u="none" strike="noStrike" cap="none" dirty="0">
                <a:solidFill>
                  <a:srgbClr val="434343"/>
                </a:solidFill>
                <a:latin typeface="Oswald"/>
                <a:ea typeface="Oswald"/>
                <a:cs typeface="Oswald"/>
                <a:sym typeface="Oswald"/>
              </a:rPr>
              <a:t> </a:t>
            </a:r>
            <a:r>
              <a:rPr lang="en-US" sz="2400" dirty="0">
                <a:solidFill>
                  <a:srgbClr val="434343"/>
                </a:solidFill>
                <a:latin typeface="Oswald"/>
                <a:ea typeface="Oswald"/>
                <a:cs typeface="Oswald"/>
                <a:sym typeface="Oswald"/>
              </a:rPr>
              <a:t>- Sharing intimate details about your partner with your friends</a:t>
            </a:r>
            <a:r>
              <a:rPr lang="en-US" sz="2400" i="0" u="none" strike="noStrike" cap="none"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Talking about what feels good </a:t>
            </a:r>
            <a:r>
              <a:rPr lang="en-US" sz="2000" dirty="0">
                <a:solidFill>
                  <a:srgbClr val="434343"/>
                </a:solidFill>
                <a:latin typeface="Oswald"/>
                <a:ea typeface="Oswald"/>
                <a:cs typeface="Oswald"/>
                <a:sym typeface="Oswald"/>
              </a:rPr>
              <a:t>- </a:t>
            </a:r>
            <a:r>
              <a:rPr lang="en-US" sz="2400" dirty="0">
                <a:solidFill>
                  <a:srgbClr val="434343"/>
                </a:solidFill>
                <a:latin typeface="Oswald"/>
                <a:ea typeface="Oswald"/>
                <a:cs typeface="Oswald"/>
                <a:sym typeface="Oswald"/>
              </a:rPr>
              <a:t>Saying yes with hesitation - Agreeing to hook up in the days leading up to the event</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Going on a date - Sexting</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Agreeing to a drink</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Sharing sexy pictures with one another</a:t>
            </a:r>
            <a:r>
              <a:rPr lang="en-US" sz="2000" dirty="0">
                <a:solidFill>
                  <a:srgbClr val="434343"/>
                </a:solidFill>
                <a:latin typeface="Oswald"/>
                <a:ea typeface="Oswald"/>
                <a:cs typeface="Oswald"/>
                <a:sym typeface="Oswald"/>
              </a:rPr>
              <a:t> - </a:t>
            </a:r>
            <a:r>
              <a:rPr lang="en-US" sz="2400" dirty="0">
                <a:solidFill>
                  <a:srgbClr val="434343"/>
                </a:solidFill>
                <a:latin typeface="Oswald"/>
                <a:ea typeface="Oswald"/>
                <a:cs typeface="Oswald"/>
                <a:sym typeface="Oswald"/>
              </a:rPr>
              <a:t>Needed</a:t>
            </a:r>
            <a:r>
              <a:rPr lang="en-US" sz="2000" dirty="0">
                <a:solidFill>
                  <a:srgbClr val="434343"/>
                </a:solidFill>
                <a:latin typeface="Oswald"/>
                <a:ea typeface="Oswald"/>
                <a:cs typeface="Oswald"/>
                <a:sym typeface="Oswald"/>
              </a:rPr>
              <a:t>  </a:t>
            </a:r>
            <a:endParaRPr sz="2000" i="0" u="none" strike="noStrike" cap="none" dirty="0">
              <a:solidFill>
                <a:srgbClr val="000000"/>
              </a:solidFill>
              <a:latin typeface="Oswald"/>
              <a:ea typeface="Oswald"/>
              <a:cs typeface="Oswald"/>
              <a:sym typeface="Oswald"/>
            </a:endParaRPr>
          </a:p>
        </p:txBody>
      </p:sp>
      <p:pic>
        <p:nvPicPr>
          <p:cNvPr id="243" name="Google Shape;243;p59"/>
          <p:cNvPicPr preferRelativeResize="0"/>
          <p:nvPr/>
        </p:nvPicPr>
        <p:blipFill rotWithShape="1">
          <a:blip r:embed="rId3">
            <a:alphaModFix/>
          </a:blip>
          <a:srcRect/>
          <a:stretch/>
        </p:blipFill>
        <p:spPr>
          <a:xfrm>
            <a:off x="8011200" y="3834550"/>
            <a:ext cx="1132800" cy="113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e307fd63e0_0_8"/>
          <p:cNvSpPr txBox="1">
            <a:spLocks noGrp="1"/>
          </p:cNvSpPr>
          <p:nvPr>
            <p:ph type="title"/>
          </p:nvPr>
        </p:nvSpPr>
        <p:spPr>
          <a:xfrm>
            <a:off x="56825" y="0"/>
            <a:ext cx="8520600" cy="59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Consent is… Consent is not...</a:t>
            </a:r>
            <a:endParaRPr/>
          </a:p>
        </p:txBody>
      </p:sp>
      <p:sp>
        <p:nvSpPr>
          <p:cNvPr id="249" name="Google Shape;249;ge307fd63e0_0_8"/>
          <p:cNvSpPr txBox="1"/>
          <p:nvPr/>
        </p:nvSpPr>
        <p:spPr>
          <a:xfrm>
            <a:off x="100950" y="672738"/>
            <a:ext cx="8942100" cy="419803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dirty="0">
                <a:solidFill>
                  <a:srgbClr val="434343"/>
                </a:solidFill>
                <a:latin typeface="Oswald"/>
                <a:ea typeface="Oswald"/>
                <a:cs typeface="Oswald"/>
                <a:sym typeface="Oswald"/>
              </a:rPr>
              <a:t>Arranging a date from a dating App</a:t>
            </a:r>
            <a:r>
              <a:rPr lang="en-US" sz="2400" dirty="0">
                <a:solidFill>
                  <a:srgbClr val="434343"/>
                </a:solidFill>
                <a:latin typeface="Oswald"/>
                <a:ea typeface="Oswald"/>
                <a:cs typeface="Oswald"/>
                <a:sym typeface="Oswald"/>
              </a:rPr>
              <a:t> - </a:t>
            </a:r>
            <a:r>
              <a:rPr lang="en-US" sz="2800" dirty="0">
                <a:solidFill>
                  <a:srgbClr val="434343"/>
                </a:solidFill>
                <a:latin typeface="Oswald"/>
                <a:ea typeface="Oswald"/>
                <a:cs typeface="Oswald"/>
                <a:sym typeface="Oswald"/>
              </a:rPr>
              <a:t>Sending an unrequested personal picture - Cool- Sliding into someone’s DM’S</a:t>
            </a:r>
            <a:r>
              <a:rPr lang="en-US" sz="2400" dirty="0">
                <a:solidFill>
                  <a:srgbClr val="434343"/>
                </a:solidFill>
                <a:latin typeface="Oswald"/>
                <a:ea typeface="Oswald"/>
                <a:cs typeface="Oswald"/>
                <a:sym typeface="Oswald"/>
              </a:rPr>
              <a:t> - </a:t>
            </a:r>
            <a:r>
              <a:rPr lang="en-US" sz="2800" dirty="0">
                <a:solidFill>
                  <a:srgbClr val="434343"/>
                </a:solidFill>
                <a:latin typeface="Oswald"/>
                <a:ea typeface="Oswald"/>
                <a:cs typeface="Oswald"/>
                <a:sym typeface="Oswald"/>
              </a:rPr>
              <a:t>Agreeing to seek privacy together -Inviting someone to come over- Inviting someone to your bedroom</a:t>
            </a:r>
            <a:r>
              <a:rPr lang="en-US" sz="2400" dirty="0">
                <a:solidFill>
                  <a:srgbClr val="434343"/>
                </a:solidFill>
                <a:latin typeface="Oswald"/>
                <a:ea typeface="Oswald"/>
                <a:cs typeface="Oswald"/>
                <a:sym typeface="Oswald"/>
              </a:rPr>
              <a:t> -</a:t>
            </a:r>
            <a:r>
              <a:rPr lang="en-US" sz="2800" dirty="0">
                <a:solidFill>
                  <a:srgbClr val="434343"/>
                </a:solidFill>
                <a:latin typeface="Oswald"/>
                <a:ea typeface="Oswald"/>
                <a:cs typeface="Oswald"/>
                <a:sym typeface="Oswald"/>
              </a:rPr>
              <a:t>Stalking someone after figuring out on social media where they live - Doing what you are told</a:t>
            </a:r>
            <a:r>
              <a:rPr lang="en-US" sz="2400" dirty="0">
                <a:solidFill>
                  <a:srgbClr val="434343"/>
                </a:solidFill>
                <a:latin typeface="Oswald"/>
                <a:ea typeface="Oswald"/>
                <a:cs typeface="Oswald"/>
                <a:sym typeface="Oswald"/>
              </a:rPr>
              <a:t> - </a:t>
            </a:r>
            <a:r>
              <a:rPr lang="en-US" sz="2800" dirty="0">
                <a:solidFill>
                  <a:srgbClr val="434343"/>
                </a:solidFill>
                <a:latin typeface="Oswald"/>
                <a:ea typeface="Oswald"/>
                <a:cs typeface="Oswald"/>
                <a:sym typeface="Oswald"/>
              </a:rPr>
              <a:t>Filming someone without their knowledge - Pressuring</a:t>
            </a:r>
            <a:endParaRPr sz="2800" dirty="0">
              <a:solidFill>
                <a:srgbClr val="434343"/>
              </a:solidFill>
              <a:latin typeface="Oswald"/>
              <a:ea typeface="Oswald"/>
              <a:cs typeface="Oswald"/>
              <a:sym typeface="Oswald"/>
            </a:endParaRPr>
          </a:p>
          <a:p>
            <a:pPr marL="0" marR="0" lvl="0" indent="0" algn="l" rtl="0">
              <a:lnSpc>
                <a:spcPct val="115000"/>
              </a:lnSpc>
              <a:spcBef>
                <a:spcPts val="0"/>
              </a:spcBef>
              <a:spcAft>
                <a:spcPts val="0"/>
              </a:spcAft>
              <a:buNone/>
            </a:pPr>
            <a:endParaRPr sz="2000" dirty="0">
              <a:solidFill>
                <a:srgbClr val="434343"/>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i="0" u="none" strike="noStrike" cap="none" dirty="0">
              <a:solidFill>
                <a:srgbClr val="000000"/>
              </a:solidFill>
              <a:latin typeface="Oswald"/>
              <a:ea typeface="Oswald"/>
              <a:cs typeface="Oswald"/>
              <a:sym typeface="Oswald"/>
            </a:endParaRPr>
          </a:p>
        </p:txBody>
      </p:sp>
      <p:pic>
        <p:nvPicPr>
          <p:cNvPr id="250" name="Google Shape;250;ge307fd63e0_0_8"/>
          <p:cNvPicPr preferRelativeResize="0"/>
          <p:nvPr/>
        </p:nvPicPr>
        <p:blipFill rotWithShape="1">
          <a:blip r:embed="rId3">
            <a:alphaModFix/>
          </a:blip>
          <a:srcRect/>
          <a:stretch/>
        </p:blipFill>
        <p:spPr>
          <a:xfrm>
            <a:off x="8011200" y="3834550"/>
            <a:ext cx="1132800" cy="1132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387966"/>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2872</Words>
  <Application>Microsoft Office PowerPoint</Application>
  <PresentationFormat>On-screen Show (16:9)</PresentationFormat>
  <Paragraphs>262</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Lora</vt:lpstr>
      <vt:lpstr>Oswald</vt:lpstr>
      <vt:lpstr>Times</vt:lpstr>
      <vt:lpstr>Simple Light</vt:lpstr>
      <vt:lpstr>Simple Light</vt:lpstr>
      <vt:lpstr>Simple Light</vt:lpstr>
      <vt:lpstr>Understanding Consent</vt:lpstr>
      <vt:lpstr>PowerPoint Presentation</vt:lpstr>
      <vt:lpstr>Something for you to think about… </vt:lpstr>
      <vt:lpstr>What we will be working towards…</vt:lpstr>
      <vt:lpstr>What is your initial thinking?</vt:lpstr>
      <vt:lpstr>What is your initial thinking?</vt:lpstr>
      <vt:lpstr>Deepening your thinking…</vt:lpstr>
      <vt:lpstr>Consent is… Consent is not...</vt:lpstr>
      <vt:lpstr>Consent is… Consent is not...</vt:lpstr>
      <vt:lpstr>But before we start: Keep in mind these questions</vt:lpstr>
      <vt:lpstr>Extend your thinking</vt:lpstr>
      <vt:lpstr>Scenarios to deepen your thinking</vt:lpstr>
      <vt:lpstr>Scenarios: let’s discuss</vt:lpstr>
      <vt:lpstr>Scenarios: let’s discuss</vt:lpstr>
      <vt:lpstr>Green flags in online dating: let’s discuss</vt:lpstr>
      <vt:lpstr>Let’s make a change</vt:lpstr>
      <vt:lpstr>Check your thinking…</vt:lpstr>
      <vt:lpstr>What is your thinking now?</vt:lpstr>
      <vt:lpstr>Make a change! </vt:lpstr>
      <vt:lpstr>PowerPoint Presentation</vt:lpstr>
      <vt:lpstr>PowerPoint Presentation</vt:lpstr>
      <vt:lpstr>PowerPoint Presentation</vt:lpstr>
      <vt:lpstr>Let’s talk about online dating! </vt:lpstr>
      <vt:lpstr>Safety when dating online</vt:lpstr>
      <vt:lpstr>Check your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Consent</dc:title>
  <dc:creator>David Garzon</dc:creator>
  <cp:lastModifiedBy>David Felipe Garzon Valdes</cp:lastModifiedBy>
  <cp:revision>1</cp:revision>
  <dcterms:modified xsi:type="dcterms:W3CDTF">2021-07-30T19:20:47Z</dcterms:modified>
</cp:coreProperties>
</file>