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72"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0D2C0-9841-4068-BCE1-750BD04BBB3A}">
  <a:tblStyle styleId="{CA60D2C0-9841-4068-BCE1-750BD04BBB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638D1E-7E56-47B3-95EF-73069C5A4178}"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u64J1T_H4k"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meet.google.com/" TargetMode="External"/><Relationship Id="rId4" Type="http://schemas.openxmlformats.org/officeDocument/2006/relationships/hyperlink" Target="https://zoom.u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meet.google.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amboard.googl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veed.io/"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screencapture.co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kahoot.co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lidesmania.co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musiclab.chromeexperiments.com/" TargetMode="External"/><Relationship Id="rId5" Type="http://schemas.openxmlformats.org/officeDocument/2006/relationships/hyperlink" Target="https://www.adobe.com/education/express/" TargetMode="External"/><Relationship Id="rId4" Type="http://schemas.openxmlformats.org/officeDocument/2006/relationships/hyperlink" Target="https://www.slidescarnival.co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meet.google.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forms/d/e/1FAIpQLSd2haASY5JglQqTdAMvMvr0k6EOCd3tk_Pt2RuU1XmFOTr9ow/viewform?usp=sf_li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u="sng">
                <a:solidFill>
                  <a:schemeClr val="dk1"/>
                </a:solidFill>
              </a:rPr>
              <a:t>Learning Objectives: </a:t>
            </a:r>
            <a:endParaRPr sz="1100" b="1" u="sng">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Making students aware of sex trafficking in Ontario and associated online risks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Providing concrete ways in which students can protect themselves from being targeted by sex traffickers in online spaces.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Creating an outlet for advocacy against sex trafficking to prevent and end this crime</a:t>
            </a:r>
            <a:endParaRPr sz="1100" b="1"/>
          </a:p>
          <a:p>
            <a:pPr marL="0" lvl="0" indent="0" algn="l" rtl="0">
              <a:lnSpc>
                <a:spcPct val="115000"/>
              </a:lnSpc>
              <a:spcBef>
                <a:spcPts val="0"/>
              </a:spcBef>
              <a:spcAft>
                <a:spcPts val="0"/>
              </a:spcAft>
              <a:buNone/>
            </a:pPr>
            <a:endParaRPr sz="1100"/>
          </a:p>
          <a:p>
            <a:pPr marL="0" lvl="0" indent="0" algn="l" rtl="0">
              <a:spcBef>
                <a:spcPts val="0"/>
              </a:spcBef>
              <a:spcAft>
                <a:spcPts val="0"/>
              </a:spcAft>
              <a:buClr>
                <a:schemeClr val="dk1"/>
              </a:buClr>
              <a:buSzPts val="1100"/>
              <a:buFont typeface="Arial"/>
              <a:buNone/>
            </a:pPr>
            <a:endParaRPr sz="1100" b="1" u="sng">
              <a:solidFill>
                <a:schemeClr val="dk1"/>
              </a:solidFill>
            </a:endParaRPr>
          </a:p>
          <a:p>
            <a:pPr marL="0" lvl="0" indent="0" algn="l" rtl="0">
              <a:spcBef>
                <a:spcPts val="0"/>
              </a:spcBef>
              <a:spcAft>
                <a:spcPts val="0"/>
              </a:spcAft>
              <a:buClr>
                <a:schemeClr val="dk1"/>
              </a:buClr>
              <a:buSzPts val="1100"/>
              <a:buFont typeface="Arial"/>
              <a:buNone/>
            </a:pPr>
            <a:r>
              <a:rPr lang="en-US" sz="1100" b="1" u="sng">
                <a:solidFill>
                  <a:schemeClr val="dk1"/>
                </a:solidFill>
              </a:rPr>
              <a:t>Notes for Educators:</a:t>
            </a:r>
            <a:endParaRPr sz="1100" b="1" u="sng">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There are many myths surrounding sex trafficking. You will need to gauge the level of knowledge/awareness of your students and decide if you need to spend more time on certain areas of the lesson than others. Review the Preventing Sex Trafficking: Online Safety Tips - for educators to become more familiar with online safety strategies.</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sz="1100" b="1" u="sng">
                <a:solidFill>
                  <a:schemeClr val="dk1"/>
                </a:solidFill>
                <a:highlight>
                  <a:schemeClr val="lt1"/>
                </a:highlight>
              </a:rPr>
              <a:t>Online Delivery Guide:</a:t>
            </a:r>
            <a:endParaRPr sz="1100" b="1">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chemeClr val="lt1"/>
                </a:highlight>
              </a:rPr>
              <a:t>Throughout this powerpoint presentation you will find suggested digital tools and platforms for activity implementation in online spaces.  </a:t>
            </a:r>
            <a:endParaRPr sz="11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rgbClr val="FF0000"/>
              </a:highlight>
            </a:endParaRPr>
          </a:p>
          <a:p>
            <a:pPr marL="0" lvl="0" indent="0" algn="l" rtl="0">
              <a:spcBef>
                <a:spcPts val="0"/>
              </a:spcBef>
              <a:spcAft>
                <a:spcPts val="0"/>
              </a:spcAft>
              <a:buClr>
                <a:schemeClr val="dk1"/>
              </a:buClr>
              <a:buSzPts val="1100"/>
              <a:buFont typeface="Arial"/>
              <a:buNone/>
            </a:pPr>
            <a:r>
              <a:rPr lang="en-US" sz="1100" b="1" u="sng">
                <a:solidFill>
                  <a:srgbClr val="0E101A"/>
                </a:solidFill>
              </a:rPr>
              <a:t>Teacher Supervision:</a:t>
            </a:r>
            <a:endParaRPr sz="1100" b="1" u="sng">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Online technology allows students to engage meaningfully with both course material and their peers.  Due to the sensitive nature of the content, be cognizant of the potential for triggering interactions.  Your chosen digital toolset should reflect the maturity and sensitivity of your students. For example, you may prefer classroom discussions as they allow for monitoring of discussion if you have concerns about small group interactions without adult supervision.  </a:t>
            </a:r>
            <a:endParaRPr sz="1100">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b="1" u="sng">
                <a:solidFill>
                  <a:srgbClr val="0E101A"/>
                </a:solidFill>
              </a:rPr>
              <a:t>Accessing Support Material:</a:t>
            </a:r>
            <a:endParaRPr sz="1100" b="1" u="sng">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Support material is located throughout the accompanying slide decks.  Teachers wishing to make use of them are encouraged to download version(s) to their desktop for distribution to students where applicable.  Teachers using learning management systems should upload a version of files for students wishing to work asynchronously. Note that all lessons, with the embedded student materials, are available for downloading as both PDF and Word documents on the </a:t>
            </a:r>
            <a:r>
              <a:rPr lang="en-US" sz="1100" u="sng">
                <a:solidFill>
                  <a:srgbClr val="4A6EE0"/>
                </a:solidFill>
                <a:hlinkClick r:id="rId3">
                  <a:extLst>
                    <a:ext uri="{A12FA001-AC4F-418D-AE19-62706E023703}">
                      <ahyp:hlinkClr xmlns:ahyp="http://schemas.microsoft.com/office/drawing/2018/hyperlinkcolor" val="tx"/>
                    </a:ext>
                  </a:extLst>
                </a:hlinkClick>
              </a:rPr>
              <a:t>wrprevent.ca</a:t>
            </a:r>
            <a:r>
              <a:rPr lang="en-US" sz="1100">
                <a:solidFill>
                  <a:srgbClr val="0E101A"/>
                </a:solidFill>
              </a:rPr>
              <a:t> website.</a:t>
            </a:r>
            <a:endParaRPr sz="1100">
              <a:solidFill>
                <a:srgbClr val="0E101A"/>
              </a:solidFill>
            </a:endParaRPr>
          </a:p>
          <a:p>
            <a:pPr marL="0" lvl="0" indent="0" algn="l" rtl="0">
              <a:spcBef>
                <a:spcPts val="0"/>
              </a:spcBef>
              <a:spcAft>
                <a:spcPts val="0"/>
              </a:spcAft>
              <a:buNone/>
            </a:pPr>
            <a:endParaRPr sz="1100" i="1">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sz="1100" i="1">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Materials: </a:t>
            </a:r>
            <a:endParaRPr sz="1100" b="1">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Projector and access to the internet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Video and/or article featuring survivors of sex trafficking in Ontario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Access to student computers OR if computer access is limited, white paper, markers, pencil crayons Photocopies of “Preventing Child Sexual Exploitation: Online Safety Tips” handout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Jamboard- if using online format</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Preventing Sex Trafficking: Online Safety Tips - For educators </a:t>
            </a:r>
            <a:endParaRPr sz="1100">
              <a:solidFill>
                <a:schemeClr val="dk1"/>
              </a:solidFill>
            </a:endParaRPr>
          </a:p>
          <a:p>
            <a:pPr marL="0" lvl="0" indent="0" algn="l" rtl="0">
              <a:lnSpc>
                <a:spcPct val="115000"/>
              </a:lnSpc>
              <a:spcBef>
                <a:spcPts val="0"/>
              </a:spcBef>
              <a:spcAft>
                <a:spcPts val="0"/>
              </a:spcAft>
              <a:buNone/>
            </a:pPr>
            <a:endParaRPr sz="1100" b="1" u="sng">
              <a:solidFill>
                <a:schemeClr val="dk1"/>
              </a:solidFill>
            </a:endParaRPr>
          </a:p>
          <a:p>
            <a:pPr marL="0" lvl="0" indent="0" algn="l" rtl="0">
              <a:lnSpc>
                <a:spcPct val="115000"/>
              </a:lnSpc>
              <a:spcBef>
                <a:spcPts val="0"/>
              </a:spcBef>
              <a:spcAft>
                <a:spcPts val="0"/>
              </a:spcAft>
              <a:buNone/>
            </a:pPr>
            <a:r>
              <a:rPr lang="en-US" sz="1100" b="1" u="sng">
                <a:solidFill>
                  <a:schemeClr val="dk1"/>
                </a:solidFill>
              </a:rPr>
              <a:t>Curriculum Connections</a:t>
            </a:r>
            <a:endParaRPr sz="1100" b="1" u="sng">
              <a:solidFill>
                <a:schemeClr val="dk1"/>
              </a:solidFill>
            </a:endParaRPr>
          </a:p>
          <a:p>
            <a:pPr marL="0" lvl="0" indent="0" algn="l" rtl="0">
              <a:lnSpc>
                <a:spcPct val="115000"/>
              </a:lnSpc>
              <a:spcBef>
                <a:spcPts val="0"/>
              </a:spcBef>
              <a:spcAft>
                <a:spcPts val="0"/>
              </a:spcAft>
              <a:buNone/>
            </a:pPr>
            <a:endParaRPr sz="1100" b="1" u="sng">
              <a:solidFill>
                <a:schemeClr val="dk1"/>
              </a:solidFill>
            </a:endParaRPr>
          </a:p>
          <a:p>
            <a:pPr marL="0" lvl="0" indent="0" algn="l" rtl="0">
              <a:spcBef>
                <a:spcPts val="0"/>
              </a:spcBef>
              <a:spcAft>
                <a:spcPts val="0"/>
              </a:spcAft>
              <a:buNone/>
            </a:pPr>
            <a:r>
              <a:rPr lang="en-US" sz="1050" i="1">
                <a:solidFill>
                  <a:schemeClr val="dk1"/>
                </a:solidFill>
                <a:highlight>
                  <a:srgbClr val="FFFFFF"/>
                </a:highlight>
                <a:latin typeface="Roboto"/>
                <a:ea typeface="Roboto"/>
                <a:cs typeface="Roboto"/>
                <a:sym typeface="Roboto"/>
              </a:rPr>
              <a:t>Health and Physical Education. Gr 7 Active living, Healthy living:</a:t>
            </a:r>
            <a:endParaRPr sz="1050" i="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050" i="1">
              <a:solidFill>
                <a:schemeClr val="dk1"/>
              </a:solidFill>
              <a:highlight>
                <a:srgbClr val="FFFFFF"/>
              </a:highlight>
              <a:latin typeface="Roboto"/>
              <a:ea typeface="Roboto"/>
              <a:cs typeface="Roboto"/>
              <a:sym typeface="Roboto"/>
            </a:endParaRPr>
          </a:p>
          <a:p>
            <a:pPr marL="457200" lvl="0" indent="0" algn="l" rtl="0">
              <a:spcBef>
                <a:spcPts val="0"/>
              </a:spcBef>
              <a:spcAft>
                <a:spcPts val="0"/>
              </a:spcAft>
              <a:buNone/>
            </a:pPr>
            <a:r>
              <a:rPr lang="en-US" sz="1100">
                <a:solidFill>
                  <a:schemeClr val="dk1"/>
                </a:solidFill>
              </a:rPr>
              <a:t>D1.1 describe benefits and dangers, for themselves and others, that are associated with the use of computers and other digital technologies (e.g., benefits: efficiency and time savings; increased access to information; improved communication, including global access; dangers: misuse of private information; negative impact on mental health, including possible social isolation, feelings of depression, and addiction; identity theft; cyberstalking; exposure to online predators, including those involved in sex trafficking and/or soliciting explicit sexual images; hearing damage and/or traffic injuries associated with earphone use; financial losses from online gambling), and identify protective responses.</a:t>
            </a:r>
            <a:endParaRPr sz="1100">
              <a:solidFill>
                <a:schemeClr val="dk1"/>
              </a:solidFill>
            </a:endParaRPr>
          </a:p>
          <a:p>
            <a:pPr marL="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D2.2 assess the potential impact on themselves and others of various types of bullying, abuse, exploitation, or harassment, including homophobic bullying or harassment and other forms of identity-based bullying, and of the type of coercion that can occur in connection with sexting and online activities, and identify ways of preventing or resolving such incidents (e.g., communicating feelings; reporting incidents involving themselves or others; encouraging others to understand the social responsibility to report incidents and support others rather than maintaining a code of silence or viewing reporting as “ratting”; seeking help from support services; learning skills for emotional regulation; using strategies for defusing tense or potentially violent situations).</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sz="1100" b="1" u="sng"/>
          </a:p>
        </p:txBody>
      </p:sp>
      <p:sp>
        <p:nvSpPr>
          <p:cNvPr id="113" name="Google Shape;11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5a8a565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5a8a56560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chemeClr val="dk1"/>
                </a:solidFill>
              </a:rPr>
              <a:t>Students should be given time to add/ make changes to their exit card prior to submitting.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Activity Two</a:t>
            </a:r>
            <a:r>
              <a:rPr lang="en-US" sz="1100">
                <a:solidFill>
                  <a:schemeClr val="dk1"/>
                </a:solidFill>
              </a:rPr>
              <a:t>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r>
              <a:rPr lang="en-US" sz="1100">
                <a:solidFill>
                  <a:schemeClr val="dk1"/>
                </a:solidFill>
              </a:rPr>
              <a:t>In order to emphasize the fact that anyone can become a victim of sexual exploitation and sex trafficking, show a video or read an article featuring a survivor’s story. The YouTube video “</a:t>
            </a:r>
            <a:r>
              <a:rPr lang="en-US" sz="1100" u="sng">
                <a:solidFill>
                  <a:srgbClr val="1155CC"/>
                </a:solidFill>
                <a:hlinkClick r:id="rId3">
                  <a:extLst>
                    <a:ext uri="{A12FA001-AC4F-418D-AE19-62706E023703}">
                      <ahyp:hlinkClr xmlns:ahyp="http://schemas.microsoft.com/office/drawing/2018/hyperlinkcolor" val="tx"/>
                    </a:ext>
                  </a:extLst>
                </a:hlinkClick>
              </a:rPr>
              <a:t>What is Sex Trafficking?</a:t>
            </a:r>
            <a:r>
              <a:rPr lang="en-US" sz="1100">
                <a:solidFill>
                  <a:schemeClr val="dk1"/>
                </a:solidFill>
              </a:rPr>
              <a:t>” from the youtube channel RealRhonelle created by Rhonelle Bruder.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US" sz="1100"/>
              <a:t>As a class, have students reflect on the video: </a:t>
            </a:r>
            <a:endParaRPr sz="1100"/>
          </a:p>
          <a:p>
            <a:pPr marL="457200" lvl="0" indent="-298450" algn="l" rtl="0">
              <a:lnSpc>
                <a:spcPct val="115000"/>
              </a:lnSpc>
              <a:spcBef>
                <a:spcPts val="0"/>
              </a:spcBef>
              <a:spcAft>
                <a:spcPts val="0"/>
              </a:spcAft>
              <a:buSzPts val="1100"/>
              <a:buChar char="●"/>
            </a:pPr>
            <a:r>
              <a:rPr lang="en-US" sz="1100"/>
              <a:t>What about it surprised them? </a:t>
            </a:r>
            <a:endParaRPr sz="1100"/>
          </a:p>
          <a:p>
            <a:pPr marL="457200" lvl="0" indent="-298450" algn="l" rtl="0">
              <a:lnSpc>
                <a:spcPct val="115000"/>
              </a:lnSpc>
              <a:spcBef>
                <a:spcPts val="0"/>
              </a:spcBef>
              <a:spcAft>
                <a:spcPts val="0"/>
              </a:spcAft>
              <a:buSzPts val="1100"/>
              <a:buChar char="●"/>
            </a:pPr>
            <a:r>
              <a:rPr lang="en-US" sz="1100"/>
              <a:t>Have they heard similar stories before? </a:t>
            </a:r>
            <a:endParaRPr sz="1100"/>
          </a:p>
          <a:p>
            <a:pPr marL="457200" lvl="0" indent="-298450" algn="l" rtl="0">
              <a:lnSpc>
                <a:spcPct val="115000"/>
              </a:lnSpc>
              <a:spcBef>
                <a:spcPts val="0"/>
              </a:spcBef>
              <a:spcAft>
                <a:spcPts val="0"/>
              </a:spcAft>
              <a:buSzPts val="1100"/>
              <a:buChar char="●"/>
            </a:pPr>
            <a:r>
              <a:rPr lang="en-US" sz="1100"/>
              <a:t>What risk factors can make people vulnerable to sex traffickers?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US" sz="1100">
                <a:solidFill>
                  <a:schemeClr val="dk1"/>
                </a:solidFill>
              </a:rPr>
              <a:t>Reflection can be done using the following online tools: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r>
              <a:rPr lang="en-US" sz="1100">
                <a:solidFill>
                  <a:srgbClr val="0E101A"/>
                </a:solidFill>
              </a:rPr>
              <a:t>Suggested digital tool online: </a:t>
            </a:r>
            <a:endParaRPr sz="1100">
              <a:solidFill>
                <a:srgbClr val="0E101A"/>
              </a:solidFill>
            </a:endParaRPr>
          </a:p>
          <a:p>
            <a:pPr marL="457200" lvl="0" indent="-387350" algn="l" rtl="0">
              <a:spcBef>
                <a:spcPts val="0"/>
              </a:spcBef>
              <a:spcAft>
                <a:spcPts val="0"/>
              </a:spcAft>
              <a:buClr>
                <a:srgbClr val="0E101A"/>
              </a:buClr>
              <a:buSzPts val="1100"/>
              <a:buFont typeface="Arial"/>
              <a:buAutoNum type="arabicPeriod"/>
            </a:pPr>
            <a:r>
              <a:rPr lang="en-US" sz="1100" i="1">
                <a:solidFill>
                  <a:srgbClr val="0E101A"/>
                </a:solidFill>
              </a:rPr>
              <a:t>Zoom -whiteboard room </a:t>
            </a:r>
            <a:r>
              <a:rPr lang="en-US" sz="1100" i="1" u="sng">
                <a:solidFill>
                  <a:srgbClr val="4A6EE0"/>
                </a:solidFill>
                <a:hlinkClick r:id="rId4">
                  <a:extLst>
                    <a:ext uri="{A12FA001-AC4F-418D-AE19-62706E023703}">
                      <ahyp:hlinkClr xmlns:ahyp="http://schemas.microsoft.com/office/drawing/2018/hyperlinkcolor" val="tx"/>
                    </a:ext>
                  </a:extLst>
                </a:hlinkClick>
              </a:rPr>
              <a:t>https://zoom.us</a:t>
            </a:r>
            <a:endParaRPr sz="1100" i="1">
              <a:solidFill>
                <a:srgbClr val="0E101A"/>
              </a:solidFill>
            </a:endParaRPr>
          </a:p>
          <a:p>
            <a:pPr marL="457200" lvl="0" indent="-387350" algn="l" rtl="0">
              <a:spcBef>
                <a:spcPts val="0"/>
              </a:spcBef>
              <a:spcAft>
                <a:spcPts val="0"/>
              </a:spcAft>
              <a:buClr>
                <a:srgbClr val="0E101A"/>
              </a:buClr>
              <a:buSzPts val="1100"/>
              <a:buFont typeface="Arial"/>
              <a:buAutoNum type="arabicPeriod"/>
            </a:pPr>
            <a:r>
              <a:rPr lang="en-US" sz="1100" i="1">
                <a:solidFill>
                  <a:srgbClr val="0E101A"/>
                </a:solidFill>
              </a:rPr>
              <a:t>Google meet- Jamboard </a:t>
            </a:r>
            <a:r>
              <a:rPr lang="en-US" sz="1100" i="1" u="sng">
                <a:solidFill>
                  <a:srgbClr val="4A6EE0"/>
                </a:solidFill>
                <a:hlinkClick r:id="rId5">
                  <a:extLst>
                    <a:ext uri="{A12FA001-AC4F-418D-AE19-62706E023703}">
                      <ahyp:hlinkClr xmlns:ahyp="http://schemas.microsoft.com/office/drawing/2018/hyperlinkcolor" val="tx"/>
                    </a:ext>
                  </a:extLst>
                </a:hlinkClick>
              </a:rPr>
              <a:t>https://meet.google.com</a:t>
            </a:r>
            <a:endParaRPr sz="1100" i="1">
              <a:solidFill>
                <a:srgbClr val="0E101A"/>
              </a:solidFill>
            </a:endParaRPr>
          </a:p>
          <a:p>
            <a:pPr marL="0" lvl="0" indent="0" algn="l" rtl="0">
              <a:spcBef>
                <a:spcPts val="0"/>
              </a:spcBef>
              <a:spcAft>
                <a:spcPts val="0"/>
              </a:spcAft>
              <a:buNone/>
            </a:pPr>
            <a:endParaRPr sz="1100">
              <a:solidFill>
                <a:srgbClr val="0E101A"/>
              </a:solidFill>
            </a:endParaRPr>
          </a:p>
          <a:p>
            <a:pPr marL="0" lvl="0" indent="0" algn="l" rtl="0">
              <a:spcBef>
                <a:spcPts val="0"/>
              </a:spcBef>
              <a:spcAft>
                <a:spcPts val="0"/>
              </a:spcAft>
              <a:buNone/>
            </a:pPr>
            <a:r>
              <a:rPr lang="en-US" sz="1100">
                <a:solidFill>
                  <a:srgbClr val="0E101A"/>
                </a:solidFill>
              </a:rPr>
              <a:t>This whole class activity provides students with the opportunity to reflect and refine their thinking on a topic as a large group. interactive whiteboards allow students to share their ideas without occupying the same physical space. Keep the following in mind when using whiteboards/jamboards: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Provide the class with clear directions for each slide</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Decide if you want students to out their names after their answers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Keep your answers appropriate for the class setting, be mindful of the potential experience of others. </a:t>
            </a:r>
            <a:endParaRPr sz="110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 second half of this activity focuses on online safety. Begin by asking students why sex traffickers might prefer the internet to approach their victims. The discussion should focus on how youth tend to be less cautious online and thus an easier target for traffickers.</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Ask students to help you create a list on the whiteboard/Jamboard of all of the online spaces where students might encounter a sex trafficker. Some answers may include:</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Instagram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Snapchat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YouTube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TikTok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Facebook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Dating/ “find friends” apps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Online gaming chat/other message boards/apps</a:t>
            </a:r>
            <a:endParaRPr sz="1100">
              <a:solidFill>
                <a:schemeClr val="dk1"/>
              </a:solidFill>
            </a:endParaRPr>
          </a:p>
          <a:p>
            <a:pPr marL="0" lvl="0" indent="0" algn="l" rtl="0">
              <a:spcBef>
                <a:spcPts val="0"/>
              </a:spcBef>
              <a:spcAft>
                <a:spcPts val="0"/>
              </a:spcAft>
              <a:buNone/>
            </a:pPr>
            <a:endParaRPr sz="1100" b="1"/>
          </a:p>
          <a:p>
            <a:pPr marL="0" lvl="0" indent="0" algn="l" rtl="0">
              <a:spcBef>
                <a:spcPts val="0"/>
              </a:spcBef>
              <a:spcAft>
                <a:spcPts val="0"/>
              </a:spcAft>
              <a:buClr>
                <a:schemeClr val="dk1"/>
              </a:buClr>
              <a:buSzPts val="1100"/>
              <a:buFont typeface="Arial"/>
              <a:buNone/>
            </a:pPr>
            <a:r>
              <a:rPr lang="en-US" sz="1100">
                <a:solidFill>
                  <a:srgbClr val="0E101A"/>
                </a:solidFill>
                <a:latin typeface="Times"/>
                <a:ea typeface="Times"/>
                <a:cs typeface="Times"/>
                <a:sym typeface="Times"/>
              </a:rPr>
              <a:t>Suggested digital tool online: </a:t>
            </a:r>
            <a:endParaRPr sz="1100">
              <a:solidFill>
                <a:srgbClr val="0E101A"/>
              </a:solidFill>
              <a:latin typeface="Times"/>
              <a:ea typeface="Times"/>
              <a:cs typeface="Times"/>
              <a:sym typeface="Times"/>
            </a:endParaRPr>
          </a:p>
          <a:p>
            <a:pPr marL="457200" lvl="0" indent="-387350" algn="l" rtl="0">
              <a:spcBef>
                <a:spcPts val="0"/>
              </a:spcBef>
              <a:spcAft>
                <a:spcPts val="0"/>
              </a:spcAft>
              <a:buClr>
                <a:srgbClr val="0E101A"/>
              </a:buClr>
              <a:buSzPts val="1100"/>
              <a:buFont typeface="Times"/>
              <a:buAutoNum type="arabicPeriod"/>
            </a:pPr>
            <a:r>
              <a:rPr lang="en-US" sz="1100" i="1">
                <a:solidFill>
                  <a:srgbClr val="0E101A"/>
                </a:solidFill>
                <a:latin typeface="Times"/>
                <a:ea typeface="Times"/>
                <a:cs typeface="Times"/>
                <a:sym typeface="Times"/>
              </a:rPr>
              <a:t>Zoom -whiteboard room </a:t>
            </a:r>
            <a:r>
              <a:rPr lang="en-US" sz="1100" i="1" u="sng">
                <a:solidFill>
                  <a:srgbClr val="4A6EE0"/>
                </a:solidFill>
                <a:latin typeface="Times"/>
                <a:ea typeface="Times"/>
                <a:cs typeface="Times"/>
                <a:sym typeface="Times"/>
                <a:hlinkClick r:id="rId3">
                  <a:extLst>
                    <a:ext uri="{A12FA001-AC4F-418D-AE19-62706E023703}">
                      <ahyp:hlinkClr xmlns:ahyp="http://schemas.microsoft.com/office/drawing/2018/hyperlinkcolor" val="tx"/>
                    </a:ext>
                  </a:extLst>
                </a:hlinkClick>
              </a:rPr>
              <a:t>https://zoom.us</a:t>
            </a:r>
            <a:endParaRPr sz="1100" i="1">
              <a:solidFill>
                <a:srgbClr val="0E101A"/>
              </a:solidFill>
              <a:latin typeface="Times"/>
              <a:ea typeface="Times"/>
              <a:cs typeface="Times"/>
              <a:sym typeface="Times"/>
            </a:endParaRPr>
          </a:p>
          <a:p>
            <a:pPr marL="457200" lvl="0" indent="-387350" algn="l" rtl="0">
              <a:spcBef>
                <a:spcPts val="0"/>
              </a:spcBef>
              <a:spcAft>
                <a:spcPts val="0"/>
              </a:spcAft>
              <a:buClr>
                <a:srgbClr val="0E101A"/>
              </a:buClr>
              <a:buSzPts val="1100"/>
              <a:buFont typeface="Times"/>
              <a:buAutoNum type="arabicPeriod"/>
            </a:pPr>
            <a:r>
              <a:rPr lang="en-US" sz="1100" i="1">
                <a:solidFill>
                  <a:srgbClr val="0E101A"/>
                </a:solidFill>
                <a:latin typeface="Times"/>
                <a:ea typeface="Times"/>
                <a:cs typeface="Times"/>
                <a:sym typeface="Times"/>
              </a:rPr>
              <a:t>Google meet- Jamboard </a:t>
            </a:r>
            <a:r>
              <a:rPr lang="en-US" sz="1100" i="1" u="sng">
                <a:solidFill>
                  <a:srgbClr val="4A6EE0"/>
                </a:solidFill>
                <a:latin typeface="Times"/>
                <a:ea typeface="Times"/>
                <a:cs typeface="Times"/>
                <a:sym typeface="Times"/>
                <a:hlinkClick r:id="rId4">
                  <a:extLst>
                    <a:ext uri="{A12FA001-AC4F-418D-AE19-62706E023703}">
                      <ahyp:hlinkClr xmlns:ahyp="http://schemas.microsoft.com/office/drawing/2018/hyperlinkcolor" val="tx"/>
                    </a:ext>
                  </a:extLst>
                </a:hlinkClick>
              </a:rPr>
              <a:t>https://meet.google.com</a:t>
            </a:r>
            <a:endParaRPr sz="1100" i="1">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endParaRPr sz="1100">
              <a:solidFill>
                <a:srgbClr val="0E101A"/>
              </a:solidFill>
              <a:latin typeface="Times"/>
              <a:ea typeface="Times"/>
              <a:cs typeface="Times"/>
              <a:sym typeface="Times"/>
            </a:endParaRPr>
          </a:p>
          <a:p>
            <a:pPr marL="0" lvl="0" indent="0" algn="l" rtl="0">
              <a:spcBef>
                <a:spcPts val="0"/>
              </a:spcBef>
              <a:spcAft>
                <a:spcPts val="0"/>
              </a:spcAft>
              <a:buClr>
                <a:schemeClr val="dk1"/>
              </a:buClr>
              <a:buSzPts val="1100"/>
              <a:buFont typeface="Arial"/>
              <a:buNone/>
            </a:pPr>
            <a:r>
              <a:rPr lang="en-US" sz="1100">
                <a:solidFill>
                  <a:srgbClr val="0E101A"/>
                </a:solidFill>
                <a:latin typeface="Times"/>
                <a:ea typeface="Times"/>
                <a:cs typeface="Times"/>
                <a:sym typeface="Times"/>
              </a:rPr>
              <a:t>This whole class activity provides students with the opportunity to reflect and refine their thinking on a topic as a large group. interactive whiteboards allow students to share their ideas without occupying the same physical space. Keep the following in mind when using whiteboards/jamboards:</a:t>
            </a:r>
            <a:endParaRPr sz="1100">
              <a:solidFill>
                <a:srgbClr val="0E101A"/>
              </a:solidFill>
              <a:latin typeface="Times"/>
              <a:ea typeface="Times"/>
              <a:cs typeface="Times"/>
              <a:sym typeface="Times"/>
            </a:endParaRPr>
          </a:p>
          <a:p>
            <a:pPr marL="914400" lvl="1" indent="-387350" algn="l" rtl="0">
              <a:spcBef>
                <a:spcPts val="0"/>
              </a:spcBef>
              <a:spcAft>
                <a:spcPts val="0"/>
              </a:spcAft>
              <a:buClr>
                <a:srgbClr val="0E101A"/>
              </a:buClr>
              <a:buSzPts val="1100"/>
              <a:buFont typeface="Times"/>
              <a:buAutoNum type="arabicPeriod"/>
            </a:pPr>
            <a:r>
              <a:rPr lang="en-US" sz="1100">
                <a:solidFill>
                  <a:srgbClr val="0E101A"/>
                </a:solidFill>
                <a:latin typeface="Times"/>
                <a:ea typeface="Times"/>
                <a:cs typeface="Times"/>
                <a:sym typeface="Times"/>
              </a:rPr>
              <a:t>Provide the class with clear directions for each slide</a:t>
            </a:r>
            <a:endParaRPr sz="1100">
              <a:solidFill>
                <a:srgbClr val="0E101A"/>
              </a:solidFill>
              <a:latin typeface="Times"/>
              <a:ea typeface="Times"/>
              <a:cs typeface="Times"/>
              <a:sym typeface="Times"/>
            </a:endParaRPr>
          </a:p>
          <a:p>
            <a:pPr marL="914400" lvl="1" indent="-387350" algn="l" rtl="0">
              <a:spcBef>
                <a:spcPts val="0"/>
              </a:spcBef>
              <a:spcAft>
                <a:spcPts val="0"/>
              </a:spcAft>
              <a:buClr>
                <a:srgbClr val="0E101A"/>
              </a:buClr>
              <a:buSzPts val="1100"/>
              <a:buFont typeface="Times"/>
              <a:buAutoNum type="arabicPeriod"/>
            </a:pPr>
            <a:r>
              <a:rPr lang="en-US" sz="1100">
                <a:solidFill>
                  <a:srgbClr val="0E101A"/>
                </a:solidFill>
                <a:latin typeface="Times"/>
                <a:ea typeface="Times"/>
                <a:cs typeface="Times"/>
                <a:sym typeface="Times"/>
              </a:rPr>
              <a:t>Decide if you want students to out their names after their answers</a:t>
            </a:r>
            <a:endParaRPr sz="1100">
              <a:solidFill>
                <a:srgbClr val="0E101A"/>
              </a:solidFill>
              <a:latin typeface="Times"/>
              <a:ea typeface="Times"/>
              <a:cs typeface="Times"/>
              <a:sym typeface="Times"/>
            </a:endParaRPr>
          </a:p>
          <a:p>
            <a:pPr marL="914400" lvl="1" indent="-387350" algn="l" rtl="0">
              <a:spcBef>
                <a:spcPts val="0"/>
              </a:spcBef>
              <a:spcAft>
                <a:spcPts val="0"/>
              </a:spcAft>
              <a:buClr>
                <a:srgbClr val="0E101A"/>
              </a:buClr>
              <a:buSzPts val="1100"/>
              <a:buFont typeface="Times"/>
              <a:buAutoNum type="arabicPeriod"/>
            </a:pPr>
            <a:r>
              <a:rPr lang="en-US" sz="1100">
                <a:solidFill>
                  <a:srgbClr val="0E101A"/>
                </a:solidFill>
                <a:latin typeface="Times"/>
                <a:ea typeface="Times"/>
                <a:cs typeface="Times"/>
                <a:sym typeface="Times"/>
              </a:rPr>
              <a:t>Keep your answers appropriate for the class setting, be mindful of the potential experience of others. </a:t>
            </a:r>
            <a:endParaRPr sz="1100">
              <a:solidFill>
                <a:srgbClr val="0E101A"/>
              </a:solidFill>
              <a:latin typeface="Times"/>
              <a:ea typeface="Times"/>
              <a:cs typeface="Times"/>
              <a:sym typeface="Times"/>
            </a:endParaRPr>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Students can use a </a:t>
            </a:r>
            <a:r>
              <a:rPr lang="en-US" sz="1100" b="1"/>
              <a:t>Stamp</a:t>
            </a:r>
            <a:r>
              <a:rPr lang="en-US" sz="1100"/>
              <a:t> annotation tool or the chat box  to indicate their initial thoughts. Then update this list of online spaces where students might encounter a sex trafficker using a digital </a:t>
            </a:r>
            <a:r>
              <a:rPr lang="en-US" sz="1100" b="1"/>
              <a:t>White Board</a:t>
            </a:r>
            <a:r>
              <a:rPr lang="en-US" sz="1100"/>
              <a:t>.</a:t>
            </a:r>
            <a:endParaRPr sz="1100"/>
          </a:p>
          <a:p>
            <a:pPr marL="0" lvl="0" indent="0" algn="l" rtl="0">
              <a:spcBef>
                <a:spcPts val="0"/>
              </a:spcBef>
              <a:spcAft>
                <a:spcPts val="0"/>
              </a:spcAft>
              <a:buNone/>
            </a:pPr>
            <a:br>
              <a:rPr lang="en-US" sz="1100"/>
            </a:b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Hand out the student copy of “Preventing Sexual exploitation and Sex Trafficking: Online Safety Tips”. Have students work individually to complete 2 of the tips and to consider another that is not included on the list. Students will become “experts” in their areas of focus and will then be able to share their ideas back to the larger group. (i.e. One set of students can focus on “Disable geotagging on your phone” and “Set strict privacy settings on social media” as well as their own tip, which they can fill in using the blank boxes below, Another set of students can  work on “Think before you post” and “Use generic usernames” as well as their own tip, etc...) Once students have had the opportunity to work on their assigned questions individually, come back as a larger group to discuss all of the tips, making sure that students have the opportunity to complete the form in its entirety. </a:t>
            </a:r>
            <a:endParaRPr sz="1100">
              <a:solidFill>
                <a:schemeClr val="dk1"/>
              </a:solidFill>
            </a:endParaRPr>
          </a:p>
          <a:p>
            <a:pPr marL="0" lvl="0" indent="0" algn="l" rtl="0">
              <a:spcBef>
                <a:spcPts val="0"/>
              </a:spcBef>
              <a:spcAft>
                <a:spcPts val="0"/>
              </a:spcAft>
              <a:buNone/>
            </a:pPr>
            <a:endParaRPr sz="1100"/>
          </a:p>
          <a:p>
            <a:pPr marL="0" lvl="0" indent="0" algn="l" rtl="0">
              <a:spcBef>
                <a:spcPts val="0"/>
              </a:spcBef>
              <a:spcAft>
                <a:spcPts val="0"/>
              </a:spcAft>
              <a:buNone/>
            </a:pPr>
            <a:r>
              <a:rPr lang="en-US" sz="1100" b="0" i="0" u="none" strike="noStrike" cap="none">
                <a:latin typeface="Arial"/>
                <a:ea typeface="Arial"/>
                <a:cs typeface="Arial"/>
                <a:sym typeface="Arial"/>
              </a:rPr>
              <a:t>Refer to the notes in the “</a:t>
            </a:r>
            <a:r>
              <a:rPr lang="en-US" sz="1100" b="1">
                <a:solidFill>
                  <a:schemeClr val="dk1"/>
                </a:solidFill>
              </a:rPr>
              <a:t>Preventing Sex Trafficking: Online Safety Tips. Resource for </a:t>
            </a:r>
            <a:r>
              <a:rPr lang="en-US" sz="1100" b="1" i="1">
                <a:solidFill>
                  <a:schemeClr val="dk1"/>
                </a:solidFill>
              </a:rPr>
              <a:t>Educators</a:t>
            </a:r>
            <a:r>
              <a:rPr lang="en-US" sz="1100" i="0" u="none" strike="noStrike" cap="none">
                <a:solidFill>
                  <a:schemeClr val="dk1"/>
                </a:solidFill>
              </a:rPr>
              <a:t>” at the end of th</a:t>
            </a:r>
            <a:r>
              <a:rPr lang="en-US" sz="1100">
                <a:solidFill>
                  <a:schemeClr val="dk1"/>
                </a:solidFill>
              </a:rPr>
              <a:t>is powerpoint presentation</a:t>
            </a:r>
            <a:r>
              <a:rPr lang="en-US" sz="1100" b="0" i="0" u="none" strike="noStrike" cap="none">
                <a:latin typeface="Arial"/>
                <a:ea typeface="Arial"/>
                <a:cs typeface="Arial"/>
                <a:sym typeface="Arial"/>
              </a:rPr>
              <a:t>. Focus on how each of the tips in the left column promotes online safety. </a:t>
            </a:r>
            <a:endParaRPr sz="1100" b="0" i="0" u="none" strike="noStrike" cap="none">
              <a:latin typeface="Arial"/>
              <a:ea typeface="Arial"/>
              <a:cs typeface="Arial"/>
              <a:sym typeface="Arial"/>
            </a:endParaRPr>
          </a:p>
          <a:p>
            <a:pPr marL="0" lvl="0" indent="0" algn="l" rtl="0">
              <a:spcBef>
                <a:spcPts val="0"/>
              </a:spcBef>
              <a:spcAft>
                <a:spcPts val="0"/>
              </a:spcAft>
              <a:buNone/>
            </a:pPr>
            <a:endParaRPr sz="1100"/>
          </a:p>
          <a:p>
            <a:pPr marL="0" lvl="0" indent="0" algn="l" rtl="0">
              <a:spcBef>
                <a:spcPts val="0"/>
              </a:spcBef>
              <a:spcAft>
                <a:spcPts val="0"/>
              </a:spcAft>
              <a:buNone/>
            </a:pPr>
            <a:r>
              <a:rPr lang="en-US" sz="1100" b="0" i="0" u="none" strike="noStrike" cap="none">
                <a:latin typeface="Arial"/>
                <a:ea typeface="Arial"/>
                <a:cs typeface="Arial"/>
                <a:sym typeface="Arial"/>
              </a:rPr>
              <a:t>A digital </a:t>
            </a:r>
            <a:r>
              <a:rPr lang="en-US" sz="1100" b="1"/>
              <a:t>w</a:t>
            </a:r>
            <a:r>
              <a:rPr lang="en-US" sz="1100" b="1" i="0" u="none" strike="noStrike" cap="none"/>
              <a:t>hite </a:t>
            </a:r>
            <a:r>
              <a:rPr lang="en-US" sz="1100" b="1"/>
              <a:t>b</a:t>
            </a:r>
            <a:r>
              <a:rPr lang="en-US" sz="1100" b="1" i="0" u="none" strike="noStrike" cap="none"/>
              <a:t>oard</a:t>
            </a:r>
            <a:r>
              <a:rPr lang="en-US" sz="1100" b="0" i="0" u="none" strike="noStrike" cap="none">
                <a:latin typeface="Arial"/>
                <a:ea typeface="Arial"/>
                <a:cs typeface="Arial"/>
                <a:sym typeface="Arial"/>
              </a:rPr>
              <a:t> can be used for the delivery of this activity</a:t>
            </a:r>
            <a:r>
              <a:rPr lang="en-US" sz="1100"/>
              <a:t> (instructions below)</a:t>
            </a:r>
            <a:r>
              <a:rPr lang="en-US" sz="1100" b="0" i="0" u="none" strike="noStrike" cap="none">
                <a:latin typeface="Arial"/>
                <a:ea typeface="Arial"/>
                <a:cs typeface="Arial"/>
                <a:sym typeface="Arial"/>
              </a:rPr>
              <a:t>. Teachers complete the column on the right based on the class discussion and the notes in the Teacher Copy.</a:t>
            </a:r>
            <a:endParaRPr sz="1100" b="0" i="0" u="none" strike="noStrike" cap="none">
              <a:latin typeface="Arial"/>
              <a:ea typeface="Arial"/>
              <a:cs typeface="Arial"/>
              <a:sym typeface="Arial"/>
            </a:endParaRPr>
          </a:p>
          <a:p>
            <a:pPr marL="0" lvl="0" indent="0" algn="l" rtl="0">
              <a:spcBef>
                <a:spcPts val="0"/>
              </a:spcBef>
              <a:spcAft>
                <a:spcPts val="0"/>
              </a:spcAft>
              <a:buNone/>
            </a:pPr>
            <a:endParaRPr sz="1100"/>
          </a:p>
          <a:p>
            <a:pPr marL="0" lvl="0" indent="0" algn="l" rtl="0">
              <a:spcBef>
                <a:spcPts val="0"/>
              </a:spcBef>
              <a:spcAft>
                <a:spcPts val="0"/>
              </a:spcAft>
              <a:buNone/>
            </a:pPr>
            <a:r>
              <a:rPr lang="en-US" sz="1100"/>
              <a:t>This activity </a:t>
            </a:r>
            <a:r>
              <a:rPr lang="en-US" sz="1100" i="1"/>
              <a:t>can also</a:t>
            </a:r>
            <a:r>
              <a:rPr lang="en-US" sz="1100"/>
              <a:t> be delivered following an individual google doc format.</a:t>
            </a:r>
            <a:endParaRPr sz="1100"/>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u="sng">
                <a:solidFill>
                  <a:schemeClr val="dk1"/>
                </a:solidFill>
                <a:highlight>
                  <a:schemeClr val="lt1"/>
                </a:highlight>
              </a:rPr>
              <a:t>Online Delivery Guide: White Board</a:t>
            </a:r>
            <a:endParaRPr sz="1100" b="1" u="sng">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100" b="1" u="sng">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chemeClr val="lt1"/>
                </a:highlight>
              </a:rPr>
              <a:t>Digital White Boards are available on Zoom (</a:t>
            </a:r>
            <a:r>
              <a:rPr lang="en-US" sz="1100" i="1">
                <a:solidFill>
                  <a:schemeClr val="dk1"/>
                </a:solidFill>
                <a:highlight>
                  <a:schemeClr val="lt1"/>
                </a:highlight>
              </a:rPr>
              <a:t>White Board</a:t>
            </a:r>
            <a:r>
              <a:rPr lang="en-US" sz="1100">
                <a:solidFill>
                  <a:schemeClr val="dk1"/>
                </a:solidFill>
                <a:highlight>
                  <a:schemeClr val="lt1"/>
                </a:highlight>
              </a:rPr>
              <a:t> feature), MIcrosoft Teams (</a:t>
            </a:r>
            <a:r>
              <a:rPr lang="en-US" sz="1100" i="1">
                <a:solidFill>
                  <a:schemeClr val="dk1"/>
                </a:solidFill>
                <a:highlight>
                  <a:schemeClr val="lt1"/>
                </a:highlight>
              </a:rPr>
              <a:t>Microsoft WhiteBoard</a:t>
            </a:r>
            <a:r>
              <a:rPr lang="en-US" sz="1100">
                <a:solidFill>
                  <a:schemeClr val="dk1"/>
                </a:solidFill>
                <a:highlight>
                  <a:schemeClr val="lt1"/>
                </a:highlight>
              </a:rPr>
              <a:t> feature), Google Meets (</a:t>
            </a:r>
            <a:r>
              <a:rPr lang="en-US" sz="1100" i="1">
                <a:solidFill>
                  <a:schemeClr val="dk1"/>
                </a:solidFill>
                <a:highlight>
                  <a:schemeClr val="lt1"/>
                </a:highlight>
              </a:rPr>
              <a:t>Jamboard</a:t>
            </a:r>
            <a:r>
              <a:rPr lang="en-US" sz="1100">
                <a:solidFill>
                  <a:schemeClr val="dk1"/>
                </a:solidFill>
                <a:highlight>
                  <a:schemeClr val="lt1"/>
                </a:highlight>
              </a:rPr>
              <a:t> feature).</a:t>
            </a:r>
            <a:endParaRPr sz="11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US" sz="1100">
                <a:solidFill>
                  <a:schemeClr val="dk1"/>
                </a:solidFill>
                <a:highlight>
                  <a:schemeClr val="lt1"/>
                </a:highlight>
              </a:rPr>
              <a:t>You can also use Google Jamboards (</a:t>
            </a:r>
            <a:r>
              <a:rPr lang="en-US" sz="1100" u="sng">
                <a:solidFill>
                  <a:schemeClr val="hlink"/>
                </a:solidFill>
                <a:highlight>
                  <a:schemeClr val="lt1"/>
                </a:highlight>
                <a:hlinkClick r:id="rId3"/>
              </a:rPr>
              <a:t>https://jamboard.google.com/</a:t>
            </a:r>
            <a:r>
              <a:rPr lang="en-US" sz="1100">
                <a:solidFill>
                  <a:schemeClr val="dk1"/>
                </a:solidFill>
                <a:highlight>
                  <a:schemeClr val="lt1"/>
                </a:highlight>
              </a:rPr>
              <a:t>) to create a white board.  By clicking on the “Share” button can change privacy settings and invite students through e-mail or by sharing a link to collaborate in the same document.  </a:t>
            </a:r>
            <a:endParaRPr sz="1100" b="1" u="sng">
              <a:solidFill>
                <a:srgbClr val="0E101A"/>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Practice these safety tips with your students so they become familiar with ways to change privacy settings, disable geotagging etc. Students may know how to  make these changes and can share this information with the class.</a:t>
            </a:r>
            <a:endParaRPr sz="1100"/>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u="sng">
                <a:solidFill>
                  <a:schemeClr val="dk1"/>
                </a:solidFill>
              </a:rPr>
              <a:t>Online Delivery Guide: </a:t>
            </a:r>
            <a:r>
              <a:rPr lang="en-US" sz="1100" b="1" u="sng">
                <a:solidFill>
                  <a:srgbClr val="0E101A"/>
                </a:solidFill>
              </a:rPr>
              <a:t>Screen Capture Demonstration</a:t>
            </a:r>
            <a:endParaRPr sz="1100" u="sng">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Suggested digital tool: </a:t>
            </a:r>
            <a:endParaRPr sz="1100">
              <a:solidFill>
                <a:srgbClr val="0E101A"/>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 Veed </a:t>
            </a:r>
            <a:r>
              <a:rPr lang="en-US" sz="1100" i="1" u="sng">
                <a:solidFill>
                  <a:srgbClr val="0563C1"/>
                </a:solidFill>
                <a:hlinkClick r:id="rId3">
                  <a:extLst>
                    <a:ext uri="{A12FA001-AC4F-418D-AE19-62706E023703}">
                      <ahyp:hlinkClr xmlns:ahyp="http://schemas.microsoft.com/office/drawing/2018/hyperlinkcolor" val="tx"/>
                    </a:ext>
                  </a:extLst>
                </a:hlinkClick>
              </a:rPr>
              <a:t>https://www.veed.io</a:t>
            </a:r>
            <a:endParaRPr sz="1100" i="1" u="sng">
              <a:solidFill>
                <a:srgbClr val="4A6EE0"/>
              </a:solidFill>
            </a:endParaRPr>
          </a:p>
          <a:p>
            <a:pPr marL="457200" lvl="0" indent="-387350" algn="l" rtl="0">
              <a:spcBef>
                <a:spcPts val="0"/>
              </a:spcBef>
              <a:spcAft>
                <a:spcPts val="0"/>
              </a:spcAft>
              <a:buClr>
                <a:srgbClr val="4A6EE0"/>
              </a:buClr>
              <a:buSzPts val="1100"/>
              <a:buFont typeface="Arial"/>
              <a:buAutoNum type="arabicPeriod"/>
            </a:pPr>
            <a:r>
              <a:rPr lang="en-US" sz="1100" i="1">
                <a:solidFill>
                  <a:srgbClr val="0E101A"/>
                </a:solidFill>
              </a:rPr>
              <a:t> Screencapture </a:t>
            </a:r>
            <a:r>
              <a:rPr lang="en-US" sz="1100" i="1" u="sng">
                <a:solidFill>
                  <a:srgbClr val="0563C1"/>
                </a:solidFill>
                <a:hlinkClick r:id="rId4">
                  <a:extLst>
                    <a:ext uri="{A12FA001-AC4F-418D-AE19-62706E023703}">
                      <ahyp:hlinkClr xmlns:ahyp="http://schemas.microsoft.com/office/drawing/2018/hyperlinkcolor" val="tx"/>
                    </a:ext>
                  </a:extLst>
                </a:hlinkClick>
              </a:rPr>
              <a:t>https://www.screencapture.com</a:t>
            </a:r>
            <a:endParaRPr sz="1100" i="1" u="sng">
              <a:solidFill>
                <a:srgbClr val="4A6EE0"/>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Demonstrations are an effective way for teachers to provide students with specific procedural instructions. Digital instructions are most effective when recorded, providing students with a way to review and revise specific steps in a task. When demonstrating actions in a digital sphere, it is helpful for teachers to use screen capture demonstrations. The following suggestions should prove beneficial:</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After familiarizing yourself with the screen capture software, clear your desktop and browser tabs of all unnecessary files or links. This will help students focus on the task at hands.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Identify the most efficient way to perform the action you wish to demonstrate.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Write down a step by step guide of each action to be performed.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Prepare a script of instructions to accompany your demonstration.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Practice the procedure you wish to demonstrate before recording.</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After reviewing your recording, upload the file to a video repository that students can access. Make sure to set the appropriate permissions (eg. Full public access or class only access). </a:t>
            </a:r>
            <a:endParaRPr sz="1100">
              <a:solidFill>
                <a:srgbClr val="0E101A"/>
              </a:solidFill>
            </a:endParaRPr>
          </a:p>
          <a:p>
            <a:pPr marL="0" lvl="0" indent="0" algn="l" rtl="0">
              <a:spcBef>
                <a:spcPts val="0"/>
              </a:spcBef>
              <a:spcAft>
                <a:spcPts val="0"/>
              </a:spcAft>
              <a:buNone/>
            </a:pPr>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This discussion, based on a </a:t>
            </a:r>
            <a:r>
              <a:rPr lang="en-US" sz="1100" b="1"/>
              <a:t>Poll</a:t>
            </a:r>
            <a:r>
              <a:rPr lang="en-US" sz="1100"/>
              <a:t>, serves as a ‘wrap-up’’ activity to engage students as you close this activity</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There are many myths surrounding sex trafficking. Teachers will need to gauge the level of knowledge/awareness of their students and decide if they need to spend more time on certain areas of the lesson than others. Review the “Preventing Sex Trafficking: Online Safety Tips – Teacher Copy” to become more familiar with online safety strategies.</a:t>
            </a:r>
            <a:endParaRPr sz="1100"/>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u="sng">
                <a:solidFill>
                  <a:srgbClr val="0E101A"/>
                </a:solidFill>
              </a:rPr>
              <a:t>Digital Delivery Guide: Online Polls</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rgbClr val="0E101A"/>
                </a:solidFill>
              </a:rPr>
              <a:t>Suggested digital tool: </a:t>
            </a:r>
            <a:endParaRPr sz="1100">
              <a:solidFill>
                <a:srgbClr val="0E101A"/>
              </a:solidFill>
            </a:endParaRPr>
          </a:p>
          <a:p>
            <a:pPr marL="457200" lvl="0" indent="-387350" algn="l" rtl="0">
              <a:spcBef>
                <a:spcPts val="0"/>
              </a:spcBef>
              <a:spcAft>
                <a:spcPts val="0"/>
              </a:spcAft>
              <a:buClr>
                <a:schemeClr val="dk1"/>
              </a:buClr>
              <a:buSzPts val="1100"/>
              <a:buFont typeface="Arial"/>
              <a:buAutoNum type="arabicPeriod"/>
            </a:pPr>
            <a:r>
              <a:rPr lang="en-US" sz="1100" i="1">
                <a:solidFill>
                  <a:schemeClr val="dk1"/>
                </a:solidFill>
              </a:rPr>
              <a:t>Mentimeter</a:t>
            </a:r>
            <a:r>
              <a:rPr lang="en-US" sz="1100">
                <a:solidFill>
                  <a:schemeClr val="dk1"/>
                </a:solidFill>
              </a:rPr>
              <a:t>  </a:t>
            </a:r>
            <a:r>
              <a:rPr lang="en-US" sz="1100" u="sng">
                <a:solidFill>
                  <a:srgbClr val="0000FF"/>
                </a:solidFill>
                <a:hlinkClick r:id="rId3">
                  <a:extLst>
                    <a:ext uri="{A12FA001-AC4F-418D-AE19-62706E023703}">
                      <ahyp:hlinkClr xmlns:ahyp="http://schemas.microsoft.com/office/drawing/2018/hyperlinkcolor" val="tx"/>
                    </a:ext>
                  </a:extLst>
                </a:hlinkClick>
              </a:rPr>
              <a:t>https://www.mentimeter.com</a:t>
            </a:r>
            <a:endParaRPr sz="1100">
              <a:solidFill>
                <a:srgbClr val="0000FF"/>
              </a:solidFill>
            </a:endParaRPr>
          </a:p>
          <a:p>
            <a:pPr marL="457200" lvl="0" indent="-387350" algn="l" rtl="0">
              <a:spcBef>
                <a:spcPts val="0"/>
              </a:spcBef>
              <a:spcAft>
                <a:spcPts val="0"/>
              </a:spcAft>
              <a:buClr>
                <a:schemeClr val="dk1"/>
              </a:buClr>
              <a:buSzPts val="1100"/>
              <a:buFont typeface="Times"/>
              <a:buAutoNum type="arabicPeriod"/>
            </a:pPr>
            <a:r>
              <a:rPr lang="en-US" sz="1100">
                <a:solidFill>
                  <a:schemeClr val="dk1"/>
                </a:solidFill>
              </a:rPr>
              <a:t>Kahoot </a:t>
            </a:r>
            <a:r>
              <a:rPr lang="en-US" sz="1100" u="sng">
                <a:solidFill>
                  <a:srgbClr val="0000FF"/>
                </a:solidFill>
                <a:hlinkClick r:id="rId4">
                  <a:extLst>
                    <a:ext uri="{A12FA001-AC4F-418D-AE19-62706E023703}">
                      <ahyp:hlinkClr xmlns:ahyp="http://schemas.microsoft.com/office/drawing/2018/hyperlinkcolor" val="tx"/>
                    </a:ext>
                  </a:extLst>
                </a:hlinkClick>
              </a:rPr>
              <a:t>https://kahoot.com/</a:t>
            </a:r>
            <a:endParaRPr sz="1100">
              <a:solidFill>
                <a:srgbClr val="0000FF"/>
              </a:solidFill>
            </a:endParaRPr>
          </a:p>
          <a:p>
            <a:pPr marL="457200" lvl="0" indent="-387350" algn="l" rtl="0">
              <a:spcBef>
                <a:spcPts val="0"/>
              </a:spcBef>
              <a:spcAft>
                <a:spcPts val="0"/>
              </a:spcAft>
              <a:buClr>
                <a:schemeClr val="dk1"/>
              </a:buClr>
              <a:buSzPts val="1100"/>
              <a:buFont typeface="Arial"/>
              <a:buAutoNum type="arabicPeriod"/>
            </a:pPr>
            <a:r>
              <a:rPr lang="en-US" sz="1100">
                <a:solidFill>
                  <a:schemeClr val="dk1"/>
                </a:solidFill>
              </a:rPr>
              <a:t>Poll function in your online learning system</a:t>
            </a:r>
            <a:endParaRPr sz="1100">
              <a:solidFill>
                <a:schemeClr val="dk1"/>
              </a:solidFill>
            </a:endParaRPr>
          </a:p>
          <a:p>
            <a:pPr marL="457200" lvl="0" indent="0" algn="l" rtl="0">
              <a:spcBef>
                <a:spcPts val="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Inviting student feedback is a helpful diagnostic tool that can help prompt discussion. There are numerous online polling platforms to choose from. When dealing with sensitive topics, ensure that submissions are anonymous and easily accessible (eg. they do not need registration). The following suggestions should inform your polling:</a:t>
            </a:r>
            <a:endParaRPr sz="1100">
              <a:solidFill>
                <a:schemeClr val="dk1"/>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Familiarize yourself with the setting functions of the platform.</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Select the appropriate poll to allow a student to provide original comments.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Adjust the settings as required (eg. You may wish to adjust the number of responses per student.)</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Create the quiz prior to the lesson using the question prompts.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When conducting the poll, use the sharing function to display the poll results to students.  </a:t>
            </a:r>
            <a:endParaRPr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1" u="sng"/>
              <a:t>Activity 3</a:t>
            </a:r>
            <a:r>
              <a:rPr lang="en-US" sz="1100"/>
              <a:t>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Depending on class time available, teachers can engage students in the creation of this infographic, an engaging extension activity. There are many online resources to assist in the creation of infographics. Canva is one such resource. Students can post their infographics in a shared online space for the class. Infographics can also be posted in the classroom and around the school.  </a:t>
            </a:r>
            <a:endParaRPr sz="1100"/>
          </a:p>
          <a:p>
            <a:pPr marL="0" lvl="0" indent="0" algn="l" rtl="0">
              <a:spcBef>
                <a:spcPts val="0"/>
              </a:spcBef>
              <a:spcAft>
                <a:spcPts val="0"/>
              </a:spcAft>
              <a:buNone/>
            </a:pPr>
            <a:endParaRPr sz="1100"/>
          </a:p>
          <a:p>
            <a:pPr marL="0" lvl="0" indent="0" algn="l" rtl="0">
              <a:lnSpc>
                <a:spcPct val="115000"/>
              </a:lnSpc>
              <a:spcBef>
                <a:spcPts val="0"/>
              </a:spcBef>
              <a:spcAft>
                <a:spcPts val="0"/>
              </a:spcAft>
              <a:buNone/>
            </a:pPr>
            <a:r>
              <a:rPr lang="en-US" sz="1100">
                <a:solidFill>
                  <a:schemeClr val="dk1"/>
                </a:solidFill>
              </a:rPr>
              <a:t>Help students to understand that part of learning involves action and activism. Start by sharing with students that activism and action means that once we learn, we speak up when we see injustices and when we understand that harmful and hurtful things are happening in the world around us. Explain to students that this learning is to hopefully prevent this from happening to other people. Now that we have learned, we need to act. Let students know that our actions can take many forms and today we will be creating a media text that can be shared with others. Indenpendently, have students create a media text (infographic, poster, video, song performance, etc.) that educates other children and teens on how to stay safe online from sex-traffickers. The media texts should include specific safety tips. Students who are interested in finding out more about community resources can research and include their information in their media texts. These resources can be extremely helpful for children and teens to access if they or someone else they know becomes a victim of sex-trafficking.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r>
              <a:rPr lang="en-US" sz="1100" b="1">
                <a:solidFill>
                  <a:srgbClr val="0E101A"/>
                </a:solidFill>
              </a:rPr>
              <a:t> </a:t>
            </a:r>
            <a:r>
              <a:rPr lang="en-US" sz="1100" b="1" u="sng">
                <a:solidFill>
                  <a:srgbClr val="0E101A"/>
                </a:solidFill>
              </a:rPr>
              <a:t>Online Delivery Guide: Infographic</a:t>
            </a:r>
            <a:r>
              <a:rPr lang="en-US" sz="1100" u="sng">
                <a:solidFill>
                  <a:srgbClr val="0E101A"/>
                </a:solidFill>
              </a:rPr>
              <a:t>. </a:t>
            </a:r>
            <a:endParaRPr sz="1100" u="sng">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chemeClr val="dk1"/>
                </a:solidFill>
              </a:rPr>
              <a:t>Suggested digital tool: </a:t>
            </a:r>
            <a:endParaRPr sz="1100">
              <a:solidFill>
                <a:schemeClr val="dk1"/>
              </a:solidFill>
            </a:endParaRPr>
          </a:p>
          <a:p>
            <a:pPr marL="457200" lvl="0" indent="-387350" algn="l" rtl="0">
              <a:lnSpc>
                <a:spcPct val="115000"/>
              </a:lnSpc>
              <a:spcBef>
                <a:spcPts val="0"/>
              </a:spcBef>
              <a:spcAft>
                <a:spcPts val="0"/>
              </a:spcAft>
              <a:buClr>
                <a:srgbClr val="000000"/>
              </a:buClr>
              <a:buSzPts val="1100"/>
              <a:buFont typeface="Arial"/>
              <a:buAutoNum type="arabicPeriod"/>
            </a:pPr>
            <a:r>
              <a:rPr lang="en-US" sz="1100"/>
              <a:t>Google Apps for Education - (Drawings, Slides - </a:t>
            </a:r>
            <a:r>
              <a:rPr lang="en-US" sz="1100" u="sng">
                <a:solidFill>
                  <a:srgbClr val="1155CC"/>
                </a:solidFill>
                <a:hlinkClick r:id="rId3">
                  <a:extLst>
                    <a:ext uri="{A12FA001-AC4F-418D-AE19-62706E023703}">
                      <ahyp:hlinkClr xmlns:ahyp="http://schemas.microsoft.com/office/drawing/2018/hyperlinkcolor" val="tx"/>
                    </a:ext>
                  </a:extLst>
                </a:hlinkClick>
              </a:rPr>
              <a:t>SlidesMania</a:t>
            </a:r>
            <a:r>
              <a:rPr lang="en-US" sz="1100"/>
              <a:t> or </a:t>
            </a:r>
            <a:r>
              <a:rPr lang="en-US" sz="1100" u="sng">
                <a:solidFill>
                  <a:srgbClr val="1155CC"/>
                </a:solidFill>
                <a:hlinkClick r:id="rId4">
                  <a:extLst>
                    <a:ext uri="{A12FA001-AC4F-418D-AE19-62706E023703}">
                      <ahyp:hlinkClr xmlns:ahyp="http://schemas.microsoft.com/office/drawing/2018/hyperlinkcolor" val="tx"/>
                    </a:ext>
                  </a:extLst>
                </a:hlinkClick>
              </a:rPr>
              <a:t>Slides Carnival</a:t>
            </a:r>
            <a:r>
              <a:rPr lang="en-US" sz="1100"/>
              <a:t>)</a:t>
            </a:r>
            <a:endParaRPr sz="1100"/>
          </a:p>
          <a:p>
            <a:pPr marL="457200" lvl="0" indent="-387350" algn="l" rtl="0">
              <a:lnSpc>
                <a:spcPct val="115000"/>
              </a:lnSpc>
              <a:spcBef>
                <a:spcPts val="0"/>
              </a:spcBef>
              <a:spcAft>
                <a:spcPts val="0"/>
              </a:spcAft>
              <a:buClr>
                <a:srgbClr val="000000"/>
              </a:buClr>
              <a:buSzPts val="1100"/>
              <a:buFont typeface="Arial"/>
              <a:buAutoNum type="arabicPeriod"/>
            </a:pPr>
            <a:r>
              <a:rPr lang="en-US" sz="1100" u="sng">
                <a:solidFill>
                  <a:srgbClr val="1155CC"/>
                </a:solidFill>
                <a:hlinkClick r:id="rId5">
                  <a:extLst>
                    <a:ext uri="{A12FA001-AC4F-418D-AE19-62706E023703}">
                      <ahyp:hlinkClr xmlns:ahyp="http://schemas.microsoft.com/office/drawing/2018/hyperlinkcolor" val="tx"/>
                    </a:ext>
                  </a:extLst>
                </a:hlinkClick>
              </a:rPr>
              <a:t>Adobe Spark</a:t>
            </a:r>
            <a:endParaRPr sz="1100"/>
          </a:p>
          <a:p>
            <a:pPr marL="457200" lvl="0" indent="-387350" algn="l" rtl="0">
              <a:lnSpc>
                <a:spcPct val="115000"/>
              </a:lnSpc>
              <a:spcBef>
                <a:spcPts val="0"/>
              </a:spcBef>
              <a:spcAft>
                <a:spcPts val="0"/>
              </a:spcAft>
              <a:buClr>
                <a:srgbClr val="000000"/>
              </a:buClr>
              <a:buSzPts val="1100"/>
              <a:buFont typeface="Arial"/>
              <a:buAutoNum type="arabicPeriod"/>
            </a:pPr>
            <a:r>
              <a:rPr lang="en-US" sz="1100" u="sng">
                <a:solidFill>
                  <a:srgbClr val="1155CC"/>
                </a:solidFill>
                <a:hlinkClick r:id="rId6">
                  <a:extLst>
                    <a:ext uri="{A12FA001-AC4F-418D-AE19-62706E023703}">
                      <ahyp:hlinkClr xmlns:ahyp="http://schemas.microsoft.com/office/drawing/2018/hyperlinkcolor" val="tx"/>
                    </a:ext>
                  </a:extLst>
                </a:hlinkClick>
              </a:rPr>
              <a:t>Chrome Music Lab </a:t>
            </a:r>
            <a:r>
              <a:rPr lang="en-US" sz="1100"/>
              <a:t>(if they choose to care their own song)</a:t>
            </a:r>
            <a:endParaRPr sz="1100"/>
          </a:p>
          <a:p>
            <a:pPr marL="457200" lvl="0" indent="-387350" algn="l" rtl="0">
              <a:lnSpc>
                <a:spcPct val="115000"/>
              </a:lnSpc>
              <a:spcBef>
                <a:spcPts val="0"/>
              </a:spcBef>
              <a:spcAft>
                <a:spcPts val="0"/>
              </a:spcAft>
              <a:buClr>
                <a:srgbClr val="000000"/>
              </a:buClr>
              <a:buSzPts val="1100"/>
              <a:buFont typeface="Arial"/>
              <a:buAutoNum type="arabicPeriod"/>
            </a:pPr>
            <a:r>
              <a:rPr lang="en-US" sz="1100"/>
              <a:t>Prezi</a:t>
            </a:r>
            <a:endParaRPr sz="1100"/>
          </a:p>
          <a:p>
            <a:pPr marL="457200" lvl="0" indent="-387350" algn="l" rtl="0">
              <a:lnSpc>
                <a:spcPct val="115000"/>
              </a:lnSpc>
              <a:spcBef>
                <a:spcPts val="0"/>
              </a:spcBef>
              <a:spcAft>
                <a:spcPts val="0"/>
              </a:spcAft>
              <a:buClr>
                <a:srgbClr val="000000"/>
              </a:buClr>
              <a:buSzPts val="1100"/>
              <a:buFont typeface="Arial"/>
              <a:buAutoNum type="arabicPeriod"/>
            </a:pPr>
            <a:r>
              <a:rPr lang="en-US" sz="1100"/>
              <a:t>Powtoon</a:t>
            </a:r>
            <a:endParaRPr sz="1100" i="1">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Infographics are concise visual representations of student understanding. The use of digital infographic creators allows students of all artistic abilities to create compelling visual displays. Use the following suggestions to help students in their creation of an infographic.</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Review the principles of effective infographics, such as effective layout and informative display of data.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Ask students to select the most important information and data for use in their infographic. </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Have students decide the best method for displaying the information (pie, line or stacked graph) and select an appropriate theme for the display (colour range, imagery etc.).</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Have students create a compelling title for their infographic that would grab the attention of their intended audience.</a:t>
            </a:r>
            <a:endParaRPr sz="1100">
              <a:solidFill>
                <a:srgbClr val="0E101A"/>
              </a:solidFill>
            </a:endParaRPr>
          </a:p>
          <a:p>
            <a:pPr marL="0" lvl="0" indent="0" algn="l" rtl="0">
              <a:spcBef>
                <a:spcPts val="0"/>
              </a:spcBef>
              <a:spcAft>
                <a:spcPts val="0"/>
              </a:spcAft>
              <a:buNone/>
            </a:pPr>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b="1" u="sng">
                <a:solidFill>
                  <a:srgbClr val="0E101A"/>
                </a:solidFill>
              </a:rPr>
              <a:t>Content Warning:</a:t>
            </a:r>
            <a:endParaRPr sz="1100" b="1" u="sng">
              <a:solidFill>
                <a:srgbClr val="0E101A"/>
              </a:solidFill>
            </a:endParaRPr>
          </a:p>
          <a:p>
            <a:pPr marL="0" lvl="0" indent="0" algn="l" rtl="0">
              <a:spcBef>
                <a:spcPts val="0"/>
              </a:spcBef>
              <a:spcAft>
                <a:spcPts val="0"/>
              </a:spcAft>
              <a:buClr>
                <a:schemeClr val="dk1"/>
              </a:buClr>
              <a:buSzPts val="1100"/>
              <a:buFont typeface="Arial"/>
              <a:buNone/>
            </a:pPr>
            <a:endParaRPr sz="1100" b="1">
              <a:solidFill>
                <a:srgbClr val="0E101A"/>
              </a:solidFill>
            </a:endParaRPr>
          </a:p>
          <a:p>
            <a:pPr marL="457200" lvl="0" indent="-298450" algn="l" rtl="0">
              <a:spcBef>
                <a:spcPts val="0"/>
              </a:spcBef>
              <a:spcAft>
                <a:spcPts val="0"/>
              </a:spcAft>
              <a:buClr>
                <a:schemeClr val="dk1"/>
              </a:buClr>
              <a:buSzPts val="1100"/>
              <a:buChar char="●"/>
            </a:pPr>
            <a:r>
              <a:rPr lang="en-US" sz="1100">
                <a:solidFill>
                  <a:schemeClr val="dk1"/>
                </a:solidFill>
              </a:rPr>
              <a:t>For many students this might be their </a:t>
            </a:r>
            <a:r>
              <a:rPr lang="en-US" sz="1100" b="1">
                <a:solidFill>
                  <a:schemeClr val="dk1"/>
                </a:solidFill>
              </a:rPr>
              <a:t>first time </a:t>
            </a:r>
            <a:r>
              <a:rPr lang="en-US" sz="1100">
                <a:solidFill>
                  <a:schemeClr val="dk1"/>
                </a:solidFill>
              </a:rPr>
              <a:t>discussing sexual exploitaiton and sex trafficking</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Remind students that they’ll be discussing a difficult topic and assure them that number one priority throughout the sessions is </a:t>
            </a:r>
            <a:r>
              <a:rPr lang="en-US" sz="1100" b="1">
                <a:solidFill>
                  <a:schemeClr val="dk1"/>
                </a:solidFill>
              </a:rPr>
              <a:t>their well-being</a:t>
            </a:r>
            <a:r>
              <a:rPr lang="en-US"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Remind students that </a:t>
            </a:r>
            <a:r>
              <a:rPr lang="en-US" sz="1100" b="1">
                <a:solidFill>
                  <a:schemeClr val="dk1"/>
                </a:solidFill>
              </a:rPr>
              <a:t>support is available</a:t>
            </a:r>
            <a:r>
              <a:rPr lang="en-US" sz="1100">
                <a:solidFill>
                  <a:schemeClr val="dk1"/>
                </a:solidFill>
              </a:rPr>
              <a:t>. They can either access school support (social workers, councillors, etc.) or Canada wide resources. </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chemeClr val="dk1"/>
                </a:solidFill>
              </a:rPr>
              <a:t>Students should be informed about the presentation content and </a:t>
            </a:r>
            <a:r>
              <a:rPr lang="en-US" sz="1100" b="1">
                <a:solidFill>
                  <a:schemeClr val="dk1"/>
                </a:solidFill>
              </a:rPr>
              <a:t>given the option to not participate in the lesson </a:t>
            </a:r>
            <a:endParaRPr sz="1100">
              <a:solidFill>
                <a:schemeClr val="dk1"/>
              </a:solidFill>
            </a:endParaRPr>
          </a:p>
          <a:p>
            <a:pPr marL="457200" lvl="0" indent="-298450" algn="l" rtl="0">
              <a:spcBef>
                <a:spcPts val="0"/>
              </a:spcBef>
              <a:spcAft>
                <a:spcPts val="0"/>
              </a:spcAft>
              <a:buClr>
                <a:schemeClr val="dk1"/>
              </a:buClr>
              <a:buSzPts val="1100"/>
              <a:buChar char="●"/>
            </a:pPr>
            <a:r>
              <a:rPr lang="en-US" sz="1100" b="1">
                <a:solidFill>
                  <a:schemeClr val="dk1"/>
                </a:solidFill>
              </a:rPr>
              <a:t>Create a class agreement:</a:t>
            </a:r>
            <a:r>
              <a:rPr lang="en-US" sz="1100">
                <a:solidFill>
                  <a:schemeClr val="dk1"/>
                </a:solidFill>
              </a:rPr>
              <a:t> Ask students to share what considerations should be kept in mind to make everyone feel safe (e.g. being respectful towards everyone’s opinions and using respectful language, not joking about sensitive topics, being mindful of how much space we take throughout the session)</a:t>
            </a:r>
            <a:endParaRPr sz="1100">
              <a:solidFill>
                <a:schemeClr val="dk1"/>
              </a:solidFill>
            </a:endParaRPr>
          </a:p>
          <a:p>
            <a:pPr marL="457200" lvl="0" indent="-298450" algn="l" rtl="0">
              <a:spcBef>
                <a:spcPts val="0"/>
              </a:spcBef>
              <a:spcAft>
                <a:spcPts val="0"/>
              </a:spcAft>
              <a:buClr>
                <a:schemeClr val="dk1"/>
              </a:buClr>
              <a:buSzPts val="1100"/>
              <a:buChar char="●"/>
            </a:pPr>
            <a:r>
              <a:rPr lang="en-US" sz="1100">
                <a:solidFill>
                  <a:srgbClr val="0E101A"/>
                </a:solidFill>
              </a:rPr>
              <a:t>Complete this slide with</a:t>
            </a:r>
            <a:r>
              <a:rPr lang="en-US" sz="1100" b="1">
                <a:solidFill>
                  <a:srgbClr val="0E101A"/>
                </a:solidFill>
              </a:rPr>
              <a:t> school supports</a:t>
            </a:r>
            <a:r>
              <a:rPr lang="en-US" sz="1100">
                <a:solidFill>
                  <a:srgbClr val="0E101A"/>
                </a:solidFill>
              </a:rPr>
              <a:t> (social workers, counsellors, etc.) available for survivors and/or those who want to make any disclosures, nationwide resources and online information (such as the </a:t>
            </a:r>
            <a:r>
              <a:rPr lang="en-US" sz="1100" u="sng">
                <a:solidFill>
                  <a:srgbClr val="4A6EE0"/>
                </a:solidFill>
                <a:hlinkClick r:id="rId3">
                  <a:extLst>
                    <a:ext uri="{A12FA001-AC4F-418D-AE19-62706E023703}">
                      <ahyp:hlinkClr xmlns:ahyp="http://schemas.microsoft.com/office/drawing/2018/hyperlinkcolor" val="tx"/>
                    </a:ext>
                  </a:extLst>
                </a:hlinkClick>
              </a:rPr>
              <a:t>wrprevent.ca</a:t>
            </a:r>
            <a:r>
              <a:rPr lang="en-US" sz="1100">
                <a:solidFill>
                  <a:srgbClr val="0E101A"/>
                </a:solidFill>
              </a:rPr>
              <a:t> website) can also be made available to students</a:t>
            </a:r>
            <a:endParaRPr sz="1100">
              <a:solidFill>
                <a:schemeClr val="dk1"/>
              </a:solidFill>
            </a:endParaRPr>
          </a:p>
          <a:p>
            <a:pPr marL="0" lvl="0" indent="0" algn="l" rtl="0">
              <a:spcBef>
                <a:spcPts val="0"/>
              </a:spcBef>
              <a:spcAft>
                <a:spcPts val="0"/>
              </a:spcAft>
              <a:buClr>
                <a:schemeClr val="dk1"/>
              </a:buClr>
              <a:buSzPts val="14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b="1" u="sng">
                <a:solidFill>
                  <a:srgbClr val="0E101A"/>
                </a:solidFill>
              </a:rPr>
              <a:t>Creating a class agreement:</a:t>
            </a:r>
            <a:endParaRPr sz="1100" b="1" u="sng">
              <a:solidFill>
                <a:srgbClr val="0E101A"/>
              </a:solidFill>
            </a:endParaRPr>
          </a:p>
          <a:p>
            <a:pPr marL="0" lvl="0" indent="0" algn="l" rtl="0">
              <a:spcBef>
                <a:spcPts val="0"/>
              </a:spcBef>
              <a:spcAft>
                <a:spcPts val="0"/>
              </a:spcAft>
              <a:buClr>
                <a:schemeClr val="dk1"/>
              </a:buClr>
              <a:buSzPts val="1100"/>
              <a:buFont typeface="Arial"/>
              <a:buNone/>
            </a:pPr>
            <a:endParaRPr sz="1100" b="1">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It is essential to create a class climate suitable for the seriousness of the topic. Ask students to share what considerations should be kept in mind to make everyone feel safe (e.g. being respectful towards everyone’s opinions and using respectful language, not joking about sensitive topics, being mindful of how much space we take throughout the session, etc.)</a:t>
            </a:r>
            <a:endParaRPr sz="1100">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457200" lvl="0" indent="-298450" algn="l" rtl="0">
              <a:lnSpc>
                <a:spcPct val="115000"/>
              </a:lnSpc>
              <a:spcBef>
                <a:spcPts val="0"/>
              </a:spcBef>
              <a:spcAft>
                <a:spcPts val="0"/>
              </a:spcAft>
              <a:buClr>
                <a:schemeClr val="dk1"/>
              </a:buClr>
              <a:buSzPts val="1100"/>
              <a:buChar char="●"/>
            </a:pPr>
            <a:endParaRPr sz="1100">
              <a:solidFill>
                <a:srgbClr val="0E101A"/>
              </a:solidFill>
            </a:endParaRPr>
          </a:p>
          <a:p>
            <a:pPr marL="0" lvl="0" indent="0" algn="l" rtl="0">
              <a:spcBef>
                <a:spcPts val="0"/>
              </a:spcBef>
              <a:spcAft>
                <a:spcPts val="0"/>
              </a:spcAft>
              <a:buNone/>
            </a:pPr>
            <a:endParaRPr sz="1100" b="1">
              <a:solidFill>
                <a:srgbClr val="0E101A"/>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4" name="Google Shape;254;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Teachers can show students one or two infographics and discuss the purpose and design features of these infographics and the extent to which they would consider the samples to be good infographics.</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Criteria for excellent infographics can include the following (students can add to the list):</a:t>
            </a:r>
            <a:endParaRPr sz="1100"/>
          </a:p>
          <a:p>
            <a:pPr marL="914400" lvl="1" indent="-298450" algn="l" rtl="0">
              <a:spcBef>
                <a:spcPts val="0"/>
              </a:spcBef>
              <a:spcAft>
                <a:spcPts val="0"/>
              </a:spcAft>
              <a:buClr>
                <a:srgbClr val="000000"/>
              </a:buClr>
              <a:buSzPts val="1100"/>
              <a:buFont typeface="Arial"/>
              <a:buChar char="○"/>
            </a:pPr>
            <a:r>
              <a:rPr lang="en-US" sz="1100"/>
              <a:t>One clear and coherent message or idea</a:t>
            </a:r>
            <a:endParaRPr sz="1100"/>
          </a:p>
          <a:p>
            <a:pPr marL="914400" lvl="1" indent="-298450" algn="l" rtl="0">
              <a:spcBef>
                <a:spcPts val="0"/>
              </a:spcBef>
              <a:spcAft>
                <a:spcPts val="0"/>
              </a:spcAft>
              <a:buClr>
                <a:srgbClr val="000000"/>
              </a:buClr>
              <a:buSzPts val="1100"/>
              <a:buFont typeface="Arial"/>
              <a:buChar char="○"/>
            </a:pPr>
            <a:r>
              <a:rPr lang="en-US" sz="1100"/>
              <a:t>Clear communication (easy to navigate/view/understand)</a:t>
            </a:r>
            <a:endParaRPr sz="1100"/>
          </a:p>
          <a:p>
            <a:pPr marL="914400" lvl="1" indent="-298450" algn="l" rtl="0">
              <a:spcBef>
                <a:spcPts val="0"/>
              </a:spcBef>
              <a:spcAft>
                <a:spcPts val="0"/>
              </a:spcAft>
              <a:buClr>
                <a:srgbClr val="000000"/>
              </a:buClr>
              <a:buSzPts val="1100"/>
              <a:buFont typeface="Arial"/>
              <a:buChar char="○"/>
            </a:pPr>
            <a:r>
              <a:rPr lang="en-US" sz="1100"/>
              <a:t>Simple combination of colours (maximum of 3)</a:t>
            </a:r>
            <a:endParaRPr sz="1100"/>
          </a:p>
          <a:p>
            <a:pPr marL="914400" lvl="1" indent="-298450" algn="l" rtl="0">
              <a:spcBef>
                <a:spcPts val="0"/>
              </a:spcBef>
              <a:spcAft>
                <a:spcPts val="0"/>
              </a:spcAft>
              <a:buClr>
                <a:srgbClr val="000000"/>
              </a:buClr>
              <a:buSzPts val="1100"/>
              <a:buFont typeface="Arial"/>
              <a:buChar char="○"/>
            </a:pPr>
            <a:r>
              <a:rPr lang="en-US" sz="1100"/>
              <a:t>Uses 2-3 quality fonts</a:t>
            </a:r>
            <a:endParaRPr sz="1100"/>
          </a:p>
          <a:p>
            <a:pPr marL="914400" lvl="1" indent="-298450" algn="l" rtl="0">
              <a:spcBef>
                <a:spcPts val="0"/>
              </a:spcBef>
              <a:spcAft>
                <a:spcPts val="0"/>
              </a:spcAft>
              <a:buClr>
                <a:srgbClr val="000000"/>
              </a:buClr>
              <a:buSzPts val="1100"/>
              <a:buFont typeface="Arial"/>
              <a:buChar char="○"/>
            </a:pPr>
            <a:r>
              <a:rPr lang="en-US" sz="1100"/>
              <a:t>Suitable spacing (not too crowded)</a:t>
            </a:r>
            <a:endParaRPr sz="1100"/>
          </a:p>
          <a:p>
            <a:pPr marL="914400" lvl="1" indent="-298450" algn="l" rtl="0">
              <a:spcBef>
                <a:spcPts val="0"/>
              </a:spcBef>
              <a:spcAft>
                <a:spcPts val="0"/>
              </a:spcAft>
              <a:buClr>
                <a:srgbClr val="000000"/>
              </a:buClr>
              <a:buSzPts val="1100"/>
              <a:buFont typeface="Arial"/>
              <a:buChar char="○"/>
            </a:pPr>
            <a:r>
              <a:rPr lang="en-US" sz="1100"/>
              <a:t>Relevant information but not too much</a:t>
            </a: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Allow students to share their infographics with their classmates. Discuss where it would be helpful to post these infographics in the school to help educate other students about online safety tips in relation to preventing sex trafficking.</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An alternative approach would be to share the infographics in an online space, have students peer assess them using agreed upon criteria and then post them in the classroom and around the school.</a:t>
            </a:r>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5a8a5656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ge5a8a56560_0_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1" u="sng"/>
              <a:t>Activity 3: Extension</a:t>
            </a:r>
            <a:r>
              <a:rPr lang="en-US" sz="1100"/>
              <a:t>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US" sz="1100"/>
              <a:t>Depending on class time available, teachers can engage students in reaching out to community partners, an engaging extension activity. </a:t>
            </a:r>
            <a:endParaRPr sz="1100"/>
          </a:p>
          <a:p>
            <a:pPr marL="0" lvl="0" indent="0" algn="l" rtl="0">
              <a:spcBef>
                <a:spcPts val="0"/>
              </a:spcBef>
              <a:spcAft>
                <a:spcPts val="0"/>
              </a:spcAft>
              <a:buClr>
                <a:schemeClr val="dk1"/>
              </a:buClr>
              <a:buSzPts val="1100"/>
              <a:buFont typeface="Arial"/>
              <a:buNone/>
            </a:pPr>
            <a:r>
              <a:rPr lang="en-US" sz="1100" b="1">
                <a:solidFill>
                  <a:srgbClr val="0E101A"/>
                </a:solidFill>
              </a:rPr>
              <a:t> </a:t>
            </a:r>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3c432b07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e3c432b07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387966"/>
              </a:buClr>
              <a:buSzPts val="2520"/>
              <a:buFont typeface="Oswald"/>
              <a:buNone/>
            </a:pPr>
            <a:r>
              <a:rPr lang="en-US" sz="1100" b="1">
                <a:solidFill>
                  <a:schemeClr val="dk1"/>
                </a:solidFill>
              </a:rPr>
              <a:t>“Preventing Sex Trafficking: Online Safety Tips” </a:t>
            </a:r>
            <a:r>
              <a:rPr lang="en-US" sz="1100">
                <a:solidFill>
                  <a:schemeClr val="dk1"/>
                </a:solidFill>
              </a:rPr>
              <a:t>guide for educators as mentioned in activity 3. </a:t>
            </a:r>
            <a:endParaRPr sz="1100">
              <a:solidFill>
                <a:schemeClr val="dk1"/>
              </a:solidFill>
            </a:endParaRPr>
          </a:p>
          <a:p>
            <a:pPr marL="0" lvl="0" indent="0" algn="l" rtl="0">
              <a:lnSpc>
                <a:spcPct val="100000"/>
              </a:lnSpc>
              <a:spcBef>
                <a:spcPts val="0"/>
              </a:spcBef>
              <a:spcAft>
                <a:spcPts val="0"/>
              </a:spcAft>
              <a:buSzPts val="1100"/>
              <a:buFont typeface="Arial"/>
              <a:buNone/>
            </a:pPr>
            <a:endParaRPr sz="11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3c432b07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e3c432b07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387966"/>
              </a:buClr>
              <a:buSzPts val="2520"/>
              <a:buFont typeface="Oswald"/>
              <a:buNone/>
            </a:pPr>
            <a:r>
              <a:rPr lang="en-US" sz="1100" b="1">
                <a:solidFill>
                  <a:schemeClr val="dk1"/>
                </a:solidFill>
              </a:rPr>
              <a:t>“Preventing Sex Trafficking: Online Safety Tips” </a:t>
            </a:r>
            <a:r>
              <a:rPr lang="en-US" sz="1100">
                <a:solidFill>
                  <a:schemeClr val="dk1"/>
                </a:solidFill>
              </a:rPr>
              <a:t>guide for educators as mentioned in activity 3. </a:t>
            </a:r>
            <a:endParaRPr sz="1100">
              <a:solidFill>
                <a:schemeClr val="dk1"/>
              </a:solidFill>
            </a:endParaRPr>
          </a:p>
          <a:p>
            <a:pPr marL="0" lvl="0" indent="0" algn="l" rtl="0">
              <a:lnSpc>
                <a:spcPct val="100000"/>
              </a:lnSpc>
              <a:spcBef>
                <a:spcPts val="0"/>
              </a:spcBef>
              <a:spcAft>
                <a:spcPts val="0"/>
              </a:spcAft>
              <a:buSzPts val="1100"/>
              <a:buFont typeface="Arial"/>
              <a:buNone/>
            </a:pPr>
            <a:endParaRPr sz="1100">
              <a:solidFill>
                <a:schemeClr val="dk1"/>
              </a:solidFill>
            </a:endParaRPr>
          </a:p>
        </p:txBody>
      </p:sp>
    </p:spTree>
    <p:extLst>
      <p:ext uri="{BB962C8B-B14F-4D97-AF65-F5344CB8AC3E}">
        <p14:creationId xmlns:p14="http://schemas.microsoft.com/office/powerpoint/2010/main" val="266367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Activity One </a:t>
            </a: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b="1" u="sng">
                <a:solidFill>
                  <a:schemeClr val="dk1"/>
                </a:solidFill>
              </a:rPr>
              <a:t>Learning objective:</a:t>
            </a:r>
            <a:r>
              <a:rPr lang="en-US" sz="1100" b="1">
                <a:solidFill>
                  <a:schemeClr val="dk1"/>
                </a:solidFill>
              </a:rPr>
              <a:t> </a:t>
            </a: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Making students aware of sex trafficking in Ontario and associated online risks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This is a whole class activity where students can share their thoughts in-class or via their mic or chat box (if online). Begin by explaining to students that you will be discussing the topic of sex trafficking in Ontario with the purpose of dispelling common myths about this crime. You will also be discussing ways children and teens can stay safe from sex traffickers online.</a:t>
            </a:r>
            <a:endParaRPr sz="1100">
              <a:solidFill>
                <a:schemeClr val="hlink"/>
              </a:solidFill>
            </a:endParaRPr>
          </a:p>
          <a:p>
            <a:pPr marL="0" lvl="0" indent="0" algn="l" rtl="0">
              <a:spcBef>
                <a:spcPts val="0"/>
              </a:spcBef>
              <a:spcAft>
                <a:spcPts val="0"/>
              </a:spcAft>
              <a:buNone/>
            </a:pPr>
            <a:endParaRPr sz="1200" b="1" u="sng">
              <a:solidFill>
                <a:schemeClr val="dk1"/>
              </a:solidFill>
            </a:endParaRPr>
          </a:p>
          <a:p>
            <a:pPr marL="0" lvl="0" indent="0" algn="l" rtl="0">
              <a:spcBef>
                <a:spcPts val="0"/>
              </a:spcBef>
              <a:spcAft>
                <a:spcPts val="0"/>
              </a:spcAft>
              <a:buClr>
                <a:schemeClr val="dk1"/>
              </a:buClr>
              <a:buSzPts val="1100"/>
              <a:buFont typeface="Arial"/>
              <a:buNone/>
            </a:pPr>
            <a:r>
              <a:rPr lang="en-US" sz="1100">
                <a:solidFill>
                  <a:srgbClr val="0E101A"/>
                </a:solidFill>
              </a:rPr>
              <a:t>Suggested digital too online: </a:t>
            </a:r>
            <a:endParaRPr sz="1100">
              <a:solidFill>
                <a:srgbClr val="0E101A"/>
              </a:solidFill>
            </a:endParaRPr>
          </a:p>
          <a:p>
            <a:pPr marL="457200" lvl="0" indent="-387350" algn="l" rtl="0">
              <a:spcBef>
                <a:spcPts val="0"/>
              </a:spcBef>
              <a:spcAft>
                <a:spcPts val="0"/>
              </a:spcAft>
              <a:buClr>
                <a:srgbClr val="0E101A"/>
              </a:buClr>
              <a:buSzPts val="1100"/>
              <a:buFont typeface="Arial"/>
              <a:buAutoNum type="arabicPeriod"/>
            </a:pPr>
            <a:r>
              <a:rPr lang="en-US" sz="1100" i="1">
                <a:solidFill>
                  <a:srgbClr val="0E101A"/>
                </a:solidFill>
              </a:rPr>
              <a:t>Zoom -whiteboard room </a:t>
            </a:r>
            <a:r>
              <a:rPr lang="en-US" sz="1100" i="1" u="sng">
                <a:solidFill>
                  <a:srgbClr val="4A6EE0"/>
                </a:solidFill>
                <a:hlinkClick r:id="rId3">
                  <a:extLst>
                    <a:ext uri="{A12FA001-AC4F-418D-AE19-62706E023703}">
                      <ahyp:hlinkClr xmlns:ahyp="http://schemas.microsoft.com/office/drawing/2018/hyperlinkcolor" val="tx"/>
                    </a:ext>
                  </a:extLst>
                </a:hlinkClick>
              </a:rPr>
              <a:t>https://zoom.us</a:t>
            </a:r>
            <a:endParaRPr sz="1100" i="1">
              <a:solidFill>
                <a:srgbClr val="0E101A"/>
              </a:solidFill>
            </a:endParaRPr>
          </a:p>
          <a:p>
            <a:pPr marL="457200" lvl="0" indent="-387350" algn="l" rtl="0">
              <a:spcBef>
                <a:spcPts val="0"/>
              </a:spcBef>
              <a:spcAft>
                <a:spcPts val="0"/>
              </a:spcAft>
              <a:buClr>
                <a:srgbClr val="0E101A"/>
              </a:buClr>
              <a:buSzPts val="1100"/>
              <a:buFont typeface="Arial"/>
              <a:buAutoNum type="arabicPeriod"/>
            </a:pPr>
            <a:r>
              <a:rPr lang="en-US" sz="1100" i="1">
                <a:solidFill>
                  <a:srgbClr val="0E101A"/>
                </a:solidFill>
              </a:rPr>
              <a:t>Google meet- Jamboard </a:t>
            </a:r>
            <a:r>
              <a:rPr lang="en-US" sz="1100" i="1" u="sng">
                <a:solidFill>
                  <a:srgbClr val="4A6EE0"/>
                </a:solidFill>
                <a:hlinkClick r:id="rId4">
                  <a:extLst>
                    <a:ext uri="{A12FA001-AC4F-418D-AE19-62706E023703}">
                      <ahyp:hlinkClr xmlns:ahyp="http://schemas.microsoft.com/office/drawing/2018/hyperlinkcolor" val="tx"/>
                    </a:ext>
                  </a:extLst>
                </a:hlinkClick>
              </a:rPr>
              <a:t>https://meet.google.com</a:t>
            </a:r>
            <a:endParaRPr sz="1100" i="1">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This whole class activity provides students with the opportunity to reflect and refine their thinking on a topic as a large group. interactive whiteboards allow students to share their ideas without occupying the same physical space. Keep the following in mind when using whiteboards/jamboards: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Provide the class with clear directions for each slide</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Decide if you want students to out their names after their answers</a:t>
            </a:r>
            <a:endParaRPr sz="1100">
              <a:solidFill>
                <a:srgbClr val="0E101A"/>
              </a:solidFill>
            </a:endParaRPr>
          </a:p>
          <a:p>
            <a:pPr marL="914400" lvl="1" indent="-387350" algn="l" rtl="0">
              <a:spcBef>
                <a:spcPts val="0"/>
              </a:spcBef>
              <a:spcAft>
                <a:spcPts val="0"/>
              </a:spcAft>
              <a:buClr>
                <a:srgbClr val="0E101A"/>
              </a:buClr>
              <a:buSzPts val="1100"/>
              <a:buFont typeface="Arial"/>
              <a:buAutoNum type="arabicPeriod"/>
            </a:pPr>
            <a:r>
              <a:rPr lang="en-US" sz="1100">
                <a:solidFill>
                  <a:srgbClr val="0E101A"/>
                </a:solidFill>
              </a:rPr>
              <a:t>Keep your answers appropriate for the class setting, be mindful of the potential experience of others. </a:t>
            </a:r>
            <a:endParaRPr sz="1100">
              <a:solidFill>
                <a:srgbClr val="0E101A"/>
              </a:solidFill>
            </a:endParaRPr>
          </a:p>
          <a:p>
            <a:pPr marL="0" lvl="0" indent="0" algn="l" rtl="0">
              <a:spcBef>
                <a:spcPts val="0"/>
              </a:spcBef>
              <a:spcAft>
                <a:spcPts val="0"/>
              </a:spcAft>
              <a:buNone/>
            </a:pPr>
            <a:endParaRPr sz="1200"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5a8a5656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ge5a8a56560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As they watch this video, students can note the risk factors that can make people vulnerable to sex traffickers and recall their notes and discussion from Activity 1.</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3c432b07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ge3c432b071_0_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The following slides, will provide the answers to the questions on slide 6. Unpacking these answers with all students will allow them to fill out the exit card at the end of this lesson. </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Handout exit ticket or prepare a digital version of the Exit Ticket.  This document could be completed separately by students through Google Forms or simultaneously as a class using a Digital White Board. Instructions on how to use these digital tools are found below.</a:t>
            </a:r>
            <a:r>
              <a:rPr lang="en-US" sz="1100">
                <a:solidFill>
                  <a:schemeClr val="hlink"/>
                </a:solidFill>
              </a:rPr>
              <a:t> </a:t>
            </a:r>
            <a:endParaRPr sz="1100">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Here is an example of a google form version of the exit card. You can easily create one on google forms.  </a:t>
            </a:r>
            <a:r>
              <a:rPr lang="en-US" sz="1100" u="sng">
                <a:solidFill>
                  <a:schemeClr val="hlink"/>
                </a:solidFill>
                <a:hlinkClick r:id="rId3"/>
              </a:rPr>
              <a:t>https://docs.google.com/forms/d/e/1FAIpQLSd2haASY5JglQqTdAMvMvr0k6EOCd3tk_Pt2RuU1XmFOTr9ow/viewform?usp=sf_link</a:t>
            </a:r>
            <a:endParaRPr sz="11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US" sz="1100" u="sng">
                <a:solidFill>
                  <a:srgbClr val="F6F6F6"/>
                </a:solidFill>
                <a:hlinkClick r:id="rId3">
                  <a:extLst>
                    <a:ext uri="{A12FA001-AC4F-418D-AE19-62706E023703}">
                      <ahyp:hlinkClr xmlns:ahyp="http://schemas.microsoft.com/office/drawing/2018/hyperlinkcolor" val="tx"/>
                    </a:ext>
                  </a:extLst>
                </a:hlinkClick>
              </a:rPr>
              <a:t>https://docs.google.com/forms/d/e/1FAIpQLSd2haASY5JglQqTdAMvMvr0k6EOCd3tk_Pt2RuU1XmFOTr9ow/viewform?usp=sf_link</a:t>
            </a:r>
            <a:endParaRPr sz="1100">
              <a:solidFill>
                <a:schemeClr val="hlink"/>
              </a:solidFill>
            </a:endParaRPr>
          </a:p>
          <a:p>
            <a:pPr marL="0" lvl="0" indent="0" algn="l" rtl="0">
              <a:spcBef>
                <a:spcPts val="0"/>
              </a:spcBef>
              <a:spcAft>
                <a:spcPts val="0"/>
              </a:spcAft>
              <a:buClr>
                <a:schemeClr val="dk1"/>
              </a:buClr>
              <a:buSzPts val="1100"/>
              <a:buFont typeface="Arial"/>
              <a:buNone/>
            </a:pPr>
            <a:r>
              <a:rPr lang="en-US" sz="1100" b="1" u="sng">
                <a:solidFill>
                  <a:srgbClr val="0E101A"/>
                </a:solidFill>
              </a:rPr>
              <a:t>Online Delivery Guide: Google forms</a:t>
            </a:r>
            <a:endParaRPr sz="1100" b="1" u="sng">
              <a:solidFill>
                <a:srgbClr val="0E101A"/>
              </a:solidFill>
            </a:endParaRPr>
          </a:p>
          <a:p>
            <a:pPr marL="0" lvl="0" indent="0" algn="l" rtl="0">
              <a:spcBef>
                <a:spcPts val="0"/>
              </a:spcBef>
              <a:spcAft>
                <a:spcPts val="0"/>
              </a:spcAft>
              <a:buClr>
                <a:schemeClr val="dk1"/>
              </a:buClr>
              <a:buSzPts val="1100"/>
              <a:buFont typeface="Arial"/>
              <a:buNone/>
            </a:pPr>
            <a:endParaRPr sz="1100">
              <a:solidFill>
                <a:srgbClr val="0E101A"/>
              </a:solidFill>
            </a:endParaRPr>
          </a:p>
          <a:p>
            <a:pPr marL="0" lvl="0" indent="0" algn="l" rtl="0">
              <a:spcBef>
                <a:spcPts val="0"/>
              </a:spcBef>
              <a:spcAft>
                <a:spcPts val="0"/>
              </a:spcAft>
              <a:buClr>
                <a:schemeClr val="dk1"/>
              </a:buClr>
              <a:buSzPts val="1100"/>
              <a:buFont typeface="Arial"/>
              <a:buNone/>
            </a:pPr>
            <a:r>
              <a:rPr lang="en-US" sz="1100">
                <a:solidFill>
                  <a:srgbClr val="0E101A"/>
                </a:solidFill>
              </a:rPr>
              <a:t>A google form is an excellent way to allow for students to respond in their own words to show that they understand the content that has been discussed. To create your own form:</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Go to forms.google.com</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Click Blank +</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A new form will open</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Edit your form by adding questions</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Choose where to save form responses</a:t>
            </a:r>
            <a:endParaRPr sz="1100">
              <a:solidFill>
                <a:srgbClr val="0E101A"/>
              </a:solidFill>
            </a:endParaRPr>
          </a:p>
          <a:p>
            <a:pPr marL="457200" lvl="0" indent="-298450" algn="l" rtl="0">
              <a:spcBef>
                <a:spcPts val="0"/>
              </a:spcBef>
              <a:spcAft>
                <a:spcPts val="0"/>
              </a:spcAft>
              <a:buClr>
                <a:srgbClr val="0E101A"/>
              </a:buClr>
              <a:buSzPts val="1100"/>
              <a:buAutoNum type="arabicPeriod"/>
            </a:pPr>
            <a:r>
              <a:rPr lang="en-US" sz="1100">
                <a:solidFill>
                  <a:srgbClr val="0E101A"/>
                </a:solidFill>
              </a:rPr>
              <a:t>Send your form to your students</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 </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3c432b07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ge3c432b071_0_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1"/>
        <p:cNvGrpSpPr/>
        <p:nvPr/>
      </p:nvGrpSpPr>
      <p:grpSpPr>
        <a:xfrm>
          <a:off x="0" y="0"/>
          <a:ext cx="0" cy="0"/>
          <a:chOff x="0" y="0"/>
          <a:chExt cx="0" cy="0"/>
        </a:xfrm>
      </p:grpSpPr>
      <p:pic>
        <p:nvPicPr>
          <p:cNvPr id="12" name="Google Shape;12;p2"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13" name="Google Shape;13;p2"/>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14" name="Google Shape;14;p2"/>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Oswald"/>
              <a:buNone/>
              <a:defRPr sz="5200">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2"/>
          <p:cNvSpPr txBox="1">
            <a:spLocks noGrp="1"/>
          </p:cNvSpPr>
          <p:nvPr>
            <p:ph type="body" idx="1"/>
          </p:nvPr>
        </p:nvSpPr>
        <p:spPr>
          <a:xfrm>
            <a:off x="311699" y="2834125"/>
            <a:ext cx="8520602" cy="11322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1pPr>
            <a:lvl2pPr marL="914400" lvl="1"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2pPr>
            <a:lvl3pPr marL="1371600" lvl="2"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3pPr>
            <a:lvl4pPr marL="1828800" lvl="3"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4pPr>
            <a:lvl5pPr marL="2286000" lvl="4" indent="-228600" algn="ctr">
              <a:lnSpc>
                <a:spcPct val="100000"/>
              </a:lnSpc>
              <a:spcBef>
                <a:spcPts val="0"/>
              </a:spcBef>
              <a:spcAft>
                <a:spcPts val="0"/>
              </a:spcAft>
              <a:buClr>
                <a:srgbClr val="585858"/>
              </a:buClr>
              <a:buSzPts val="2800"/>
              <a:buFont typeface="Oswald"/>
              <a:buNone/>
              <a:defRPr sz="2800">
                <a:latin typeface="Oswald"/>
                <a:ea typeface="Oswald"/>
                <a:cs typeface="Oswald"/>
                <a:sym typeface="Oswald"/>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 name="Google Shape;16;p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_NUMBER">
  <p:cSld name="BIG_NUMBER">
    <p:spTree>
      <p:nvGrpSpPr>
        <p:cNvPr id="1" name="Shape 65"/>
        <p:cNvGrpSpPr/>
        <p:nvPr/>
      </p:nvGrpSpPr>
      <p:grpSpPr>
        <a:xfrm>
          <a:off x="0" y="0"/>
          <a:ext cx="0" cy="0"/>
          <a:chOff x="0" y="0"/>
          <a:chExt cx="0" cy="0"/>
        </a:xfrm>
      </p:grpSpPr>
      <p:pic>
        <p:nvPicPr>
          <p:cNvPr id="66" name="Google Shape;66;p11"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67" name="Google Shape;67;p11"/>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68" name="Google Shape;68;p11"/>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69" name="Google Shape;69;p11"/>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70" name="Google Shape;70;p1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_HEADER" type="secHead">
  <p:cSld name="SECTION_HEADER">
    <p:bg>
      <p:bgPr>
        <a:solidFill>
          <a:srgbClr val="FFFFFF"/>
        </a:solidFill>
        <a:effectLst/>
      </p:bgPr>
    </p:bg>
    <p:spTree>
      <p:nvGrpSpPr>
        <p:cNvPr id="1" name="Shape 71"/>
        <p:cNvGrpSpPr/>
        <p:nvPr/>
      </p:nvGrpSpPr>
      <p:grpSpPr>
        <a:xfrm>
          <a:off x="0" y="0"/>
          <a:ext cx="0" cy="0"/>
          <a:chOff x="0" y="0"/>
          <a:chExt cx="0" cy="0"/>
        </a:xfrm>
      </p:grpSpPr>
      <p:sp>
        <p:nvSpPr>
          <p:cNvPr id="72" name="Google Shape;72;p12"/>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73;p12"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74" name="Google Shape;74;p12"/>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75" name="Google Shape;75;p12"/>
          <p:cNvSpPr txBox="1">
            <a:spLocks noGrp="1"/>
          </p:cNvSpPr>
          <p:nvPr>
            <p:ph type="title"/>
          </p:nvPr>
        </p:nvSpPr>
        <p:spPr>
          <a:xfrm>
            <a:off x="311699" y="2150849"/>
            <a:ext cx="8520602" cy="841801"/>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6" name="Google Shape;76;p1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_ONLY">
  <p:cSld name="TITLE_ONLY 2">
    <p:bg>
      <p:bgPr>
        <a:solidFill>
          <a:srgbClr val="FFFFFF"/>
        </a:solidFill>
        <a:effectLst/>
      </p:bgPr>
    </p:bg>
    <p:spTree>
      <p:nvGrpSpPr>
        <p:cNvPr id="1" name="Shape 77"/>
        <p:cNvGrpSpPr/>
        <p:nvPr/>
      </p:nvGrpSpPr>
      <p:grpSpPr>
        <a:xfrm>
          <a:off x="0" y="0"/>
          <a:ext cx="0" cy="0"/>
          <a:chOff x="0" y="0"/>
          <a:chExt cx="0" cy="0"/>
        </a:xfrm>
      </p:grpSpPr>
      <p:sp>
        <p:nvSpPr>
          <p:cNvPr id="78" name="Google Shape;78;p13"/>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 name="Google Shape;79;p13"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80" name="Google Shape;80;p13"/>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81" name="Google Shape;81;p13"/>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2" name="Google Shape;82;p13"/>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_POINT">
  <p:cSld name="MAIN_POINT 2">
    <p:bg>
      <p:bgPr>
        <a:solidFill>
          <a:srgbClr val="FFFFFF"/>
        </a:solidFill>
        <a:effectLst/>
      </p:bgPr>
    </p:bg>
    <p:spTree>
      <p:nvGrpSpPr>
        <p:cNvPr id="1" name="Shape 83"/>
        <p:cNvGrpSpPr/>
        <p:nvPr/>
      </p:nvGrpSpPr>
      <p:grpSpPr>
        <a:xfrm>
          <a:off x="0" y="0"/>
          <a:ext cx="0" cy="0"/>
          <a:chOff x="0" y="0"/>
          <a:chExt cx="0" cy="0"/>
        </a:xfrm>
      </p:grpSpPr>
      <p:sp>
        <p:nvSpPr>
          <p:cNvPr id="84" name="Google Shape;84;p14"/>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 name="Google Shape;85;p14"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86" name="Google Shape;86;p14"/>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87" name="Google Shape;87;p14"/>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8" name="Google Shape;88;p1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2">
    <p:bg>
      <p:bgPr>
        <a:solidFill>
          <a:srgbClr val="FFFFFF"/>
        </a:solidFill>
        <a:effectLst/>
      </p:bgPr>
    </p:bg>
    <p:spTree>
      <p:nvGrpSpPr>
        <p:cNvPr id="1" name="Shape 89"/>
        <p:cNvGrpSpPr/>
        <p:nvPr/>
      </p:nvGrpSpPr>
      <p:grpSpPr>
        <a:xfrm>
          <a:off x="0" y="0"/>
          <a:ext cx="0" cy="0"/>
          <a:chOff x="0" y="0"/>
          <a:chExt cx="0" cy="0"/>
        </a:xfrm>
      </p:grpSpPr>
      <p:sp>
        <p:nvSpPr>
          <p:cNvPr id="90" name="Google Shape;90;p15"/>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5"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92" name="Google Shape;92;p15"/>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93" name="Google Shape;93;p15"/>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5"/>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5" name="Google Shape;95;p15"/>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96" name="Google Shape;96;p15"/>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97" name="Google Shape;97;p15"/>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APTION_ONLY">
  <p:cSld name="CAPTION_ONLY 2">
    <p:bg>
      <p:bgPr>
        <a:solidFill>
          <a:srgbClr val="FFFFFF"/>
        </a:solidFill>
        <a:effectLst/>
      </p:bgPr>
    </p:bg>
    <p:spTree>
      <p:nvGrpSpPr>
        <p:cNvPr id="1" name="Shape 98"/>
        <p:cNvGrpSpPr/>
        <p:nvPr/>
      </p:nvGrpSpPr>
      <p:grpSpPr>
        <a:xfrm>
          <a:off x="0" y="0"/>
          <a:ext cx="0" cy="0"/>
          <a:chOff x="0" y="0"/>
          <a:chExt cx="0" cy="0"/>
        </a:xfrm>
      </p:grpSpPr>
      <p:sp>
        <p:nvSpPr>
          <p:cNvPr id="99" name="Google Shape;99;p16"/>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 name="Google Shape;100;p16"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101" name="Google Shape;101;p16"/>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102" name="Google Shape;102;p16"/>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103" name="Google Shape;103;p16"/>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IG_NUMBER">
  <p:cSld name="BIG_NUMBER 2">
    <p:bg>
      <p:bgPr>
        <a:solidFill>
          <a:srgbClr val="FFFFFF"/>
        </a:solidFill>
        <a:effectLst/>
      </p:bgPr>
    </p:bg>
    <p:spTree>
      <p:nvGrpSpPr>
        <p:cNvPr id="1" name="Shape 104"/>
        <p:cNvGrpSpPr/>
        <p:nvPr/>
      </p:nvGrpSpPr>
      <p:grpSpPr>
        <a:xfrm>
          <a:off x="0" y="0"/>
          <a:ext cx="0" cy="0"/>
          <a:chOff x="0" y="0"/>
          <a:chExt cx="0" cy="0"/>
        </a:xfrm>
      </p:grpSpPr>
      <p:sp>
        <p:nvSpPr>
          <p:cNvPr id="105" name="Google Shape;105;p17"/>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 name="Google Shape;106;p17"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107" name="Google Shape;107;p17"/>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108" name="Google Shape;108;p17"/>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109" name="Google Shape;109;p17"/>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10" name="Google Shape;110;p17"/>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type="tx">
  <p:cSld name="TITLE_AND_BODY">
    <p:bg>
      <p:bgPr>
        <a:solidFill>
          <a:srgbClr val="FFFFFF"/>
        </a:solidFill>
        <a:effectLst/>
      </p:bgPr>
    </p:bg>
    <p:spTree>
      <p:nvGrpSpPr>
        <p:cNvPr id="1" name="Shape 17"/>
        <p:cNvGrpSpPr/>
        <p:nvPr/>
      </p:nvGrpSpPr>
      <p:grpSpPr>
        <a:xfrm>
          <a:off x="0" y="0"/>
          <a:ext cx="0" cy="0"/>
          <a:chOff x="0" y="0"/>
          <a:chExt cx="0" cy="0"/>
        </a:xfrm>
      </p:grpSpPr>
      <p:sp>
        <p:nvSpPr>
          <p:cNvPr id="18" name="Google Shape;18;p3"/>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3"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20" name="Google Shape;20;p3"/>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21" name="Google Shape;21;p3"/>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2800"/>
              <a:buFont typeface="Oswald"/>
              <a:buNone/>
              <a:defRPr>
                <a:latin typeface="Oswald"/>
                <a:ea typeface="Oswald"/>
                <a:cs typeface="Oswald"/>
                <a:sym typeface="Oswald"/>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3"/>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68300" algn="l">
              <a:lnSpc>
                <a:spcPct val="115000"/>
              </a:lnSpc>
              <a:spcBef>
                <a:spcPts val="0"/>
              </a:spcBef>
              <a:spcAft>
                <a:spcPts val="0"/>
              </a:spcAft>
              <a:buSzPts val="2200"/>
              <a:buChar char="●"/>
              <a:defRPr sz="2200">
                <a:latin typeface="Lora"/>
                <a:ea typeface="Lora"/>
                <a:cs typeface="Lora"/>
                <a:sym typeface="Lora"/>
              </a:defRPr>
            </a:lvl1pPr>
            <a:lvl2pPr marL="914400" lvl="1" indent="-368300" algn="l">
              <a:lnSpc>
                <a:spcPct val="115000"/>
              </a:lnSpc>
              <a:spcBef>
                <a:spcPts val="0"/>
              </a:spcBef>
              <a:spcAft>
                <a:spcPts val="0"/>
              </a:spcAft>
              <a:buSzPts val="2200"/>
              <a:buChar char="○"/>
              <a:defRPr sz="2200">
                <a:latin typeface="Lora"/>
                <a:ea typeface="Lora"/>
                <a:cs typeface="Lora"/>
                <a:sym typeface="Lora"/>
              </a:defRPr>
            </a:lvl2pPr>
            <a:lvl3pPr marL="1371600" lvl="2" indent="-368300" algn="l">
              <a:lnSpc>
                <a:spcPct val="115000"/>
              </a:lnSpc>
              <a:spcBef>
                <a:spcPts val="0"/>
              </a:spcBef>
              <a:spcAft>
                <a:spcPts val="0"/>
              </a:spcAft>
              <a:buSzPts val="2200"/>
              <a:buChar char="■"/>
              <a:defRPr sz="2200">
                <a:latin typeface="Lora"/>
                <a:ea typeface="Lora"/>
                <a:cs typeface="Lora"/>
                <a:sym typeface="Lora"/>
              </a:defRPr>
            </a:lvl3pPr>
            <a:lvl4pPr marL="1828800" lvl="3" indent="-368300" algn="l">
              <a:lnSpc>
                <a:spcPct val="115000"/>
              </a:lnSpc>
              <a:spcBef>
                <a:spcPts val="0"/>
              </a:spcBef>
              <a:spcAft>
                <a:spcPts val="0"/>
              </a:spcAft>
              <a:buSzPts val="2200"/>
              <a:buChar char="●"/>
              <a:defRPr sz="2200">
                <a:latin typeface="Lora"/>
                <a:ea typeface="Lora"/>
                <a:cs typeface="Lora"/>
                <a:sym typeface="Lora"/>
              </a:defRPr>
            </a:lvl4pPr>
            <a:lvl5pPr marL="2286000" lvl="4" indent="-368300" algn="l">
              <a:lnSpc>
                <a:spcPct val="115000"/>
              </a:lnSpc>
              <a:spcBef>
                <a:spcPts val="0"/>
              </a:spcBef>
              <a:spcAft>
                <a:spcPts val="0"/>
              </a:spcAft>
              <a:buSzPts val="2200"/>
              <a:buChar char="○"/>
              <a:defRPr sz="2200">
                <a:latin typeface="Lora"/>
                <a:ea typeface="Lora"/>
                <a:cs typeface="Lora"/>
                <a:sym typeface="Lora"/>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 name="Google Shape;23;p3"/>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p:bg>
      <p:bgPr>
        <a:solidFill>
          <a:srgbClr val="FFFFFF"/>
        </a:solidFill>
        <a:effectLst/>
      </p:bgPr>
    </p:bg>
    <p:spTree>
      <p:nvGrpSpPr>
        <p:cNvPr id="1" name="Shape 24"/>
        <p:cNvGrpSpPr/>
        <p:nvPr/>
      </p:nvGrpSpPr>
      <p:grpSpPr>
        <a:xfrm>
          <a:off x="0" y="0"/>
          <a:ext cx="0" cy="0"/>
          <a:chOff x="0" y="0"/>
          <a:chExt cx="0" cy="0"/>
        </a:xfrm>
      </p:grpSpPr>
      <p:sp>
        <p:nvSpPr>
          <p:cNvPr id="25" name="Google Shape;25;p4"/>
          <p:cNvSpPr/>
          <p:nvPr/>
        </p:nvSpPr>
        <p:spPr>
          <a:xfrm>
            <a:off x="0" y="4463500"/>
            <a:ext cx="9144000" cy="680101"/>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 name="Google Shape;26;p4" descr="Google Shape;48;p27"/>
          <p:cNvPicPr preferRelativeResize="0"/>
          <p:nvPr/>
        </p:nvPicPr>
        <p:blipFill rotWithShape="1">
          <a:blip r:embed="rId2">
            <a:alphaModFix/>
          </a:blip>
          <a:srcRect t="18187" b="18305"/>
          <a:stretch/>
        </p:blipFill>
        <p:spPr>
          <a:xfrm>
            <a:off x="311699" y="4254949"/>
            <a:ext cx="1320801" cy="838826"/>
          </a:xfrm>
          <a:prstGeom prst="rect">
            <a:avLst/>
          </a:prstGeom>
          <a:noFill/>
          <a:ln>
            <a:noFill/>
          </a:ln>
        </p:spPr>
      </p:pic>
      <p:sp>
        <p:nvSpPr>
          <p:cNvPr id="27" name="Google Shape;27;p4"/>
          <p:cNvSpPr txBox="1"/>
          <p:nvPr/>
        </p:nvSpPr>
        <p:spPr>
          <a:xfrm>
            <a:off x="1450350" y="4684400"/>
            <a:ext cx="1405201"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28" name="Google Shape;28;p4"/>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 name="Google Shape;29;p4"/>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0" name="Google Shape;30;p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_COLUMN_TEXT">
  <p:cSld name="ONE_COLUMN_TEXT 2">
    <p:spTree>
      <p:nvGrpSpPr>
        <p:cNvPr id="1" name="Shape 31"/>
        <p:cNvGrpSpPr/>
        <p:nvPr/>
      </p:nvGrpSpPr>
      <p:grpSpPr>
        <a:xfrm>
          <a:off x="0" y="0"/>
          <a:ext cx="0" cy="0"/>
          <a:chOff x="0" y="0"/>
          <a:chExt cx="0" cy="0"/>
        </a:xfrm>
      </p:grpSpPr>
      <p:pic>
        <p:nvPicPr>
          <p:cNvPr id="32" name="Google Shape;32;p5"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33" name="Google Shape;33;p5"/>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34" name="Google Shape;34;p5"/>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 name="Google Shape;35;p5"/>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6" name="Google Shape;36;p5"/>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_AND_TWO_COLUMNS" type="twoColTx">
  <p:cSld name="TITLE_AND_TWO_COLUMNS">
    <p:spTree>
      <p:nvGrpSpPr>
        <p:cNvPr id="1" name="Shape 37"/>
        <p:cNvGrpSpPr/>
        <p:nvPr/>
      </p:nvGrpSpPr>
      <p:grpSpPr>
        <a:xfrm>
          <a:off x="0" y="0"/>
          <a:ext cx="0" cy="0"/>
          <a:chOff x="0" y="0"/>
          <a:chExt cx="0" cy="0"/>
        </a:xfrm>
      </p:grpSpPr>
      <p:pic>
        <p:nvPicPr>
          <p:cNvPr id="38" name="Google Shape;38;p6"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39" name="Google Shape;39;p6"/>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40" name="Google Shape;40;p6"/>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 name="Google Shape;41;p6"/>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2" name="Google Shape;42;p6"/>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3" name="Google Shape;43;p6"/>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6" name="Google Shape;46;p7"/>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_POINT">
  <p:cSld name="MAIN_POINT">
    <p:spTree>
      <p:nvGrpSpPr>
        <p:cNvPr id="1" name="Shape 47"/>
        <p:cNvGrpSpPr/>
        <p:nvPr/>
      </p:nvGrpSpPr>
      <p:grpSpPr>
        <a:xfrm>
          <a:off x="0" y="0"/>
          <a:ext cx="0" cy="0"/>
          <a:chOff x="0" y="0"/>
          <a:chExt cx="0" cy="0"/>
        </a:xfrm>
      </p:grpSpPr>
      <p:pic>
        <p:nvPicPr>
          <p:cNvPr id="48" name="Google Shape;48;p8"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49" name="Google Shape;49;p8"/>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50" name="Google Shape;50;p8"/>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1" name="Google Shape;51;p8"/>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_TITLE_AND_DESCRIPTION">
  <p:cSld name="SECTION_TITLE_AND_DESCRIPTION">
    <p:spTree>
      <p:nvGrpSpPr>
        <p:cNvPr id="1" name="Shape 52"/>
        <p:cNvGrpSpPr/>
        <p:nvPr/>
      </p:nvGrpSpPr>
      <p:grpSpPr>
        <a:xfrm>
          <a:off x="0" y="0"/>
          <a:ext cx="0" cy="0"/>
          <a:chOff x="0" y="0"/>
          <a:chExt cx="0" cy="0"/>
        </a:xfrm>
      </p:grpSpPr>
      <p:pic>
        <p:nvPicPr>
          <p:cNvPr id="53" name="Google Shape;53;p9"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54" name="Google Shape;54;p9"/>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55" name="Google Shape;55;p9"/>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9"/>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 name="Google Shape;57;p9"/>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58" name="Google Shape;58;p9"/>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59" name="Google Shape;59;p9"/>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_ONLY">
  <p:cSld name="CAPTION_ONLY">
    <p:spTree>
      <p:nvGrpSpPr>
        <p:cNvPr id="1" name="Shape 60"/>
        <p:cNvGrpSpPr/>
        <p:nvPr/>
      </p:nvGrpSpPr>
      <p:grpSpPr>
        <a:xfrm>
          <a:off x="0" y="0"/>
          <a:ext cx="0" cy="0"/>
          <a:chOff x="0" y="0"/>
          <a:chExt cx="0" cy="0"/>
        </a:xfrm>
      </p:grpSpPr>
      <p:pic>
        <p:nvPicPr>
          <p:cNvPr id="61" name="Google Shape;61;p10" descr="Google Shape;9;p25"/>
          <p:cNvPicPr preferRelativeResize="0"/>
          <p:nvPr/>
        </p:nvPicPr>
        <p:blipFill rotWithShape="1">
          <a:blip r:embed="rId2">
            <a:alphaModFix/>
          </a:blip>
          <a:srcRect t="16420" b="16007"/>
          <a:stretch/>
        </p:blipFill>
        <p:spPr>
          <a:xfrm>
            <a:off x="311699" y="4285924"/>
            <a:ext cx="1269126" cy="857576"/>
          </a:xfrm>
          <a:prstGeom prst="rect">
            <a:avLst/>
          </a:prstGeom>
          <a:noFill/>
          <a:ln>
            <a:noFill/>
          </a:ln>
        </p:spPr>
      </p:pic>
      <p:sp>
        <p:nvSpPr>
          <p:cNvPr id="62" name="Google Shape;62;p10"/>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63" name="Google Shape;63;p10"/>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64" name="Google Shape;64;p10"/>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7966"/>
        </a:solidFill>
        <a:effectLst/>
      </p:bgPr>
    </p:bg>
    <p:spTree>
      <p:nvGrpSpPr>
        <p:cNvPr id="1" name="Shape 5"/>
        <p:cNvGrpSpPr/>
        <p:nvPr/>
      </p:nvGrpSpPr>
      <p:grpSpPr>
        <a:xfrm>
          <a:off x="0" y="0"/>
          <a:ext cx="0" cy="0"/>
          <a:chOff x="0" y="0"/>
          <a:chExt cx="0" cy="0"/>
        </a:xfrm>
      </p:grpSpPr>
      <p:pic>
        <p:nvPicPr>
          <p:cNvPr id="6" name="Google Shape;6;p1" descr="Google Shape;9;p25"/>
          <p:cNvPicPr preferRelativeResize="0"/>
          <p:nvPr/>
        </p:nvPicPr>
        <p:blipFill rotWithShape="1">
          <a:blip r:embed="rId18">
            <a:alphaModFix/>
          </a:blip>
          <a:srcRect t="16420" b="16007"/>
          <a:stretch/>
        </p:blipFill>
        <p:spPr>
          <a:xfrm>
            <a:off x="311699" y="4285924"/>
            <a:ext cx="1269126" cy="857576"/>
          </a:xfrm>
          <a:prstGeom prst="rect">
            <a:avLst/>
          </a:prstGeom>
          <a:noFill/>
          <a:ln>
            <a:noFill/>
          </a:ln>
        </p:spPr>
      </p:pic>
      <p:sp>
        <p:nvSpPr>
          <p:cNvPr id="7" name="Google Shape;7;p1"/>
          <p:cNvSpPr txBox="1"/>
          <p:nvPr/>
        </p:nvSpPr>
        <p:spPr>
          <a:xfrm>
            <a:off x="1384499" y="4649525"/>
            <a:ext cx="1394702" cy="380234"/>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whiteribbon.ca</a:t>
            </a:r>
            <a:endParaRPr/>
          </a:p>
        </p:txBody>
      </p:sp>
      <p:sp>
        <p:nvSpPr>
          <p:cNvPr id="8" name="Google Shape;8;p1"/>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body" idx="1"/>
          </p:nvPr>
        </p:nvSpPr>
        <p:spPr>
          <a:xfrm>
            <a:off x="457200" y="1200150"/>
            <a:ext cx="8229600" cy="3943350"/>
          </a:xfrm>
          <a:prstGeom prst="rect">
            <a:avLst/>
          </a:prstGeom>
          <a:noFill/>
          <a:ln>
            <a:noFill/>
          </a:ln>
        </p:spPr>
        <p:txBody>
          <a:bodyPr spcFirstLastPara="1" wrap="square" lIns="91400" tIns="91400" rIns="91400" bIns="91400" anchor="t" anchorCtr="0">
            <a:no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sp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time_continue=157&amp;v=zu64J1T_H4k&amp;feature=emb_log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anadianhumantraffickinghotline.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hopeforwellness.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hiteribbon.ca/pledge"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TdXo0qpwm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amaz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ctrTitle" idx="4294967295"/>
          </p:nvPr>
        </p:nvSpPr>
        <p:spPr>
          <a:xfrm>
            <a:off x="311707" y="1049375"/>
            <a:ext cx="8520600" cy="2052600"/>
          </a:xfrm>
          <a:prstGeom prst="rect">
            <a:avLst/>
          </a:prstGeom>
          <a:noFill/>
          <a:ln>
            <a:noFill/>
          </a:ln>
        </p:spPr>
        <p:txBody>
          <a:bodyPr spcFirstLastPara="1" wrap="square" lIns="91400" tIns="91400" rIns="91400" bIns="91400" anchor="b" anchorCtr="0">
            <a:normAutofit/>
          </a:bodyPr>
          <a:lstStyle/>
          <a:p>
            <a:pPr marL="0" marR="0" lvl="0" indent="0" algn="ctr" rtl="0">
              <a:lnSpc>
                <a:spcPct val="100000"/>
              </a:lnSpc>
              <a:spcBef>
                <a:spcPts val="0"/>
              </a:spcBef>
              <a:spcAft>
                <a:spcPts val="0"/>
              </a:spcAft>
              <a:buClr>
                <a:srgbClr val="FFFFFF"/>
              </a:buClr>
              <a:buSzPts val="4000"/>
              <a:buFont typeface="Oswald"/>
              <a:buNone/>
            </a:pPr>
            <a:r>
              <a:rPr lang="en-US" sz="4000" b="1" i="0" u="none" strike="noStrike" cap="none">
                <a:solidFill>
                  <a:srgbClr val="FFFFFF"/>
                </a:solidFill>
                <a:latin typeface="Oswald"/>
                <a:ea typeface="Oswald"/>
                <a:cs typeface="Oswald"/>
                <a:sym typeface="Oswald"/>
              </a:rPr>
              <a:t>What is Sexual Exploitation a</a:t>
            </a:r>
            <a:r>
              <a:rPr lang="en-US" sz="4000" b="1">
                <a:solidFill>
                  <a:srgbClr val="FFFFFF"/>
                </a:solidFill>
                <a:latin typeface="Oswald"/>
                <a:ea typeface="Oswald"/>
                <a:cs typeface="Oswald"/>
                <a:sym typeface="Oswald"/>
              </a:rPr>
              <a:t>nd </a:t>
            </a:r>
            <a:endParaRPr sz="4000" b="1">
              <a:solidFill>
                <a:srgbClr val="FFFFFF"/>
              </a:solidFill>
              <a:latin typeface="Oswald"/>
              <a:ea typeface="Oswald"/>
              <a:cs typeface="Oswald"/>
              <a:sym typeface="Oswald"/>
            </a:endParaRPr>
          </a:p>
          <a:p>
            <a:pPr marL="0" marR="0" lvl="0" indent="0" algn="ctr" rtl="0">
              <a:lnSpc>
                <a:spcPct val="100000"/>
              </a:lnSpc>
              <a:spcBef>
                <a:spcPts val="0"/>
              </a:spcBef>
              <a:spcAft>
                <a:spcPts val="0"/>
              </a:spcAft>
              <a:buClr>
                <a:srgbClr val="FFFFFF"/>
              </a:buClr>
              <a:buSzPts val="4000"/>
              <a:buFont typeface="Oswald"/>
              <a:buNone/>
            </a:pPr>
            <a:r>
              <a:rPr lang="en-US" sz="4000" b="1" i="0" u="none" strike="noStrike" cap="none">
                <a:solidFill>
                  <a:srgbClr val="FFFFFF"/>
                </a:solidFill>
                <a:latin typeface="Oswald"/>
                <a:ea typeface="Oswald"/>
                <a:cs typeface="Oswald"/>
                <a:sym typeface="Oswald"/>
              </a:rPr>
              <a:t>Sex Trafficking and </a:t>
            </a:r>
            <a:endParaRPr sz="4000" b="1" i="0" u="none" strike="noStrike" cap="none">
              <a:solidFill>
                <a:srgbClr val="FFFFFF"/>
              </a:solidFill>
              <a:latin typeface="Oswald"/>
              <a:ea typeface="Oswald"/>
              <a:cs typeface="Oswald"/>
              <a:sym typeface="Oswald"/>
            </a:endParaRPr>
          </a:p>
          <a:p>
            <a:pPr marL="0" marR="0" lvl="0" indent="0" algn="ctr" rtl="0">
              <a:lnSpc>
                <a:spcPct val="100000"/>
              </a:lnSpc>
              <a:spcBef>
                <a:spcPts val="0"/>
              </a:spcBef>
              <a:spcAft>
                <a:spcPts val="0"/>
              </a:spcAft>
              <a:buClr>
                <a:srgbClr val="FFFFFF"/>
              </a:buClr>
              <a:buSzPts val="4000"/>
              <a:buFont typeface="Oswald"/>
              <a:buNone/>
            </a:pPr>
            <a:r>
              <a:rPr lang="en-US" sz="4000" b="1" i="0" u="none" strike="noStrike" cap="none">
                <a:solidFill>
                  <a:srgbClr val="FFFFFF"/>
                </a:solidFill>
                <a:latin typeface="Oswald"/>
                <a:ea typeface="Oswald"/>
                <a:cs typeface="Oswald"/>
                <a:sym typeface="Oswald"/>
              </a:rPr>
              <a:t>How Can I Stay Safe Online?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6899" y="0"/>
            <a:ext cx="8520600" cy="6582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81871"/>
              <a:buFont typeface="Oswald"/>
              <a:buNone/>
            </a:pPr>
            <a:r>
              <a:rPr lang="en-US" sz="3420" b="1">
                <a:solidFill>
                  <a:srgbClr val="387966"/>
                </a:solidFill>
              </a:rPr>
              <a:t>Who can be a perpetrator?</a:t>
            </a:r>
            <a:endParaRPr sz="3420" b="1">
              <a:solidFill>
                <a:srgbClr val="387966"/>
              </a:solidFill>
            </a:endParaRPr>
          </a:p>
        </p:txBody>
      </p:sp>
      <p:sp>
        <p:nvSpPr>
          <p:cNvPr id="179" name="Google Shape;179;p27"/>
          <p:cNvSpPr txBox="1">
            <a:spLocks noGrp="1"/>
          </p:cNvSpPr>
          <p:nvPr>
            <p:ph type="body" idx="1"/>
          </p:nvPr>
        </p:nvSpPr>
        <p:spPr>
          <a:xfrm>
            <a:off x="48450" y="602150"/>
            <a:ext cx="5889600" cy="3705000"/>
          </a:xfrm>
          <a:prstGeom prst="rect">
            <a:avLst/>
          </a:prstGeom>
          <a:noFill/>
          <a:ln>
            <a:noFill/>
          </a:ln>
        </p:spPr>
        <p:txBody>
          <a:bodyPr spcFirstLastPara="1" wrap="square" lIns="91400" tIns="91400" rIns="91400" bIns="91400" anchor="t" anchorCtr="0">
            <a:normAutofit fontScale="85000" lnSpcReduction="10000"/>
          </a:bodyPr>
          <a:lstStyle/>
          <a:p>
            <a:pPr marL="0" lvl="0" indent="0" algn="l" rtl="0">
              <a:lnSpc>
                <a:spcPct val="115000"/>
              </a:lnSpc>
              <a:spcBef>
                <a:spcPts val="0"/>
              </a:spcBef>
              <a:spcAft>
                <a:spcPts val="0"/>
              </a:spcAft>
              <a:buSzPct val="79710"/>
              <a:buNone/>
            </a:pPr>
            <a:r>
              <a:rPr lang="en-US" sz="2760">
                <a:latin typeface="Oswald"/>
                <a:ea typeface="Oswald"/>
                <a:cs typeface="Oswald"/>
                <a:sym typeface="Oswald"/>
              </a:rPr>
              <a:t>Sex-traffickers can be anyone including peers, relatives, friends, domestic partners, gang members, internet predators, etc. </a:t>
            </a:r>
            <a:endParaRPr sz="2760">
              <a:latin typeface="Oswald"/>
              <a:ea typeface="Oswald"/>
              <a:cs typeface="Oswald"/>
              <a:sym typeface="Oswald"/>
            </a:endParaRPr>
          </a:p>
          <a:p>
            <a:pPr marL="0" lvl="0" indent="0" algn="l" rtl="0">
              <a:lnSpc>
                <a:spcPct val="115000"/>
              </a:lnSpc>
              <a:spcBef>
                <a:spcPts val="0"/>
              </a:spcBef>
              <a:spcAft>
                <a:spcPts val="0"/>
              </a:spcAft>
              <a:buSzPct val="113608"/>
              <a:buNone/>
            </a:pPr>
            <a:endParaRPr sz="1936">
              <a:latin typeface="Oswald"/>
              <a:ea typeface="Oswald"/>
              <a:cs typeface="Oswald"/>
              <a:sym typeface="Oswald"/>
            </a:endParaRPr>
          </a:p>
          <a:p>
            <a:pPr marL="0" lvl="0" indent="0" algn="l" rtl="0">
              <a:lnSpc>
                <a:spcPct val="115000"/>
              </a:lnSpc>
              <a:spcBef>
                <a:spcPts val="0"/>
              </a:spcBef>
              <a:spcAft>
                <a:spcPts val="0"/>
              </a:spcAft>
              <a:buSzPct val="79710"/>
              <a:buNone/>
            </a:pPr>
            <a:r>
              <a:rPr lang="en-US" sz="2760" u="sng">
                <a:latin typeface="Oswald"/>
                <a:ea typeface="Oswald"/>
                <a:cs typeface="Oswald"/>
                <a:sym typeface="Oswald"/>
              </a:rPr>
              <a:t>Always trust your gut!! </a:t>
            </a:r>
            <a:endParaRPr sz="2760" u="sng">
              <a:latin typeface="Oswald"/>
              <a:ea typeface="Oswald"/>
              <a:cs typeface="Oswald"/>
              <a:sym typeface="Oswald"/>
            </a:endParaRPr>
          </a:p>
          <a:p>
            <a:pPr marL="0" lvl="0" indent="0" algn="l" rtl="0">
              <a:lnSpc>
                <a:spcPct val="115000"/>
              </a:lnSpc>
              <a:spcBef>
                <a:spcPts val="0"/>
              </a:spcBef>
              <a:spcAft>
                <a:spcPts val="0"/>
              </a:spcAft>
              <a:buSzPct val="101300"/>
              <a:buNone/>
            </a:pPr>
            <a:endParaRPr sz="2171">
              <a:latin typeface="Oswald"/>
              <a:ea typeface="Oswald"/>
              <a:cs typeface="Oswald"/>
              <a:sym typeface="Oswald"/>
            </a:endParaRPr>
          </a:p>
          <a:p>
            <a:pPr marL="0" lvl="0" indent="0" algn="l" rtl="0">
              <a:lnSpc>
                <a:spcPct val="115000"/>
              </a:lnSpc>
              <a:spcBef>
                <a:spcPts val="0"/>
              </a:spcBef>
              <a:spcAft>
                <a:spcPts val="0"/>
              </a:spcAft>
              <a:buSzPct val="79710"/>
              <a:buNone/>
            </a:pPr>
            <a:r>
              <a:rPr lang="en-US" sz="2760">
                <a:latin typeface="Oswald"/>
                <a:ea typeface="Oswald"/>
                <a:cs typeface="Oswald"/>
                <a:sym typeface="Oswald"/>
              </a:rPr>
              <a:t>But… </a:t>
            </a:r>
            <a:endParaRPr sz="2760">
              <a:latin typeface="Oswald"/>
              <a:ea typeface="Oswald"/>
              <a:cs typeface="Oswald"/>
              <a:sym typeface="Oswald"/>
            </a:endParaRPr>
          </a:p>
          <a:p>
            <a:pPr marL="457200" lvl="0" indent="-321945" algn="l" rtl="0">
              <a:lnSpc>
                <a:spcPct val="115000"/>
              </a:lnSpc>
              <a:spcBef>
                <a:spcPts val="0"/>
              </a:spcBef>
              <a:spcAft>
                <a:spcPts val="0"/>
              </a:spcAft>
              <a:buSzPct val="79710"/>
              <a:buChar char="●"/>
            </a:pPr>
            <a:r>
              <a:rPr lang="en-US" sz="2760">
                <a:latin typeface="Oswald"/>
                <a:ea typeface="Oswald"/>
                <a:cs typeface="Oswald"/>
                <a:sym typeface="Oswald"/>
              </a:rPr>
              <a:t>most tend to be young males and</a:t>
            </a:r>
            <a:endParaRPr sz="2760">
              <a:latin typeface="Oswald"/>
              <a:ea typeface="Oswald"/>
              <a:cs typeface="Oswald"/>
              <a:sym typeface="Oswald"/>
            </a:endParaRPr>
          </a:p>
          <a:p>
            <a:pPr marL="457200" lvl="0" indent="-321945" algn="l" rtl="0">
              <a:lnSpc>
                <a:spcPct val="115000"/>
              </a:lnSpc>
              <a:spcBef>
                <a:spcPts val="0"/>
              </a:spcBef>
              <a:spcAft>
                <a:spcPts val="0"/>
              </a:spcAft>
              <a:buSzPct val="79710"/>
              <a:buChar char="●"/>
            </a:pPr>
            <a:r>
              <a:rPr lang="en-US" sz="2760">
                <a:latin typeface="Oswald"/>
                <a:ea typeface="Oswald"/>
                <a:cs typeface="Oswald"/>
                <a:sym typeface="Oswald"/>
              </a:rPr>
              <a:t>women and girls may be controlled and exploited by perpetrators to help find and prepare victims.</a:t>
            </a:r>
            <a:endParaRPr/>
          </a:p>
        </p:txBody>
      </p:sp>
      <p:pic>
        <p:nvPicPr>
          <p:cNvPr id="180" name="Google Shape;180;p27"/>
          <p:cNvPicPr preferRelativeResize="0"/>
          <p:nvPr/>
        </p:nvPicPr>
        <p:blipFill>
          <a:blip r:embed="rId3">
            <a:alphaModFix/>
          </a:blip>
          <a:stretch>
            <a:fillRect/>
          </a:stretch>
        </p:blipFill>
        <p:spPr>
          <a:xfrm>
            <a:off x="6071192" y="870200"/>
            <a:ext cx="2768008" cy="27449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311699" y="445025"/>
            <a:ext cx="8520600" cy="572700"/>
          </a:xfrm>
          <a:prstGeom prst="rect">
            <a:avLst/>
          </a:prstGeom>
        </p:spPr>
        <p:txBody>
          <a:bodyPr spcFirstLastPara="1" wrap="square" lIns="91400" tIns="91400" rIns="91400" bIns="91400" anchor="t" anchorCtr="0">
            <a:normAutofit fontScale="90000"/>
          </a:bodyPr>
          <a:lstStyle/>
          <a:p>
            <a:pPr marL="0" lvl="0" indent="0" algn="ctr" rtl="0">
              <a:spcBef>
                <a:spcPts val="0"/>
              </a:spcBef>
              <a:spcAft>
                <a:spcPts val="0"/>
              </a:spcAft>
              <a:buNone/>
            </a:pPr>
            <a:r>
              <a:rPr lang="en-US" b="1">
                <a:solidFill>
                  <a:schemeClr val="lt1"/>
                </a:solidFill>
              </a:rPr>
              <a:t>What have you learned?</a:t>
            </a:r>
            <a:endParaRPr b="1">
              <a:solidFill>
                <a:schemeClr val="lt1"/>
              </a:solidFill>
            </a:endParaRPr>
          </a:p>
        </p:txBody>
      </p:sp>
      <p:graphicFrame>
        <p:nvGraphicFramePr>
          <p:cNvPr id="186" name="Google Shape;186;p28"/>
          <p:cNvGraphicFramePr/>
          <p:nvPr/>
        </p:nvGraphicFramePr>
        <p:xfrm>
          <a:off x="952500" y="1132297"/>
          <a:ext cx="7239000" cy="2935875"/>
        </p:xfrm>
        <a:graphic>
          <a:graphicData uri="http://schemas.openxmlformats.org/drawingml/2006/table">
            <a:tbl>
              <a:tblPr>
                <a:noFill/>
                <a:tableStyleId>{CA60D2C0-9841-4068-BCE1-750BD04BBB3A}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11200">
                <a:tc>
                  <a:txBody>
                    <a:bodyPr/>
                    <a:lstStyle/>
                    <a:p>
                      <a:pPr marL="0" lvl="0" indent="0" algn="l" rtl="0">
                        <a:spcBef>
                          <a:spcPts val="0"/>
                        </a:spcBef>
                        <a:spcAft>
                          <a:spcPts val="0"/>
                        </a:spcAft>
                        <a:buNone/>
                      </a:pPr>
                      <a:r>
                        <a:rPr lang="en-US" sz="1700">
                          <a:solidFill>
                            <a:srgbClr val="585858"/>
                          </a:solidFill>
                          <a:latin typeface="Oswald"/>
                          <a:ea typeface="Oswald"/>
                          <a:cs typeface="Oswald"/>
                          <a:sym typeface="Oswald"/>
                        </a:rPr>
                        <a:t>What is sex trafficking?</a:t>
                      </a:r>
                      <a:endParaRPr sz="1700">
                        <a:solidFill>
                          <a:srgbClr val="585858"/>
                        </a:solidFill>
                        <a:latin typeface="Oswald"/>
                        <a:ea typeface="Oswald"/>
                        <a:cs typeface="Oswald"/>
                        <a:sym typeface="Oswald"/>
                      </a:endParaRPr>
                    </a:p>
                  </a:txBody>
                  <a:tcPr marL="91425" marR="91425" marT="91425" marB="91425">
                    <a:solidFill>
                      <a:srgbClr val="D9D9D9"/>
                    </a:solidFill>
                  </a:tcPr>
                </a:tc>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0"/>
                  </a:ext>
                </a:extLst>
              </a:tr>
              <a:tr h="511200">
                <a:tc>
                  <a:txBody>
                    <a:bodyPr/>
                    <a:lstStyle/>
                    <a:p>
                      <a:pPr marL="0" lvl="0" indent="0" algn="l" rtl="0">
                        <a:spcBef>
                          <a:spcPts val="0"/>
                        </a:spcBef>
                        <a:spcAft>
                          <a:spcPts val="0"/>
                        </a:spcAft>
                        <a:buNone/>
                      </a:pPr>
                      <a:r>
                        <a:rPr lang="en-US" sz="1700">
                          <a:solidFill>
                            <a:srgbClr val="585858"/>
                          </a:solidFill>
                          <a:latin typeface="Oswald"/>
                          <a:ea typeface="Oswald"/>
                          <a:cs typeface="Oswald"/>
                          <a:sym typeface="Oswald"/>
                        </a:rPr>
                        <a:t>Where does it happen?</a:t>
                      </a:r>
                      <a:endParaRPr sz="1700">
                        <a:solidFill>
                          <a:srgbClr val="585858"/>
                        </a:solidFill>
                        <a:latin typeface="Oswald"/>
                        <a:ea typeface="Oswald"/>
                        <a:cs typeface="Oswald"/>
                        <a:sym typeface="Oswald"/>
                      </a:endParaRPr>
                    </a:p>
                  </a:txBody>
                  <a:tcPr marL="91425" marR="91425" marT="91425" marB="91425">
                    <a:solidFill>
                      <a:srgbClr val="D9D9D9"/>
                    </a:solidFill>
                  </a:tcPr>
                </a:tc>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1"/>
                  </a:ext>
                </a:extLst>
              </a:tr>
              <a:tr h="855825">
                <a:tc>
                  <a:txBody>
                    <a:bodyPr/>
                    <a:lstStyle/>
                    <a:p>
                      <a:pPr marL="0" lvl="0" indent="0" algn="l" rtl="0">
                        <a:lnSpc>
                          <a:spcPct val="115000"/>
                        </a:lnSpc>
                        <a:spcBef>
                          <a:spcPts val="0"/>
                        </a:spcBef>
                        <a:spcAft>
                          <a:spcPts val="0"/>
                        </a:spcAft>
                        <a:buClr>
                          <a:schemeClr val="dk1"/>
                        </a:buClr>
                        <a:buSzPts val="1100"/>
                        <a:buFont typeface="Arial"/>
                        <a:buNone/>
                      </a:pPr>
                      <a:r>
                        <a:rPr lang="en-US" sz="1700">
                          <a:solidFill>
                            <a:srgbClr val="585858"/>
                          </a:solidFill>
                          <a:latin typeface="Oswald"/>
                          <a:ea typeface="Oswald"/>
                          <a:cs typeface="Oswald"/>
                          <a:sym typeface="Oswald"/>
                        </a:rPr>
                        <a:t>Who is at risk of being targeted for child sexual exploitation and sex trafficking?</a:t>
                      </a:r>
                      <a:endParaRPr sz="2100">
                        <a:solidFill>
                          <a:srgbClr val="585858"/>
                        </a:solidFill>
                        <a:latin typeface="Oswald"/>
                        <a:ea typeface="Oswald"/>
                        <a:cs typeface="Oswald"/>
                        <a:sym typeface="Oswald"/>
                      </a:endParaRPr>
                    </a:p>
                  </a:txBody>
                  <a:tcPr marL="91425" marR="91425" marT="91425" marB="91425">
                    <a:solidFill>
                      <a:srgbClr val="D9D9D9"/>
                    </a:solidFill>
                  </a:tcPr>
                </a:tc>
                <a:tc>
                  <a:txBody>
                    <a:bodyPr/>
                    <a:lstStyle/>
                    <a:p>
                      <a:pPr marL="0" lvl="0" indent="0" algn="l" rtl="0">
                        <a:spcBef>
                          <a:spcPts val="0"/>
                        </a:spcBef>
                        <a:spcAft>
                          <a:spcPts val="0"/>
                        </a:spcAft>
                        <a:buNone/>
                      </a:pPr>
                      <a:endParaRPr/>
                    </a:p>
                  </a:txBody>
                  <a:tcPr marL="91425" marR="91425" marT="91425" marB="91425">
                    <a:solidFill>
                      <a:srgbClr val="D9D9D9"/>
                    </a:solidFill>
                  </a:tcPr>
                </a:tc>
                <a:extLst>
                  <a:ext uri="{0D108BD9-81ED-4DB2-BD59-A6C34878D82A}">
                    <a16:rowId xmlns:a16="http://schemas.microsoft.com/office/drawing/2014/main" val="10002"/>
                  </a:ext>
                </a:extLst>
              </a:tr>
              <a:tr h="528825">
                <a:tc>
                  <a:txBody>
                    <a:bodyPr/>
                    <a:lstStyle/>
                    <a:p>
                      <a:pPr marL="0" lvl="0" indent="0" algn="l" rtl="0">
                        <a:lnSpc>
                          <a:spcPct val="115000"/>
                        </a:lnSpc>
                        <a:spcBef>
                          <a:spcPts val="0"/>
                        </a:spcBef>
                        <a:spcAft>
                          <a:spcPts val="0"/>
                        </a:spcAft>
                        <a:buClr>
                          <a:schemeClr val="dk1"/>
                        </a:buClr>
                        <a:buSzPts val="1100"/>
                        <a:buFont typeface="Arial"/>
                        <a:buNone/>
                      </a:pPr>
                      <a:r>
                        <a:rPr lang="en-US" sz="1800">
                          <a:solidFill>
                            <a:srgbClr val="585858"/>
                          </a:solidFill>
                          <a:latin typeface="Oswald"/>
                          <a:ea typeface="Oswald"/>
                          <a:cs typeface="Oswald"/>
                          <a:sym typeface="Oswald"/>
                        </a:rPr>
                        <a:t>Who can be a perpetrator?</a:t>
                      </a:r>
                      <a:endParaRPr sz="1800">
                        <a:solidFill>
                          <a:srgbClr val="585858"/>
                        </a:solidFill>
                        <a:latin typeface="Oswald"/>
                        <a:ea typeface="Oswald"/>
                        <a:cs typeface="Oswald"/>
                        <a:sym typeface="Oswald"/>
                      </a:endParaRPr>
                    </a:p>
                  </a:txBody>
                  <a:tcPr marL="91425" marR="91425" marT="91425" marB="91425">
                    <a:solidFill>
                      <a:srgbClr val="D9D9D9"/>
                    </a:solidFill>
                  </a:tcPr>
                </a:tc>
                <a:tc>
                  <a:txBody>
                    <a:bodyPr/>
                    <a:lstStyle/>
                    <a:p>
                      <a:pPr marL="0" lvl="0" indent="0" algn="l" rtl="0">
                        <a:spcBef>
                          <a:spcPts val="0"/>
                        </a:spcBef>
                        <a:spcAft>
                          <a:spcPts val="0"/>
                        </a:spcAft>
                        <a:buNone/>
                      </a:pPr>
                      <a:endParaRPr sz="1500"/>
                    </a:p>
                  </a:txBody>
                  <a:tcPr marL="91425" marR="91425" marT="91425" marB="91425">
                    <a:solidFill>
                      <a:srgbClr val="D9D9D9"/>
                    </a:solidFill>
                  </a:tcPr>
                </a:tc>
                <a:extLst>
                  <a:ext uri="{0D108BD9-81ED-4DB2-BD59-A6C34878D82A}">
                    <a16:rowId xmlns:a16="http://schemas.microsoft.com/office/drawing/2014/main" val="10003"/>
                  </a:ext>
                </a:extLst>
              </a:tr>
              <a:tr h="528825">
                <a:tc>
                  <a:txBody>
                    <a:bodyPr/>
                    <a:lstStyle/>
                    <a:p>
                      <a:pPr marL="0" lvl="0" indent="0" algn="l" rtl="0">
                        <a:lnSpc>
                          <a:spcPct val="115000"/>
                        </a:lnSpc>
                        <a:spcBef>
                          <a:spcPts val="0"/>
                        </a:spcBef>
                        <a:spcAft>
                          <a:spcPts val="0"/>
                        </a:spcAft>
                        <a:buClr>
                          <a:schemeClr val="dk1"/>
                        </a:buClr>
                        <a:buSzPts val="1100"/>
                        <a:buFont typeface="Arial"/>
                        <a:buNone/>
                      </a:pPr>
                      <a:r>
                        <a:rPr lang="en-US" sz="1800">
                          <a:solidFill>
                            <a:srgbClr val="585858"/>
                          </a:solidFill>
                          <a:latin typeface="Oswald"/>
                          <a:ea typeface="Oswald"/>
                          <a:cs typeface="Oswald"/>
                          <a:sym typeface="Oswald"/>
                        </a:rPr>
                        <a:t>What questions remain?</a:t>
                      </a:r>
                      <a:endParaRPr sz="1800">
                        <a:solidFill>
                          <a:srgbClr val="585858"/>
                        </a:solidFill>
                        <a:latin typeface="Oswald"/>
                        <a:ea typeface="Oswald"/>
                        <a:cs typeface="Oswald"/>
                        <a:sym typeface="Oswald"/>
                      </a:endParaRPr>
                    </a:p>
                  </a:txBody>
                  <a:tcPr marL="91425" marR="91425" marT="91425" marB="91425">
                    <a:solidFill>
                      <a:srgbClr val="D9D9D9"/>
                    </a:solidFill>
                  </a:tcPr>
                </a:tc>
                <a:tc>
                  <a:txBody>
                    <a:bodyPr/>
                    <a:lstStyle/>
                    <a:p>
                      <a:pPr marL="0" lvl="0" indent="0" algn="l" rtl="0">
                        <a:spcBef>
                          <a:spcPts val="0"/>
                        </a:spcBef>
                        <a:spcAft>
                          <a:spcPts val="0"/>
                        </a:spcAft>
                        <a:buNone/>
                      </a:pPr>
                      <a:endParaRPr sz="1500"/>
                    </a:p>
                  </a:txBody>
                  <a:tcPr marL="91425" marR="91425" marT="91425" marB="91425">
                    <a:solidFill>
                      <a:srgbClr val="D9D9D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104272" y="77405"/>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978" b="1">
                <a:solidFill>
                  <a:srgbClr val="387966"/>
                </a:solidFill>
              </a:rPr>
              <a:t>What is sexual exploitation and sex trafficking?</a:t>
            </a:r>
            <a:endParaRPr sz="3978" b="1">
              <a:solidFill>
                <a:srgbClr val="387966"/>
              </a:solidFill>
            </a:endParaRPr>
          </a:p>
        </p:txBody>
      </p:sp>
      <p:sp>
        <p:nvSpPr>
          <p:cNvPr id="192" name="Google Shape;192;p29"/>
          <p:cNvSpPr txBox="1">
            <a:spLocks noGrp="1"/>
          </p:cNvSpPr>
          <p:nvPr>
            <p:ph type="body" idx="1"/>
          </p:nvPr>
        </p:nvSpPr>
        <p:spPr>
          <a:xfrm>
            <a:off x="92625" y="1414450"/>
            <a:ext cx="4340830" cy="34446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800"/>
              <a:buNone/>
            </a:pPr>
            <a:r>
              <a:rPr lang="en-US" sz="3359" dirty="0">
                <a:latin typeface="Oswald"/>
                <a:ea typeface="Oswald"/>
                <a:cs typeface="Oswald"/>
                <a:sym typeface="Oswald"/>
              </a:rPr>
              <a:t>Let’s watch the video </a:t>
            </a:r>
            <a:endParaRPr sz="2800" dirty="0"/>
          </a:p>
          <a:p>
            <a:pPr marL="0" lvl="0" indent="0" algn="l" rtl="0">
              <a:lnSpc>
                <a:spcPct val="115000"/>
              </a:lnSpc>
              <a:spcBef>
                <a:spcPts val="0"/>
              </a:spcBef>
              <a:spcAft>
                <a:spcPts val="0"/>
              </a:spcAft>
              <a:buSzPts val="2800"/>
              <a:buNone/>
            </a:pPr>
            <a:r>
              <a:rPr lang="en-US" sz="3400" dirty="0"/>
              <a:t>“</a:t>
            </a:r>
            <a:r>
              <a:rPr lang="en-US" sz="3300" u="sng" dirty="0">
                <a:solidFill>
                  <a:srgbClr val="4A6EE0"/>
                </a:solidFill>
                <a:latin typeface="Oswald"/>
                <a:ea typeface="Oswald"/>
                <a:cs typeface="Oswald"/>
                <a:sym typeface="Oswald"/>
                <a:hlinkClick r:id="rId3">
                  <a:extLst>
                    <a:ext uri="{A12FA001-AC4F-418D-AE19-62706E023703}">
                      <ahyp:hlinkClr xmlns:ahyp="http://schemas.microsoft.com/office/drawing/2018/hyperlinkcolor" val="tx"/>
                    </a:ext>
                  </a:extLst>
                </a:hlinkClick>
              </a:rPr>
              <a:t>What is Sex Trafficking?</a:t>
            </a:r>
            <a:r>
              <a:rPr lang="en-US" sz="3400" dirty="0"/>
              <a:t>” </a:t>
            </a:r>
            <a:endParaRPr sz="2800" dirty="0"/>
          </a:p>
          <a:p>
            <a:pPr marL="0" lvl="0" indent="0" algn="l" rtl="0">
              <a:lnSpc>
                <a:spcPct val="115000"/>
              </a:lnSpc>
              <a:spcBef>
                <a:spcPts val="0"/>
              </a:spcBef>
              <a:spcAft>
                <a:spcPts val="0"/>
              </a:spcAft>
              <a:buSzPts val="2800"/>
              <a:buNone/>
            </a:pPr>
            <a:r>
              <a:rPr lang="en-US" sz="3359" dirty="0">
                <a:latin typeface="Oswald"/>
                <a:ea typeface="Oswald"/>
                <a:cs typeface="Oswald"/>
                <a:sym typeface="Oswald"/>
              </a:rPr>
              <a:t>by activist </a:t>
            </a:r>
            <a:r>
              <a:rPr lang="en-US" sz="3359" dirty="0" err="1">
                <a:latin typeface="Oswald"/>
                <a:ea typeface="Oswald"/>
                <a:cs typeface="Oswald"/>
                <a:sym typeface="Oswald"/>
              </a:rPr>
              <a:t>Rhonelle</a:t>
            </a:r>
            <a:r>
              <a:rPr lang="en-US" sz="3359" dirty="0">
                <a:latin typeface="Oswald"/>
                <a:ea typeface="Oswald"/>
                <a:cs typeface="Oswald"/>
                <a:sym typeface="Oswald"/>
              </a:rPr>
              <a:t> </a:t>
            </a:r>
            <a:r>
              <a:rPr lang="en-US" sz="3359" dirty="0" err="1">
                <a:latin typeface="Oswald"/>
                <a:ea typeface="Oswald"/>
                <a:cs typeface="Oswald"/>
                <a:sym typeface="Oswald"/>
              </a:rPr>
              <a:t>Bruder</a:t>
            </a:r>
            <a:endParaRPr sz="3359" dirty="0">
              <a:latin typeface="Oswald"/>
              <a:ea typeface="Oswald"/>
              <a:cs typeface="Oswald"/>
              <a:sym typeface="Oswald"/>
            </a:endParaRPr>
          </a:p>
        </p:txBody>
      </p:sp>
      <p:pic>
        <p:nvPicPr>
          <p:cNvPr id="193" name="Google Shape;193;p29"/>
          <p:cNvPicPr preferRelativeResize="0"/>
          <p:nvPr/>
        </p:nvPicPr>
        <p:blipFill>
          <a:blip r:embed="rId4">
            <a:alphaModFix/>
          </a:blip>
          <a:stretch>
            <a:fillRect/>
          </a:stretch>
        </p:blipFill>
        <p:spPr>
          <a:xfrm>
            <a:off x="4268000" y="1114725"/>
            <a:ext cx="4709651" cy="2644200"/>
          </a:xfrm>
          <a:prstGeom prst="rect">
            <a:avLst/>
          </a:prstGeom>
          <a:noFill/>
          <a:ln>
            <a:noFill/>
          </a:ln>
        </p:spPr>
      </p:pic>
      <p:sp>
        <p:nvSpPr>
          <p:cNvPr id="194" name="Google Shape;194;p29"/>
          <p:cNvSpPr txBox="1"/>
          <p:nvPr/>
        </p:nvSpPr>
        <p:spPr>
          <a:xfrm>
            <a:off x="4620775" y="3355825"/>
            <a:ext cx="400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body" idx="1"/>
          </p:nvPr>
        </p:nvSpPr>
        <p:spPr>
          <a:xfrm>
            <a:off x="311700" y="870850"/>
            <a:ext cx="4882200" cy="3416400"/>
          </a:xfrm>
          <a:prstGeom prst="rect">
            <a:avLst/>
          </a:prstGeom>
          <a:noFill/>
          <a:ln>
            <a:noFill/>
          </a:ln>
        </p:spPr>
        <p:txBody>
          <a:bodyPr spcFirstLastPara="1" wrap="square" lIns="91400" tIns="91400" rIns="91400" bIns="91400" anchor="t" anchorCtr="0">
            <a:normAutofit lnSpcReduction="10000"/>
          </a:bodyPr>
          <a:lstStyle/>
          <a:p>
            <a:pPr marL="0" lvl="0" indent="0" algn="l" rtl="0">
              <a:lnSpc>
                <a:spcPct val="115000"/>
              </a:lnSpc>
              <a:spcBef>
                <a:spcPts val="0"/>
              </a:spcBef>
              <a:spcAft>
                <a:spcPts val="0"/>
              </a:spcAft>
              <a:buSzPts val="3136"/>
              <a:buNone/>
            </a:pPr>
            <a:r>
              <a:rPr lang="en-US" sz="2900">
                <a:latin typeface="Oswald"/>
                <a:ea typeface="Oswald"/>
                <a:cs typeface="Oswald"/>
                <a:sym typeface="Oswald"/>
              </a:rPr>
              <a:t>Think about the apps, social media platforms, and other digital environments on which you tend to spend most of your time. </a:t>
            </a:r>
            <a:endParaRPr sz="2900">
              <a:latin typeface="Oswald"/>
              <a:ea typeface="Oswald"/>
              <a:cs typeface="Oswald"/>
              <a:sym typeface="Oswald"/>
            </a:endParaRPr>
          </a:p>
          <a:p>
            <a:pPr marL="0" lvl="0" indent="0" algn="l" rtl="0">
              <a:lnSpc>
                <a:spcPct val="115000"/>
              </a:lnSpc>
              <a:spcBef>
                <a:spcPts val="0"/>
              </a:spcBef>
              <a:spcAft>
                <a:spcPts val="0"/>
              </a:spcAft>
              <a:buSzPts val="3136"/>
              <a:buNone/>
            </a:pPr>
            <a:endParaRPr sz="2000">
              <a:latin typeface="Oswald"/>
              <a:ea typeface="Oswald"/>
              <a:cs typeface="Oswald"/>
              <a:sym typeface="Oswald"/>
            </a:endParaRPr>
          </a:p>
          <a:p>
            <a:pPr marL="0" lvl="0" indent="0" algn="l" rtl="0">
              <a:lnSpc>
                <a:spcPct val="115000"/>
              </a:lnSpc>
              <a:spcBef>
                <a:spcPts val="0"/>
              </a:spcBef>
              <a:spcAft>
                <a:spcPts val="0"/>
              </a:spcAft>
              <a:buSzPts val="3136"/>
              <a:buNone/>
            </a:pPr>
            <a:r>
              <a:rPr lang="en-US" sz="2900">
                <a:latin typeface="Oswald"/>
                <a:ea typeface="Oswald"/>
                <a:cs typeface="Oswald"/>
                <a:sym typeface="Oswald"/>
              </a:rPr>
              <a:t>How safe do you think these platforms are?</a:t>
            </a:r>
            <a:endParaRPr sz="2900">
              <a:latin typeface="Oswald"/>
              <a:ea typeface="Oswald"/>
              <a:cs typeface="Oswald"/>
              <a:sym typeface="Oswald"/>
            </a:endParaRPr>
          </a:p>
        </p:txBody>
      </p:sp>
      <p:sp>
        <p:nvSpPr>
          <p:cNvPr id="200" name="Google Shape;200;p30"/>
          <p:cNvSpPr txBox="1"/>
          <p:nvPr/>
        </p:nvSpPr>
        <p:spPr>
          <a:xfrm>
            <a:off x="311699" y="141993"/>
            <a:ext cx="8520600" cy="769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800"/>
              <a:buFont typeface="Oswald"/>
              <a:buNone/>
            </a:pPr>
            <a:r>
              <a:rPr lang="en-US" sz="3800" b="1" i="0" u="none" strike="noStrike" cap="none">
                <a:solidFill>
                  <a:srgbClr val="387966"/>
                </a:solidFill>
                <a:latin typeface="Oswald"/>
                <a:ea typeface="Oswald"/>
                <a:cs typeface="Oswald"/>
                <a:sym typeface="Oswald"/>
              </a:rPr>
              <a:t>Something for you to think about…</a:t>
            </a:r>
            <a:endParaRPr sz="2400"/>
          </a:p>
        </p:txBody>
      </p:sp>
      <p:pic>
        <p:nvPicPr>
          <p:cNvPr id="201" name="Google Shape;201;p30"/>
          <p:cNvPicPr preferRelativeResize="0"/>
          <p:nvPr/>
        </p:nvPicPr>
        <p:blipFill>
          <a:blip r:embed="rId3">
            <a:alphaModFix/>
          </a:blip>
          <a:stretch>
            <a:fillRect/>
          </a:stretch>
        </p:blipFill>
        <p:spPr>
          <a:xfrm>
            <a:off x="5718450" y="1180050"/>
            <a:ext cx="3113850" cy="2555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198775" y="0"/>
            <a:ext cx="8843100" cy="6315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8596"/>
              <a:buFont typeface="Oswald"/>
              <a:buNone/>
            </a:pPr>
            <a:r>
              <a:rPr lang="en-US" sz="3420" b="1">
                <a:solidFill>
                  <a:srgbClr val="387966"/>
                </a:solidFill>
              </a:rPr>
              <a:t>What apps might be used by sex traffickers to target their victims?</a:t>
            </a:r>
            <a:endParaRPr sz="3420" b="1">
              <a:solidFill>
                <a:srgbClr val="387966"/>
              </a:solidFill>
            </a:endParaRPr>
          </a:p>
        </p:txBody>
      </p:sp>
      <p:sp>
        <p:nvSpPr>
          <p:cNvPr id="207" name="Google Shape;207;p31"/>
          <p:cNvSpPr txBox="1">
            <a:spLocks noGrp="1"/>
          </p:cNvSpPr>
          <p:nvPr>
            <p:ph type="body" idx="1"/>
          </p:nvPr>
        </p:nvSpPr>
        <p:spPr>
          <a:xfrm>
            <a:off x="221850" y="1006800"/>
            <a:ext cx="8700300" cy="34182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200"/>
              <a:buNone/>
            </a:pPr>
            <a:r>
              <a:rPr lang="en-US" sz="2495">
                <a:latin typeface="Oswald"/>
                <a:ea typeface="Oswald"/>
                <a:cs typeface="Oswald"/>
                <a:sym typeface="Oswald"/>
              </a:rPr>
              <a:t>Indicate what you think and add other online spaces not on the list:</a:t>
            </a:r>
            <a:endParaRPr sz="2495">
              <a:latin typeface="Oswald"/>
              <a:ea typeface="Oswald"/>
              <a:cs typeface="Oswald"/>
              <a:sym typeface="Oswald"/>
            </a:endParaRPr>
          </a:p>
        </p:txBody>
      </p:sp>
      <p:pic>
        <p:nvPicPr>
          <p:cNvPr id="208" name="Google Shape;208;p31" descr="Google Shape;185;p15"/>
          <p:cNvPicPr preferRelativeResize="0"/>
          <p:nvPr/>
        </p:nvPicPr>
        <p:blipFill rotWithShape="1">
          <a:blip r:embed="rId3">
            <a:alphaModFix/>
          </a:blip>
          <a:srcRect/>
          <a:stretch/>
        </p:blipFill>
        <p:spPr>
          <a:xfrm>
            <a:off x="6272324" y="1960998"/>
            <a:ext cx="2311601" cy="2311577"/>
          </a:xfrm>
          <a:prstGeom prst="rect">
            <a:avLst/>
          </a:prstGeom>
          <a:noFill/>
          <a:ln>
            <a:noFill/>
          </a:ln>
        </p:spPr>
      </p:pic>
      <p:sp>
        <p:nvSpPr>
          <p:cNvPr id="209" name="Google Shape;209;p31"/>
          <p:cNvSpPr txBox="1"/>
          <p:nvPr/>
        </p:nvSpPr>
        <p:spPr>
          <a:xfrm>
            <a:off x="423005" y="1502314"/>
            <a:ext cx="5659140" cy="26730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2695">
              <a:solidFill>
                <a:srgbClr val="585858"/>
              </a:solidFill>
              <a:latin typeface="Oswald"/>
              <a:ea typeface="Oswald"/>
              <a:cs typeface="Oswald"/>
              <a:sym typeface="Oswald"/>
            </a:endParaRPr>
          </a:p>
          <a:p>
            <a:pPr marL="285750" marR="0" lvl="0" indent="-285750" algn="l" rtl="0">
              <a:lnSpc>
                <a:spcPct val="100000"/>
              </a:lnSpc>
              <a:spcBef>
                <a:spcPts val="0"/>
              </a:spcBef>
              <a:spcAft>
                <a:spcPts val="0"/>
              </a:spcAft>
              <a:buClr>
                <a:srgbClr val="585858"/>
              </a:buClr>
              <a:buSzPts val="2000"/>
              <a:buFont typeface="Helvetica Neue"/>
              <a:buChar char="❑"/>
            </a:pPr>
            <a:r>
              <a:rPr lang="en-US" sz="2195">
                <a:solidFill>
                  <a:srgbClr val="585858"/>
                </a:solidFill>
                <a:latin typeface="Oswald"/>
                <a:ea typeface="Oswald"/>
                <a:cs typeface="Oswald"/>
                <a:sym typeface="Oswald"/>
              </a:rPr>
              <a:t>Instagram</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Snapchat</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YouTube</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TikTok</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Facebook </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Dating/ “find friends” apps</a:t>
            </a:r>
            <a:endParaRPr sz="2195">
              <a:solidFill>
                <a:srgbClr val="585858"/>
              </a:solidFill>
              <a:latin typeface="Oswald"/>
              <a:ea typeface="Oswald"/>
              <a:cs typeface="Oswald"/>
              <a:sym typeface="Oswald"/>
            </a:endParaRPr>
          </a:p>
          <a:p>
            <a:pPr marL="285750" marR="0" lvl="0" indent="-254000" algn="l" rtl="0">
              <a:lnSpc>
                <a:spcPct val="100000"/>
              </a:lnSpc>
              <a:spcBef>
                <a:spcPts val="0"/>
              </a:spcBef>
              <a:spcAft>
                <a:spcPts val="0"/>
              </a:spcAft>
              <a:buClr>
                <a:srgbClr val="585858"/>
              </a:buClr>
              <a:buSzPts val="1500"/>
              <a:buFont typeface="Helvetica Neue"/>
              <a:buChar char="❑"/>
            </a:pPr>
            <a:r>
              <a:rPr lang="en-US" sz="2195">
                <a:solidFill>
                  <a:srgbClr val="585858"/>
                </a:solidFill>
                <a:latin typeface="Oswald"/>
                <a:ea typeface="Oswald"/>
                <a:cs typeface="Oswald"/>
                <a:sym typeface="Oswald"/>
              </a:rPr>
              <a:t>Online gaming chat/other message boards/apps</a:t>
            </a:r>
            <a:endParaRPr sz="900"/>
          </a:p>
        </p:txBody>
      </p:sp>
      <p:sp>
        <p:nvSpPr>
          <p:cNvPr id="210" name="Google Shape;210;p31"/>
          <p:cNvSpPr txBox="1"/>
          <p:nvPr/>
        </p:nvSpPr>
        <p:spPr>
          <a:xfrm>
            <a:off x="6154299" y="1502324"/>
            <a:ext cx="2311500" cy="3078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Any other online spaces?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body" idx="1"/>
          </p:nvPr>
        </p:nvSpPr>
        <p:spPr>
          <a:xfrm>
            <a:off x="204999" y="1555639"/>
            <a:ext cx="5778000" cy="37650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3200"/>
              <a:buNone/>
            </a:pPr>
            <a:r>
              <a:rPr lang="en-US" sz="3200">
                <a:latin typeface="Oswald"/>
                <a:ea typeface="Oswald"/>
                <a:cs typeface="Oswald"/>
                <a:sym typeface="Oswald"/>
              </a:rPr>
              <a:t>Create a checklist of safety tips that will help you stay protected, as best as you can, from online sex traffickers.</a:t>
            </a:r>
            <a:endParaRPr>
              <a:latin typeface="Oswald"/>
              <a:ea typeface="Oswald"/>
              <a:cs typeface="Oswald"/>
              <a:sym typeface="Oswald"/>
            </a:endParaRPr>
          </a:p>
        </p:txBody>
      </p:sp>
      <p:sp>
        <p:nvSpPr>
          <p:cNvPr id="216" name="Google Shape;216;p32"/>
          <p:cNvSpPr txBox="1">
            <a:spLocks noGrp="1"/>
          </p:cNvSpPr>
          <p:nvPr>
            <p:ph type="title"/>
          </p:nvPr>
        </p:nvSpPr>
        <p:spPr>
          <a:xfrm>
            <a:off x="123349" y="229032"/>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4020" b="1">
                <a:solidFill>
                  <a:srgbClr val="387966"/>
                </a:solidFill>
              </a:rPr>
              <a:t>What we will be working towards…</a:t>
            </a:r>
            <a:endParaRPr sz="4300"/>
          </a:p>
        </p:txBody>
      </p:sp>
      <p:pic>
        <p:nvPicPr>
          <p:cNvPr id="217" name="Google Shape;217;p32"/>
          <p:cNvPicPr preferRelativeResize="0"/>
          <p:nvPr/>
        </p:nvPicPr>
        <p:blipFill>
          <a:blip r:embed="rId3">
            <a:alphaModFix/>
          </a:blip>
          <a:stretch>
            <a:fillRect/>
          </a:stretch>
        </p:blipFill>
        <p:spPr>
          <a:xfrm>
            <a:off x="6302274" y="1235107"/>
            <a:ext cx="2673301" cy="26733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92624" y="71150"/>
            <a:ext cx="30969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Preventing Sex Trafficking: Online Safety Tips</a:t>
            </a:r>
            <a:endParaRPr sz="3420" b="1">
              <a:solidFill>
                <a:srgbClr val="387966"/>
              </a:solidFill>
            </a:endParaRPr>
          </a:p>
        </p:txBody>
      </p:sp>
      <p:sp>
        <p:nvSpPr>
          <p:cNvPr id="223" name="Google Shape;223;p33"/>
          <p:cNvSpPr txBox="1">
            <a:spLocks noGrp="1"/>
          </p:cNvSpPr>
          <p:nvPr>
            <p:ph type="body" idx="1"/>
          </p:nvPr>
        </p:nvSpPr>
        <p:spPr>
          <a:xfrm>
            <a:off x="92625" y="1776975"/>
            <a:ext cx="2774400" cy="1828800"/>
          </a:xfrm>
          <a:prstGeom prst="rect">
            <a:avLst/>
          </a:prstGeom>
          <a:noFill/>
          <a:ln>
            <a:noFill/>
          </a:ln>
        </p:spPr>
        <p:txBody>
          <a:bodyPr spcFirstLastPara="1" wrap="square" lIns="91400" tIns="91400" rIns="91400" bIns="91400" anchor="t" anchorCtr="0">
            <a:normAutofit fontScale="85000" lnSpcReduction="10000"/>
          </a:bodyPr>
          <a:lstStyle/>
          <a:p>
            <a:pPr marL="0" lvl="0" indent="0" algn="l" rtl="0">
              <a:lnSpc>
                <a:spcPct val="115000"/>
              </a:lnSpc>
              <a:spcBef>
                <a:spcPts val="0"/>
              </a:spcBef>
              <a:spcAft>
                <a:spcPts val="0"/>
              </a:spcAft>
              <a:buSzPct val="81625"/>
              <a:buNone/>
            </a:pPr>
            <a:r>
              <a:rPr lang="en-US" sz="2695">
                <a:latin typeface="Oswald"/>
                <a:ea typeface="Oswald"/>
                <a:cs typeface="Oswald"/>
                <a:sym typeface="Oswald"/>
              </a:rPr>
              <a:t>As a class, let's discuss each of the tips and fill in the “explanation” boxes of the chart.</a:t>
            </a:r>
            <a:endParaRPr/>
          </a:p>
        </p:txBody>
      </p:sp>
      <p:graphicFrame>
        <p:nvGraphicFramePr>
          <p:cNvPr id="224" name="Google Shape;224;p33"/>
          <p:cNvGraphicFramePr/>
          <p:nvPr/>
        </p:nvGraphicFramePr>
        <p:xfrm>
          <a:off x="3442975" y="117350"/>
          <a:ext cx="5253500" cy="4221750"/>
        </p:xfrm>
        <a:graphic>
          <a:graphicData uri="http://schemas.openxmlformats.org/drawingml/2006/table">
            <a:tbl>
              <a:tblPr bandRow="1">
                <a:noFill/>
                <a:tableStyleId>{85638D1E-7E56-47B3-95EF-73069C5A4178}</a:tableStyleId>
              </a:tblPr>
              <a:tblGrid>
                <a:gridCol w="2192725">
                  <a:extLst>
                    <a:ext uri="{9D8B030D-6E8A-4147-A177-3AD203B41FA5}">
                      <a16:colId xmlns:a16="http://schemas.microsoft.com/office/drawing/2014/main" val="20000"/>
                    </a:ext>
                  </a:extLst>
                </a:gridCol>
                <a:gridCol w="3060775">
                  <a:extLst>
                    <a:ext uri="{9D8B030D-6E8A-4147-A177-3AD203B41FA5}">
                      <a16:colId xmlns:a16="http://schemas.microsoft.com/office/drawing/2014/main" val="20001"/>
                    </a:ext>
                  </a:extLst>
                </a:gridCol>
              </a:tblGrid>
              <a:tr h="262500">
                <a:tc>
                  <a:txBody>
                    <a:bodyPr/>
                    <a:lstStyle/>
                    <a:p>
                      <a:pPr marL="0" lvl="0" indent="0" algn="ctr" rtl="0">
                        <a:spcBef>
                          <a:spcPts val="0"/>
                        </a:spcBef>
                        <a:spcAft>
                          <a:spcPts val="0"/>
                        </a:spcAft>
                        <a:buNone/>
                      </a:pPr>
                      <a:r>
                        <a:rPr lang="en-US" sz="1600">
                          <a:latin typeface="Oswald"/>
                          <a:ea typeface="Oswald"/>
                          <a:cs typeface="Oswald"/>
                          <a:sym typeface="Oswald"/>
                        </a:rPr>
                        <a:t>Online Safety Tip</a:t>
                      </a:r>
                      <a:endParaRPr sz="1600">
                        <a:latin typeface="Oswald"/>
                        <a:ea typeface="Oswald"/>
                        <a:cs typeface="Oswald"/>
                        <a:sym typeface="Oswald"/>
                      </a:endParaRPr>
                    </a:p>
                  </a:txBody>
                  <a:tcPr marL="68575" marR="68575" marT="0" marB="0">
                    <a:solidFill>
                      <a:schemeClr val="dk2"/>
                    </a:solidFill>
                  </a:tcPr>
                </a:tc>
                <a:tc>
                  <a:txBody>
                    <a:bodyPr/>
                    <a:lstStyle/>
                    <a:p>
                      <a:pPr marL="0" lvl="0" indent="0" algn="ctr" rtl="0">
                        <a:spcBef>
                          <a:spcPts val="0"/>
                        </a:spcBef>
                        <a:spcAft>
                          <a:spcPts val="0"/>
                        </a:spcAft>
                        <a:buNone/>
                      </a:pPr>
                      <a:r>
                        <a:rPr lang="en-US" sz="1600">
                          <a:latin typeface="Oswald"/>
                          <a:ea typeface="Oswald"/>
                          <a:cs typeface="Oswald"/>
                          <a:sym typeface="Oswald"/>
                        </a:rPr>
                        <a:t>Explanation</a:t>
                      </a:r>
                      <a:endParaRPr sz="1600">
                        <a:latin typeface="Oswald"/>
                        <a:ea typeface="Oswald"/>
                        <a:cs typeface="Oswald"/>
                        <a:sym typeface="Oswald"/>
                      </a:endParaRPr>
                    </a:p>
                  </a:txBody>
                  <a:tcPr marL="68575" marR="68575" marT="0" marB="0">
                    <a:solidFill>
                      <a:schemeClr val="dk2"/>
                    </a:solidFill>
                  </a:tcPr>
                </a:tc>
                <a:extLst>
                  <a:ext uri="{0D108BD9-81ED-4DB2-BD59-A6C34878D82A}">
                    <a16:rowId xmlns:a16="http://schemas.microsoft.com/office/drawing/2014/main" val="10000"/>
                  </a:ext>
                </a:extLst>
              </a:tr>
              <a:tr h="461325">
                <a:tc>
                  <a:txBody>
                    <a:bodyPr/>
                    <a:lstStyle/>
                    <a:p>
                      <a:pPr marL="0" lvl="0" indent="0" algn="l" rtl="0">
                        <a:spcBef>
                          <a:spcPts val="0"/>
                        </a:spcBef>
                        <a:spcAft>
                          <a:spcPts val="0"/>
                        </a:spcAft>
                        <a:buNone/>
                      </a:pPr>
                      <a:r>
                        <a:rPr lang="en-US">
                          <a:latin typeface="Oswald"/>
                          <a:ea typeface="Oswald"/>
                          <a:cs typeface="Oswald"/>
                          <a:sym typeface="Oswald"/>
                        </a:rPr>
                        <a:t>Disable geotagging on your phone </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1"/>
                  </a:ext>
                </a:extLst>
              </a:tr>
              <a:tr h="477575">
                <a:tc>
                  <a:txBody>
                    <a:bodyPr/>
                    <a:lstStyle/>
                    <a:p>
                      <a:pPr marL="0" lvl="0" indent="0" algn="l" rtl="0">
                        <a:spcBef>
                          <a:spcPts val="0"/>
                        </a:spcBef>
                        <a:spcAft>
                          <a:spcPts val="0"/>
                        </a:spcAft>
                        <a:buNone/>
                      </a:pPr>
                      <a:r>
                        <a:rPr lang="en-US">
                          <a:latin typeface="Oswald"/>
                          <a:ea typeface="Oswald"/>
                          <a:cs typeface="Oswald"/>
                          <a:sym typeface="Oswald"/>
                        </a:rPr>
                        <a:t>Set strict privacy settings on social media</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2"/>
                  </a:ext>
                </a:extLst>
              </a:tr>
              <a:tr h="334025">
                <a:tc>
                  <a:txBody>
                    <a:bodyPr/>
                    <a:lstStyle/>
                    <a:p>
                      <a:pPr marL="0" lvl="0" indent="0" algn="l" rtl="0">
                        <a:spcBef>
                          <a:spcPts val="0"/>
                        </a:spcBef>
                        <a:spcAft>
                          <a:spcPts val="0"/>
                        </a:spcAft>
                        <a:buNone/>
                      </a:pPr>
                      <a:r>
                        <a:rPr lang="en-US">
                          <a:latin typeface="Oswald"/>
                          <a:ea typeface="Oswald"/>
                          <a:cs typeface="Oswald"/>
                          <a:sym typeface="Oswald"/>
                        </a:rPr>
                        <a:t>Think before you post</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3"/>
                  </a:ext>
                </a:extLst>
              </a:tr>
              <a:tr h="423375">
                <a:tc>
                  <a:txBody>
                    <a:bodyPr/>
                    <a:lstStyle/>
                    <a:p>
                      <a:pPr marL="0" lvl="0" indent="0" algn="l" rtl="0">
                        <a:spcBef>
                          <a:spcPts val="0"/>
                        </a:spcBef>
                        <a:spcAft>
                          <a:spcPts val="0"/>
                        </a:spcAft>
                        <a:buNone/>
                      </a:pPr>
                      <a:r>
                        <a:rPr lang="en-US">
                          <a:latin typeface="Oswald"/>
                          <a:ea typeface="Oswald"/>
                          <a:cs typeface="Oswald"/>
                          <a:sym typeface="Oswald"/>
                        </a:rPr>
                        <a:t>Use generic usernames</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4"/>
                  </a:ext>
                </a:extLst>
              </a:tr>
              <a:tr h="460550">
                <a:tc>
                  <a:txBody>
                    <a:bodyPr/>
                    <a:lstStyle/>
                    <a:p>
                      <a:pPr marL="0" lvl="0" indent="0" algn="l" rtl="0">
                        <a:spcBef>
                          <a:spcPts val="0"/>
                        </a:spcBef>
                        <a:spcAft>
                          <a:spcPts val="0"/>
                        </a:spcAft>
                        <a:buNone/>
                      </a:pPr>
                      <a:r>
                        <a:rPr lang="en-US">
                          <a:latin typeface="Oswald"/>
                          <a:ea typeface="Oswald"/>
                          <a:cs typeface="Oswald"/>
                          <a:sym typeface="Oswald"/>
                        </a:rPr>
                        <a:t>Message/chat with people you know in person</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5"/>
                  </a:ext>
                </a:extLst>
              </a:tr>
              <a:tr h="901200">
                <a:tc>
                  <a:txBody>
                    <a:bodyPr/>
                    <a:lstStyle/>
                    <a:p>
                      <a:pPr marL="0" lvl="0" indent="0" algn="l" rtl="0">
                        <a:spcBef>
                          <a:spcPts val="0"/>
                        </a:spcBef>
                        <a:spcAft>
                          <a:spcPts val="0"/>
                        </a:spcAft>
                        <a:buNone/>
                      </a:pPr>
                      <a:r>
                        <a:rPr lang="en-US">
                          <a:latin typeface="Oswald"/>
                          <a:ea typeface="Oswald"/>
                          <a:cs typeface="Oswald"/>
                          <a:sym typeface="Oswald"/>
                        </a:rPr>
                        <a:t>Watch out for overly friendly or complimentary followers/comments</a:t>
                      </a:r>
                      <a:endParaRPr>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6"/>
                  </a:ext>
                </a:extLst>
              </a:tr>
              <a:tr h="901200">
                <a:tc>
                  <a:txBody>
                    <a:bodyPr/>
                    <a:lstStyle/>
                    <a:p>
                      <a:pPr marL="0" lvl="0" indent="0" algn="l" rtl="0">
                        <a:spcBef>
                          <a:spcPts val="0"/>
                        </a:spcBef>
                        <a:spcAft>
                          <a:spcPts val="0"/>
                        </a:spcAft>
                        <a:buNone/>
                      </a:pPr>
                      <a:r>
                        <a:rPr lang="en-US">
                          <a:latin typeface="Oswald"/>
                          <a:ea typeface="Oswald"/>
                          <a:cs typeface="Oswald"/>
                          <a:sym typeface="Oswald"/>
                        </a:rPr>
                        <a:t>Always let your friends and family know when and where you are meeting new people </a:t>
                      </a:r>
                      <a:endParaRPr>
                        <a:latin typeface="Oswald"/>
                        <a:ea typeface="Oswald"/>
                        <a:cs typeface="Oswald"/>
                        <a:sym typeface="Oswald"/>
                      </a:endParaRPr>
                    </a:p>
                    <a:p>
                      <a:pPr marL="0" lvl="0" indent="0" algn="l" rtl="0">
                        <a:spcBef>
                          <a:spcPts val="0"/>
                        </a:spcBef>
                        <a:spcAft>
                          <a:spcPts val="0"/>
                        </a:spcAft>
                        <a:buNone/>
                      </a:pPr>
                      <a:endParaRPr i="1">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endParaRPr/>
                    </a:p>
                  </a:txBody>
                  <a:tcPr marL="68575" marR="68575" marT="0" marB="0">
                    <a:solidFill>
                      <a:srgbClr val="F3F3F3"/>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11700" y="120999"/>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Let’s Practise</a:t>
            </a:r>
            <a:endParaRPr sz="3420" b="1">
              <a:solidFill>
                <a:srgbClr val="387966"/>
              </a:solidFill>
            </a:endParaRPr>
          </a:p>
        </p:txBody>
      </p:sp>
      <p:sp>
        <p:nvSpPr>
          <p:cNvPr id="236" name="Google Shape;236;p35"/>
          <p:cNvSpPr txBox="1">
            <a:spLocks noGrp="1"/>
          </p:cNvSpPr>
          <p:nvPr>
            <p:ph type="body" idx="1"/>
          </p:nvPr>
        </p:nvSpPr>
        <p:spPr>
          <a:xfrm>
            <a:off x="318599" y="824869"/>
            <a:ext cx="4350326" cy="3493762"/>
          </a:xfrm>
          <a:prstGeom prst="rect">
            <a:avLst/>
          </a:prstGeom>
          <a:noFill/>
          <a:ln>
            <a:noFill/>
          </a:ln>
        </p:spPr>
        <p:txBody>
          <a:bodyPr spcFirstLastPara="1" wrap="square" lIns="91400" tIns="91400" rIns="91400" bIns="91400" anchor="t" anchorCtr="0">
            <a:normAutofit fontScale="92500"/>
          </a:bodyPr>
          <a:lstStyle/>
          <a:p>
            <a:pPr marL="0" lvl="0" indent="114300" algn="l" rtl="0">
              <a:lnSpc>
                <a:spcPct val="115000"/>
              </a:lnSpc>
              <a:spcBef>
                <a:spcPts val="0"/>
              </a:spcBef>
              <a:spcAft>
                <a:spcPts val="0"/>
              </a:spcAft>
              <a:buSzPts val="2200"/>
              <a:buNone/>
            </a:pPr>
            <a:r>
              <a:rPr lang="en-US" sz="2695">
                <a:latin typeface="Oswald"/>
                <a:ea typeface="Oswald"/>
                <a:cs typeface="Oswald"/>
                <a:sym typeface="Oswald"/>
              </a:rPr>
              <a:t>How to…</a:t>
            </a:r>
            <a:endParaRPr sz="2695">
              <a:latin typeface="Oswald"/>
              <a:ea typeface="Oswald"/>
              <a:cs typeface="Oswald"/>
              <a:sym typeface="Oswald"/>
            </a:endParaRPr>
          </a:p>
          <a:p>
            <a:pPr marL="457200" lvl="0" indent="-342900" algn="l" rtl="0">
              <a:lnSpc>
                <a:spcPct val="115000"/>
              </a:lnSpc>
              <a:spcBef>
                <a:spcPts val="0"/>
              </a:spcBef>
              <a:spcAft>
                <a:spcPts val="0"/>
              </a:spcAft>
              <a:buSzPts val="2200"/>
              <a:buChar char="●"/>
            </a:pPr>
            <a:r>
              <a:rPr lang="en-US" sz="2695">
                <a:latin typeface="Oswald"/>
                <a:ea typeface="Oswald"/>
                <a:cs typeface="Oswald"/>
                <a:sym typeface="Oswald"/>
              </a:rPr>
              <a:t>Change privacy settings in different social media platforms</a:t>
            </a:r>
            <a:endParaRPr sz="2695">
              <a:latin typeface="Oswald"/>
              <a:ea typeface="Oswald"/>
              <a:cs typeface="Oswald"/>
              <a:sym typeface="Oswald"/>
            </a:endParaRPr>
          </a:p>
          <a:p>
            <a:pPr marL="457200" lvl="0" indent="-342900" algn="l" rtl="0">
              <a:lnSpc>
                <a:spcPct val="115000"/>
              </a:lnSpc>
              <a:spcBef>
                <a:spcPts val="0"/>
              </a:spcBef>
              <a:spcAft>
                <a:spcPts val="0"/>
              </a:spcAft>
              <a:buSzPts val="2200"/>
              <a:buChar char="●"/>
            </a:pPr>
            <a:r>
              <a:rPr lang="en-US" sz="2695">
                <a:latin typeface="Oswald"/>
                <a:ea typeface="Oswald"/>
                <a:cs typeface="Oswald"/>
                <a:sym typeface="Oswald"/>
              </a:rPr>
              <a:t>Disable geotagging in different social media platforms</a:t>
            </a:r>
            <a:endParaRPr sz="2695">
              <a:latin typeface="Oswald"/>
              <a:ea typeface="Oswald"/>
              <a:cs typeface="Oswald"/>
              <a:sym typeface="Oswald"/>
            </a:endParaRPr>
          </a:p>
          <a:p>
            <a:pPr marL="457200" lvl="0" indent="-342900" algn="l" rtl="0">
              <a:lnSpc>
                <a:spcPct val="115000"/>
              </a:lnSpc>
              <a:spcBef>
                <a:spcPts val="0"/>
              </a:spcBef>
              <a:spcAft>
                <a:spcPts val="0"/>
              </a:spcAft>
              <a:buSzPts val="2200"/>
              <a:buChar char="●"/>
            </a:pPr>
            <a:r>
              <a:rPr lang="en-US" sz="2695">
                <a:latin typeface="Oswald"/>
                <a:ea typeface="Oswald"/>
                <a:cs typeface="Oswald"/>
                <a:sym typeface="Oswald"/>
              </a:rPr>
              <a:t>Other safety features?</a:t>
            </a:r>
            <a:endParaRPr/>
          </a:p>
        </p:txBody>
      </p:sp>
      <p:pic>
        <p:nvPicPr>
          <p:cNvPr id="237" name="Google Shape;237;p35" descr="Picture 4"/>
          <p:cNvPicPr preferRelativeResize="0"/>
          <p:nvPr/>
        </p:nvPicPr>
        <p:blipFill rotWithShape="1">
          <a:blip r:embed="rId3">
            <a:alphaModFix/>
          </a:blip>
          <a:srcRect/>
          <a:stretch/>
        </p:blipFill>
        <p:spPr>
          <a:xfrm>
            <a:off x="5199291" y="1313816"/>
            <a:ext cx="3639908" cy="24276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241649" y="136749"/>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520"/>
              <a:buFont typeface="Oswald"/>
              <a:buNone/>
            </a:pPr>
            <a:r>
              <a:rPr lang="en-US" sz="3420" b="1">
                <a:solidFill>
                  <a:srgbClr val="387966"/>
                </a:solidFill>
              </a:rPr>
              <a:t>Time to reflect?</a:t>
            </a:r>
            <a:endParaRPr sz="3700"/>
          </a:p>
        </p:txBody>
      </p:sp>
      <p:sp>
        <p:nvSpPr>
          <p:cNvPr id="243" name="Google Shape;243;p36"/>
          <p:cNvSpPr txBox="1">
            <a:spLocks noGrp="1"/>
          </p:cNvSpPr>
          <p:nvPr>
            <p:ph type="body" idx="1"/>
          </p:nvPr>
        </p:nvSpPr>
        <p:spPr>
          <a:xfrm>
            <a:off x="311703" y="878774"/>
            <a:ext cx="5197500" cy="3194400"/>
          </a:xfrm>
          <a:prstGeom prst="rect">
            <a:avLst/>
          </a:prstGeom>
          <a:noFill/>
          <a:ln>
            <a:noFill/>
          </a:ln>
        </p:spPr>
        <p:txBody>
          <a:bodyPr spcFirstLastPara="1" wrap="square" lIns="91400" tIns="91400" rIns="91400" bIns="91400" anchor="t" anchorCtr="0">
            <a:noAutofit/>
          </a:bodyPr>
          <a:lstStyle/>
          <a:p>
            <a:pPr marL="0" lvl="0" indent="0" algn="l" rtl="0">
              <a:lnSpc>
                <a:spcPct val="95000"/>
              </a:lnSpc>
              <a:spcBef>
                <a:spcPts val="0"/>
              </a:spcBef>
              <a:spcAft>
                <a:spcPts val="0"/>
              </a:spcAft>
              <a:buSzPts val="1960"/>
              <a:buNone/>
            </a:pPr>
            <a:r>
              <a:rPr lang="en-US" sz="2760">
                <a:latin typeface="Oswald"/>
                <a:ea typeface="Oswald"/>
                <a:cs typeface="Oswald"/>
                <a:sym typeface="Oswald"/>
              </a:rPr>
              <a:t>Are you doing enough to keep yourself safe online? </a:t>
            </a:r>
            <a:endParaRPr sz="2760" strike="sngStrike">
              <a:latin typeface="Oswald"/>
              <a:ea typeface="Oswald"/>
              <a:cs typeface="Oswald"/>
              <a:sym typeface="Oswald"/>
            </a:endParaRPr>
          </a:p>
          <a:p>
            <a:pPr marL="0" lvl="0" indent="83439" algn="l" rtl="0">
              <a:lnSpc>
                <a:spcPct val="95000"/>
              </a:lnSpc>
              <a:spcBef>
                <a:spcPts val="0"/>
              </a:spcBef>
              <a:spcAft>
                <a:spcPts val="0"/>
              </a:spcAft>
              <a:buSzPts val="1960"/>
              <a:buNone/>
            </a:pPr>
            <a:endParaRPr sz="2760" strike="sngStrike">
              <a:latin typeface="Oswald"/>
              <a:ea typeface="Oswald"/>
              <a:cs typeface="Oswald"/>
              <a:sym typeface="Oswald"/>
            </a:endParaRPr>
          </a:p>
          <a:p>
            <a:pPr marL="0" lvl="0" indent="0" algn="l" rtl="0">
              <a:lnSpc>
                <a:spcPct val="95000"/>
              </a:lnSpc>
              <a:spcBef>
                <a:spcPts val="0"/>
              </a:spcBef>
              <a:spcAft>
                <a:spcPts val="0"/>
              </a:spcAft>
              <a:buSzPts val="1960"/>
              <a:buNone/>
            </a:pPr>
            <a:r>
              <a:rPr lang="en-US" sz="2760">
                <a:latin typeface="Oswald"/>
                <a:ea typeface="Oswald"/>
                <a:cs typeface="Oswald"/>
                <a:sym typeface="Oswald"/>
              </a:rPr>
              <a:t>Answer this anonymous Poll:                  </a:t>
            </a:r>
            <a:endParaRPr sz="2340">
              <a:latin typeface="Oswald"/>
              <a:ea typeface="Oswald"/>
              <a:cs typeface="Oswald"/>
              <a:sym typeface="Oswald"/>
            </a:endParaRPr>
          </a:p>
          <a:p>
            <a:pPr marL="333756" lvl="0" indent="-301117" algn="l" rtl="0">
              <a:lnSpc>
                <a:spcPct val="95000"/>
              </a:lnSpc>
              <a:spcBef>
                <a:spcPts val="0"/>
              </a:spcBef>
              <a:spcAft>
                <a:spcPts val="0"/>
              </a:spcAft>
              <a:buSzPts val="2400"/>
              <a:buFont typeface="Oswald"/>
              <a:buChar char="●"/>
            </a:pPr>
            <a:r>
              <a:rPr lang="en-US" sz="2760">
                <a:latin typeface="Oswald"/>
                <a:ea typeface="Oswald"/>
                <a:cs typeface="Oswald"/>
                <a:sym typeface="Oswald"/>
              </a:rPr>
              <a:t>Absolutely</a:t>
            </a:r>
            <a:endParaRPr sz="2340">
              <a:latin typeface="Oswald"/>
              <a:ea typeface="Oswald"/>
              <a:cs typeface="Oswald"/>
              <a:sym typeface="Oswald"/>
            </a:endParaRPr>
          </a:p>
          <a:p>
            <a:pPr marL="333756" lvl="0" indent="-301117" algn="l" rtl="0">
              <a:lnSpc>
                <a:spcPct val="95000"/>
              </a:lnSpc>
              <a:spcBef>
                <a:spcPts val="0"/>
              </a:spcBef>
              <a:spcAft>
                <a:spcPts val="0"/>
              </a:spcAft>
              <a:buSzPts val="2400"/>
              <a:buFont typeface="Oswald"/>
              <a:buChar char="●"/>
            </a:pPr>
            <a:r>
              <a:rPr lang="en-US" sz="2760">
                <a:latin typeface="Oswald"/>
                <a:ea typeface="Oswald"/>
                <a:cs typeface="Oswald"/>
                <a:sym typeface="Oswald"/>
              </a:rPr>
              <a:t>I try, but I’m not sure.</a:t>
            </a:r>
            <a:endParaRPr sz="2340">
              <a:latin typeface="Oswald"/>
              <a:ea typeface="Oswald"/>
              <a:cs typeface="Oswald"/>
              <a:sym typeface="Oswald"/>
            </a:endParaRPr>
          </a:p>
          <a:p>
            <a:pPr marL="333756" lvl="0" indent="-301117" algn="l" rtl="0">
              <a:lnSpc>
                <a:spcPct val="95000"/>
              </a:lnSpc>
              <a:spcBef>
                <a:spcPts val="0"/>
              </a:spcBef>
              <a:spcAft>
                <a:spcPts val="0"/>
              </a:spcAft>
              <a:buSzPts val="2400"/>
              <a:buFont typeface="Oswald"/>
              <a:buChar char="●"/>
            </a:pPr>
            <a:r>
              <a:rPr lang="en-US" sz="2760">
                <a:latin typeface="Oswald"/>
                <a:ea typeface="Oswald"/>
                <a:cs typeface="Oswald"/>
                <a:sym typeface="Oswald"/>
              </a:rPr>
              <a:t>I don’t think about it.</a:t>
            </a:r>
            <a:endParaRPr sz="2340">
              <a:latin typeface="Oswald"/>
              <a:ea typeface="Oswald"/>
              <a:cs typeface="Oswald"/>
              <a:sym typeface="Oswald"/>
            </a:endParaRPr>
          </a:p>
          <a:p>
            <a:pPr marL="0" lvl="0" indent="83439" algn="l" rtl="0">
              <a:lnSpc>
                <a:spcPct val="95000"/>
              </a:lnSpc>
              <a:spcBef>
                <a:spcPts val="0"/>
              </a:spcBef>
              <a:spcAft>
                <a:spcPts val="0"/>
              </a:spcAft>
              <a:buSzPts val="1540"/>
              <a:buNone/>
            </a:pPr>
            <a:endParaRPr sz="2340"/>
          </a:p>
          <a:p>
            <a:pPr marL="0" lvl="0" indent="83439" algn="l" rtl="0">
              <a:lnSpc>
                <a:spcPct val="95000"/>
              </a:lnSpc>
              <a:spcBef>
                <a:spcPts val="0"/>
              </a:spcBef>
              <a:spcAft>
                <a:spcPts val="0"/>
              </a:spcAft>
              <a:buSzPts val="1540"/>
              <a:buNone/>
            </a:pPr>
            <a:endParaRPr sz="2340"/>
          </a:p>
          <a:p>
            <a:pPr marL="0" lvl="0" indent="83439" algn="l" rtl="0">
              <a:lnSpc>
                <a:spcPct val="95000"/>
              </a:lnSpc>
              <a:spcBef>
                <a:spcPts val="0"/>
              </a:spcBef>
              <a:spcAft>
                <a:spcPts val="0"/>
              </a:spcAft>
              <a:buSzPts val="1120"/>
              <a:buNone/>
            </a:pPr>
            <a:br>
              <a:rPr lang="en-US" sz="2340"/>
            </a:br>
            <a:endParaRPr sz="2340"/>
          </a:p>
        </p:txBody>
      </p:sp>
      <p:pic>
        <p:nvPicPr>
          <p:cNvPr id="244" name="Google Shape;244;p36"/>
          <p:cNvPicPr preferRelativeResize="0"/>
          <p:nvPr/>
        </p:nvPicPr>
        <p:blipFill>
          <a:blip r:embed="rId3">
            <a:alphaModFix/>
          </a:blip>
          <a:stretch>
            <a:fillRect/>
          </a:stretch>
        </p:blipFill>
        <p:spPr>
          <a:xfrm>
            <a:off x="5661603" y="935049"/>
            <a:ext cx="3329996" cy="33299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135974" y="-1558"/>
            <a:ext cx="8520600" cy="5964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81052"/>
              <a:buFont typeface="Oswald"/>
              <a:buNone/>
            </a:pPr>
            <a:r>
              <a:rPr lang="en-US" sz="3420" b="1">
                <a:solidFill>
                  <a:srgbClr val="387966"/>
                </a:solidFill>
              </a:rPr>
              <a:t>Online Safety Infographic</a:t>
            </a:r>
            <a:endParaRPr sz="3420" b="1">
              <a:solidFill>
                <a:srgbClr val="387966"/>
              </a:solidFill>
            </a:endParaRPr>
          </a:p>
        </p:txBody>
      </p:sp>
      <p:sp>
        <p:nvSpPr>
          <p:cNvPr id="250" name="Google Shape;250;p37"/>
          <p:cNvSpPr txBox="1">
            <a:spLocks noGrp="1"/>
          </p:cNvSpPr>
          <p:nvPr>
            <p:ph type="body" idx="1"/>
          </p:nvPr>
        </p:nvSpPr>
        <p:spPr>
          <a:xfrm>
            <a:off x="177787" y="603153"/>
            <a:ext cx="5772739" cy="3937200"/>
          </a:xfrm>
          <a:prstGeom prst="rect">
            <a:avLst/>
          </a:prstGeom>
          <a:noFill/>
          <a:ln>
            <a:noFill/>
          </a:ln>
        </p:spPr>
        <p:txBody>
          <a:bodyPr spcFirstLastPara="1" wrap="square" lIns="91400" tIns="91400" rIns="91400" bIns="91400" anchor="t" anchorCtr="0">
            <a:normAutofit fontScale="92500"/>
          </a:bodyPr>
          <a:lstStyle/>
          <a:p>
            <a:pPr marL="0" lvl="0" indent="0" algn="l" rtl="0">
              <a:lnSpc>
                <a:spcPct val="115000"/>
              </a:lnSpc>
              <a:spcBef>
                <a:spcPts val="0"/>
              </a:spcBef>
              <a:spcAft>
                <a:spcPts val="0"/>
              </a:spcAft>
              <a:buSzPts val="2200"/>
              <a:buNone/>
            </a:pPr>
            <a:r>
              <a:rPr lang="en-US" sz="2695" dirty="0">
                <a:latin typeface="Oswald"/>
                <a:ea typeface="Oswald"/>
                <a:cs typeface="Oswald"/>
                <a:sym typeface="Oswald"/>
              </a:rPr>
              <a:t>Create an infographic that educates other teens on how to stay safe online from sex-traffickers. Infographics should include specific safety tips as well as a list of community resources that teens can access if they or someone else they know becomes a victim of sex-trafficking. Infographics will be posted in our classroom and around the school.</a:t>
            </a:r>
            <a:endParaRPr sz="2695" dirty="0">
              <a:latin typeface="Oswald"/>
              <a:ea typeface="Oswald"/>
              <a:cs typeface="Oswald"/>
              <a:sym typeface="Oswald"/>
            </a:endParaRPr>
          </a:p>
        </p:txBody>
      </p:sp>
      <p:pic>
        <p:nvPicPr>
          <p:cNvPr id="251" name="Google Shape;251;p37"/>
          <p:cNvPicPr preferRelativeResize="0"/>
          <p:nvPr/>
        </p:nvPicPr>
        <p:blipFill>
          <a:blip r:embed="rId3">
            <a:alphaModFix/>
          </a:blip>
          <a:stretch>
            <a:fillRect/>
          </a:stretch>
        </p:blipFill>
        <p:spPr>
          <a:xfrm>
            <a:off x="6165448" y="692974"/>
            <a:ext cx="2561900" cy="3586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p:nvPr/>
        </p:nvSpPr>
        <p:spPr>
          <a:xfrm>
            <a:off x="206087" y="721248"/>
            <a:ext cx="5437552" cy="20218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387966"/>
              </a:buClr>
              <a:buSzPts val="3200"/>
              <a:buFont typeface="Oswald"/>
              <a:buNone/>
            </a:pPr>
            <a:r>
              <a:rPr lang="en-US" sz="3200" b="1" i="0" u="none" strike="noStrike" cap="none">
                <a:solidFill>
                  <a:srgbClr val="387966"/>
                </a:solidFill>
                <a:latin typeface="Oswald"/>
                <a:ea typeface="Oswald"/>
                <a:cs typeface="Oswald"/>
                <a:sym typeface="Oswald"/>
              </a:rPr>
              <a:t>Content Warning </a:t>
            </a:r>
            <a:endParaRPr/>
          </a:p>
          <a:p>
            <a:pPr marL="0" marR="0" lvl="0" indent="0" algn="l" rtl="0">
              <a:lnSpc>
                <a:spcPct val="100000"/>
              </a:lnSpc>
              <a:spcBef>
                <a:spcPts val="0"/>
              </a:spcBef>
              <a:spcAft>
                <a:spcPts val="0"/>
              </a:spcAft>
              <a:buClr>
                <a:srgbClr val="387966"/>
              </a:buClr>
              <a:buSzPts val="3200"/>
              <a:buFont typeface="Oswald"/>
              <a:buNone/>
            </a:pPr>
            <a:r>
              <a:rPr lang="en-US" sz="3200" b="1" i="0" u="none" strike="noStrike" cap="none">
                <a:solidFill>
                  <a:srgbClr val="387966"/>
                </a:solidFill>
                <a:latin typeface="Oswald"/>
                <a:ea typeface="Oswald"/>
                <a:cs typeface="Oswald"/>
                <a:sym typeface="Oswald"/>
              </a:rPr>
              <a:t>and Support</a:t>
            </a:r>
            <a:endParaRPr/>
          </a:p>
          <a:p>
            <a:pPr marL="0" marR="0" lvl="0" indent="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p:txBody>
      </p:sp>
      <p:sp>
        <p:nvSpPr>
          <p:cNvPr id="121" name="Google Shape;121;p19"/>
          <p:cNvSpPr txBox="1"/>
          <p:nvPr/>
        </p:nvSpPr>
        <p:spPr>
          <a:xfrm>
            <a:off x="160374" y="2228300"/>
            <a:ext cx="3000002" cy="970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387966"/>
              </a:buClr>
              <a:buSzPts val="2600"/>
              <a:buFont typeface="Oswald"/>
              <a:buNone/>
            </a:pPr>
            <a:r>
              <a:rPr lang="en-US" sz="2600" b="1" i="0" u="none" strike="noStrike" cap="none">
                <a:solidFill>
                  <a:srgbClr val="387966"/>
                </a:solidFill>
                <a:latin typeface="Oswald"/>
                <a:ea typeface="Oswald"/>
                <a:cs typeface="Oswald"/>
                <a:sym typeface="Oswald"/>
              </a:rPr>
              <a:t>Let’s create a class agreement!</a:t>
            </a:r>
            <a:endParaRPr/>
          </a:p>
        </p:txBody>
      </p:sp>
      <p:sp>
        <p:nvSpPr>
          <p:cNvPr id="122" name="Google Shape;122;p19"/>
          <p:cNvSpPr/>
          <p:nvPr/>
        </p:nvSpPr>
        <p:spPr>
          <a:xfrm>
            <a:off x="3229950" y="137250"/>
            <a:ext cx="5816400" cy="4169100"/>
          </a:xfrm>
          <a:prstGeom prst="rect">
            <a:avLst/>
          </a:prstGeom>
          <a:noFill/>
          <a:ln w="25400" cap="flat" cmpd="sng">
            <a:solidFill>
              <a:srgbClr val="FA12D9"/>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A12D9"/>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9"/>
          <p:cNvSpPr txBox="1"/>
          <p:nvPr/>
        </p:nvSpPr>
        <p:spPr>
          <a:xfrm>
            <a:off x="3329625" y="206825"/>
            <a:ext cx="5635500" cy="4776600"/>
          </a:xfrm>
          <a:prstGeom prst="rect">
            <a:avLst/>
          </a:prstGeom>
          <a:noFill/>
          <a:ln>
            <a:noFill/>
          </a:ln>
        </p:spPr>
        <p:txBody>
          <a:bodyPr spcFirstLastPara="1" wrap="square" lIns="45675" tIns="45675" rIns="45675" bIns="45675" anchor="t" anchorCtr="0">
            <a:spAutoFit/>
          </a:bodyPr>
          <a:lstStyle/>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rPr>
              <a:t>In-school resources:</a:t>
            </a: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457200" algn="l" rtl="0">
              <a:lnSpc>
                <a:spcPct val="100000"/>
              </a:lnSpc>
              <a:spcBef>
                <a:spcPts val="0"/>
              </a:spcBef>
              <a:spcAft>
                <a:spcPts val="0"/>
              </a:spcAft>
              <a:buClr>
                <a:srgbClr val="387966"/>
              </a:buClr>
              <a:buSzPts val="1400"/>
              <a:buFont typeface="Oswald"/>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387966"/>
              </a:buClr>
              <a:buSzPts val="2400"/>
              <a:buFont typeface="Oswald"/>
              <a:buNone/>
            </a:pPr>
            <a:r>
              <a:rPr lang="en-US" sz="2400" b="0" i="0" u="none" strike="noStrike" cap="none">
                <a:solidFill>
                  <a:srgbClr val="387966"/>
                </a:solidFill>
                <a:latin typeface="Oswald"/>
                <a:ea typeface="Oswald"/>
                <a:cs typeface="Oswald"/>
                <a:sym typeface="Oswald"/>
              </a:rPr>
              <a:t>Canada-Wide Resources: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400" b="1" i="0" u="none" strike="noStrike" cap="none">
                <a:solidFill>
                  <a:srgbClr val="434343"/>
                </a:solidFill>
                <a:latin typeface="Oswald"/>
                <a:ea typeface="Oswald"/>
                <a:cs typeface="Oswald"/>
                <a:sym typeface="Oswald"/>
              </a:rPr>
              <a:t>Canadian Human Trafficking Hotline </a:t>
            </a:r>
            <a:endParaRPr sz="1400" b="1" i="0" u="none" strike="noStrike" cap="none">
              <a:solidFill>
                <a:srgbClr val="000000"/>
              </a:solidFill>
            </a:endParaRPr>
          </a:p>
          <a:p>
            <a:pPr marL="0" marR="0" lvl="1" indent="0" algn="l" rtl="0">
              <a:lnSpc>
                <a:spcPct val="100000"/>
              </a:lnSpc>
              <a:spcBef>
                <a:spcPts val="0"/>
              </a:spcBef>
              <a:spcAft>
                <a:spcPts val="0"/>
              </a:spcAft>
              <a:buClr>
                <a:srgbClr val="0097A7"/>
              </a:buClr>
              <a:buSzPts val="2400"/>
              <a:buFont typeface="Oswald"/>
              <a:buNone/>
            </a:pPr>
            <a:r>
              <a:rPr lang="en-US" sz="2400" b="0" i="0" u="sng" strike="noStrike" cap="none">
                <a:solidFill>
                  <a:srgbClr val="0000FF"/>
                </a:solidFill>
                <a:latin typeface="Oswald"/>
                <a:ea typeface="Oswald"/>
                <a:cs typeface="Oswald"/>
                <a:sym typeface="Oswald"/>
                <a:hlinkClick r:id="rId3">
                  <a:extLst>
                    <a:ext uri="{A12FA001-AC4F-418D-AE19-62706E023703}">
                      <ahyp:hlinkClr xmlns:ahyp="http://schemas.microsoft.com/office/drawing/2018/hyperlinkcolor" val="tx"/>
                    </a:ext>
                  </a:extLst>
                </a:hlinkClick>
              </a:rPr>
              <a:t>canadianhumantraffickinghotline.ca</a:t>
            </a:r>
            <a:endParaRPr sz="1400" b="0" i="0" u="none" strike="noStrike" cap="none">
              <a:solidFill>
                <a:srgbClr val="0000FF"/>
              </a:solidFill>
              <a:latin typeface="Arial"/>
              <a:ea typeface="Arial"/>
              <a:cs typeface="Arial"/>
              <a:sym typeface="Arial"/>
            </a:endParaRPr>
          </a:p>
          <a:p>
            <a:pPr marL="0" marR="0" lvl="1" indent="0" algn="l" rtl="0">
              <a:lnSpc>
                <a:spcPct val="100000"/>
              </a:lnSpc>
              <a:spcBef>
                <a:spcPts val="0"/>
              </a:spcBef>
              <a:spcAft>
                <a:spcPts val="0"/>
              </a:spcAft>
              <a:buClr>
                <a:srgbClr val="434343"/>
              </a:buClr>
              <a:buSzPts val="2400"/>
              <a:buFont typeface="Oswald"/>
              <a:buNone/>
            </a:pPr>
            <a:r>
              <a:rPr lang="en-US" sz="2200" b="0" i="0" u="none" strike="noStrike" cap="none">
                <a:solidFill>
                  <a:srgbClr val="434343"/>
                </a:solidFill>
                <a:latin typeface="Oswald"/>
                <a:ea typeface="Oswald"/>
                <a:cs typeface="Oswald"/>
                <a:sym typeface="Oswald"/>
              </a:rPr>
              <a:t>ENG/FR</a:t>
            </a:r>
            <a:r>
              <a:rPr lang="en-US" sz="2200"/>
              <a:t> - </a:t>
            </a:r>
            <a:r>
              <a:rPr lang="en-US" sz="2200" b="0" i="0" u="none" strike="noStrike" cap="none">
                <a:solidFill>
                  <a:srgbClr val="434343"/>
                </a:solidFill>
                <a:latin typeface="Oswald"/>
                <a:ea typeface="Oswald"/>
                <a:cs typeface="Oswald"/>
                <a:sym typeface="Oswald"/>
              </a:rPr>
              <a:t>Online chat available</a:t>
            </a:r>
            <a:r>
              <a:rPr lang="en-US" sz="2200">
                <a:solidFill>
                  <a:srgbClr val="434343"/>
                </a:solidFill>
                <a:latin typeface="Oswald"/>
                <a:ea typeface="Oswald"/>
                <a:cs typeface="Oswald"/>
                <a:sym typeface="Oswald"/>
              </a:rPr>
              <a:t> </a:t>
            </a:r>
            <a:endParaRPr sz="2200">
              <a:solidFill>
                <a:srgbClr val="434343"/>
              </a:solidFill>
              <a:latin typeface="Oswald"/>
              <a:ea typeface="Oswald"/>
              <a:cs typeface="Oswald"/>
              <a:sym typeface="Oswald"/>
            </a:endParaRPr>
          </a:p>
          <a:p>
            <a:pPr marL="0" marR="0" lvl="1" indent="457200" algn="l" rtl="0">
              <a:lnSpc>
                <a:spcPct val="100000"/>
              </a:lnSpc>
              <a:spcBef>
                <a:spcPts val="0"/>
              </a:spcBef>
              <a:spcAft>
                <a:spcPts val="0"/>
              </a:spcAft>
              <a:buClr>
                <a:srgbClr val="434343"/>
              </a:buClr>
              <a:buSzPts val="2400"/>
              <a:buFont typeface="Oswald"/>
              <a:buNone/>
            </a:pPr>
            <a:endParaRPr sz="1100">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b="1">
                <a:solidFill>
                  <a:srgbClr val="434343"/>
                </a:solidFill>
                <a:latin typeface="Oswald"/>
                <a:ea typeface="Oswald"/>
                <a:cs typeface="Oswald"/>
                <a:sym typeface="Oswald"/>
              </a:rPr>
              <a:t>Hope for Wellness Helpline</a:t>
            </a:r>
            <a:endParaRPr sz="2400" b="1">
              <a:solidFill>
                <a:srgbClr val="434343"/>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400" u="sng">
                <a:solidFill>
                  <a:srgbClr val="0000FF"/>
                </a:solidFill>
                <a:latin typeface="Oswald"/>
                <a:ea typeface="Oswald"/>
                <a:cs typeface="Oswald"/>
                <a:sym typeface="Oswald"/>
                <a:hlinkClick r:id="rId4">
                  <a:extLst>
                    <a:ext uri="{A12FA001-AC4F-418D-AE19-62706E023703}">
                      <ahyp:hlinkClr xmlns:ahyp="http://schemas.microsoft.com/office/drawing/2018/hyperlinkcolor" val="tx"/>
                    </a:ext>
                  </a:extLst>
                </a:hlinkClick>
              </a:rPr>
              <a:t>hopeforwellness.ca</a:t>
            </a:r>
            <a:r>
              <a:rPr lang="en-US" sz="2400" u="sng">
                <a:solidFill>
                  <a:srgbClr val="0000FF"/>
                </a:solidFill>
                <a:latin typeface="Oswald"/>
                <a:ea typeface="Oswald"/>
                <a:cs typeface="Oswald"/>
                <a:sym typeface="Oswald"/>
              </a:rPr>
              <a:t> </a:t>
            </a:r>
            <a:endParaRPr sz="2400" u="sng">
              <a:solidFill>
                <a:srgbClr val="0000FF"/>
              </a:solidFill>
              <a:latin typeface="Oswald"/>
              <a:ea typeface="Oswald"/>
              <a:cs typeface="Oswald"/>
              <a:sym typeface="Oswald"/>
            </a:endParaRPr>
          </a:p>
          <a:p>
            <a:pPr marL="0" marR="0" lvl="1" indent="0" algn="l" rtl="0">
              <a:lnSpc>
                <a:spcPct val="100000"/>
              </a:lnSpc>
              <a:spcBef>
                <a:spcPts val="0"/>
              </a:spcBef>
              <a:spcAft>
                <a:spcPts val="0"/>
              </a:spcAft>
              <a:buClr>
                <a:srgbClr val="434343"/>
              </a:buClr>
              <a:buSzPts val="2400"/>
              <a:buFont typeface="Oswald"/>
              <a:buNone/>
            </a:pPr>
            <a:r>
              <a:rPr lang="en-US" sz="2200">
                <a:solidFill>
                  <a:srgbClr val="434343"/>
                </a:solidFill>
                <a:latin typeface="Oswald"/>
                <a:ea typeface="Oswald"/>
                <a:cs typeface="Oswald"/>
                <a:sym typeface="Oswald"/>
              </a:rPr>
              <a:t>Offers immediate help to all Indigenous peoples across Canada. ENG/FR</a:t>
            </a:r>
            <a:r>
              <a:rPr lang="en-US" sz="2200">
                <a:solidFill>
                  <a:srgbClr val="000000"/>
                </a:solidFill>
              </a:rPr>
              <a:t> - </a:t>
            </a:r>
            <a:r>
              <a:rPr lang="en-US" sz="2200">
                <a:solidFill>
                  <a:srgbClr val="434343"/>
                </a:solidFill>
                <a:latin typeface="Oswald"/>
                <a:ea typeface="Oswald"/>
                <a:cs typeface="Oswald"/>
                <a:sym typeface="Oswald"/>
              </a:rPr>
              <a:t>Online chat available </a:t>
            </a:r>
            <a:endParaRPr sz="2400" u="sng">
              <a:solidFill>
                <a:srgbClr val="0000FF"/>
              </a:solidFill>
              <a:latin typeface="Oswald"/>
              <a:ea typeface="Oswald"/>
              <a:cs typeface="Oswald"/>
              <a:sym typeface="Oswald"/>
            </a:endParaRPr>
          </a:p>
          <a:p>
            <a:pPr marL="133350" marR="0" lvl="1" indent="476250" algn="l" rtl="0">
              <a:lnSpc>
                <a:spcPct val="100000"/>
              </a:lnSpc>
              <a:spcBef>
                <a:spcPts val="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a:p>
            <a:pPr marL="133350" marR="0" lvl="1" indent="476250" algn="l" rtl="0">
              <a:lnSpc>
                <a:spcPct val="100000"/>
              </a:lnSpc>
              <a:spcBef>
                <a:spcPts val="1600"/>
              </a:spcBef>
              <a:spcAft>
                <a:spcPts val="0"/>
              </a:spcAft>
              <a:buClr>
                <a:srgbClr val="434343"/>
              </a:buClr>
              <a:buSzPts val="1400"/>
              <a:buFont typeface="Oswald"/>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198449" y="143849"/>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Let’s Discuss</a:t>
            </a:r>
            <a:endParaRPr sz="3420" b="1">
              <a:solidFill>
                <a:srgbClr val="387966"/>
              </a:solidFill>
            </a:endParaRPr>
          </a:p>
        </p:txBody>
      </p:sp>
      <p:sp>
        <p:nvSpPr>
          <p:cNvPr id="257" name="Google Shape;257;p38"/>
          <p:cNvSpPr txBox="1">
            <a:spLocks noGrp="1"/>
          </p:cNvSpPr>
          <p:nvPr>
            <p:ph type="body" idx="1"/>
          </p:nvPr>
        </p:nvSpPr>
        <p:spPr>
          <a:xfrm>
            <a:off x="198449" y="863550"/>
            <a:ext cx="4752300" cy="3416400"/>
          </a:xfrm>
          <a:prstGeom prst="rect">
            <a:avLst/>
          </a:prstGeom>
          <a:noFill/>
          <a:ln>
            <a:noFill/>
          </a:ln>
        </p:spPr>
        <p:txBody>
          <a:bodyPr spcFirstLastPara="1" wrap="square" lIns="91400" tIns="91400" rIns="91400" bIns="91400" anchor="t" anchorCtr="0">
            <a:normAutofit/>
          </a:bodyPr>
          <a:lstStyle/>
          <a:p>
            <a:pPr marL="457200" lvl="0" indent="-342900" algn="l" rtl="0">
              <a:lnSpc>
                <a:spcPct val="115000"/>
              </a:lnSpc>
              <a:spcBef>
                <a:spcPts val="0"/>
              </a:spcBef>
              <a:spcAft>
                <a:spcPts val="0"/>
              </a:spcAft>
              <a:buSzPts val="2400"/>
              <a:buChar char="●"/>
            </a:pPr>
            <a:r>
              <a:rPr lang="en-US" sz="2695">
                <a:latin typeface="Oswald"/>
                <a:ea typeface="Oswald"/>
                <a:cs typeface="Oswald"/>
                <a:sym typeface="Oswald"/>
              </a:rPr>
              <a:t>What is the purpose of an infographic?</a:t>
            </a:r>
            <a:endParaRPr sz="2695">
              <a:latin typeface="Oswald"/>
              <a:ea typeface="Oswald"/>
              <a:cs typeface="Oswald"/>
              <a:sym typeface="Oswald"/>
            </a:endParaRPr>
          </a:p>
          <a:p>
            <a:pPr marL="457200" lvl="0" indent="-342900" algn="l" rtl="0">
              <a:lnSpc>
                <a:spcPct val="115000"/>
              </a:lnSpc>
              <a:spcBef>
                <a:spcPts val="0"/>
              </a:spcBef>
              <a:spcAft>
                <a:spcPts val="0"/>
              </a:spcAft>
              <a:buSzPts val="2400"/>
              <a:buChar char="●"/>
            </a:pPr>
            <a:r>
              <a:rPr lang="en-US" sz="2695">
                <a:latin typeface="Oswald"/>
                <a:ea typeface="Oswald"/>
                <a:cs typeface="Oswald"/>
                <a:sym typeface="Oswald"/>
              </a:rPr>
              <a:t>What are the specific design features of great infographics?</a:t>
            </a:r>
            <a:endParaRPr sz="2695">
              <a:latin typeface="Oswald"/>
              <a:ea typeface="Oswald"/>
              <a:cs typeface="Oswald"/>
              <a:sym typeface="Oswald"/>
            </a:endParaRPr>
          </a:p>
          <a:p>
            <a:pPr marL="457200" lvl="0" indent="-342900" algn="l" rtl="0">
              <a:lnSpc>
                <a:spcPct val="115000"/>
              </a:lnSpc>
              <a:spcBef>
                <a:spcPts val="0"/>
              </a:spcBef>
              <a:spcAft>
                <a:spcPts val="0"/>
              </a:spcAft>
              <a:buSzPts val="2400"/>
              <a:buChar char="●"/>
            </a:pPr>
            <a:r>
              <a:rPr lang="en-US" sz="2695">
                <a:latin typeface="Oswald"/>
                <a:ea typeface="Oswald"/>
                <a:cs typeface="Oswald"/>
                <a:sym typeface="Oswald"/>
              </a:rPr>
              <a:t>What tools might you use to create an infographic?</a:t>
            </a:r>
            <a:endParaRPr/>
          </a:p>
        </p:txBody>
      </p:sp>
      <p:pic>
        <p:nvPicPr>
          <p:cNvPr id="258" name="Google Shape;258;p38" descr="Google Shape;227;p21"/>
          <p:cNvPicPr preferRelativeResize="0"/>
          <p:nvPr/>
        </p:nvPicPr>
        <p:blipFill rotWithShape="1">
          <a:blip r:embed="rId3">
            <a:alphaModFix/>
          </a:blip>
          <a:srcRect/>
          <a:stretch/>
        </p:blipFill>
        <p:spPr>
          <a:xfrm>
            <a:off x="5287350" y="1185214"/>
            <a:ext cx="3589849" cy="2323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221874" y="158370"/>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Let’s Share our Infographics</a:t>
            </a:r>
            <a:endParaRPr sz="3420" b="1">
              <a:solidFill>
                <a:srgbClr val="387966"/>
              </a:solidFill>
            </a:endParaRPr>
          </a:p>
        </p:txBody>
      </p:sp>
      <p:sp>
        <p:nvSpPr>
          <p:cNvPr id="264" name="Google Shape;264;p39"/>
          <p:cNvSpPr txBox="1">
            <a:spLocks noGrp="1"/>
          </p:cNvSpPr>
          <p:nvPr>
            <p:ph type="body" idx="1"/>
          </p:nvPr>
        </p:nvSpPr>
        <p:spPr>
          <a:xfrm>
            <a:off x="165699" y="863550"/>
            <a:ext cx="4233119" cy="3416400"/>
          </a:xfrm>
          <a:prstGeom prst="rect">
            <a:avLst/>
          </a:prstGeom>
          <a:noFill/>
          <a:ln>
            <a:noFill/>
          </a:ln>
        </p:spPr>
        <p:txBody>
          <a:bodyPr spcFirstLastPara="1" wrap="square" lIns="91400" tIns="91400" rIns="91400" bIns="91400" anchor="t" anchorCtr="0">
            <a:normAutofit/>
          </a:bodyPr>
          <a:lstStyle/>
          <a:p>
            <a:pPr marL="457200" lvl="0" indent="-342900" algn="l" rtl="0">
              <a:lnSpc>
                <a:spcPct val="115000"/>
              </a:lnSpc>
              <a:spcBef>
                <a:spcPts val="0"/>
              </a:spcBef>
              <a:spcAft>
                <a:spcPts val="0"/>
              </a:spcAft>
              <a:buSzPts val="2400"/>
              <a:buChar char="●"/>
            </a:pPr>
            <a:r>
              <a:rPr lang="en-US" sz="2695" dirty="0">
                <a:latin typeface="Oswald"/>
                <a:ea typeface="Oswald"/>
                <a:cs typeface="Oswald"/>
                <a:sym typeface="Oswald"/>
              </a:rPr>
              <a:t>Share your infographics with the class.</a:t>
            </a:r>
            <a:endParaRPr sz="2695" dirty="0">
              <a:latin typeface="Oswald"/>
              <a:ea typeface="Oswald"/>
              <a:cs typeface="Oswald"/>
              <a:sym typeface="Oswald"/>
            </a:endParaRPr>
          </a:p>
          <a:p>
            <a:pPr marL="457200" lvl="0" indent="-342900" algn="l" rtl="0">
              <a:lnSpc>
                <a:spcPct val="115000"/>
              </a:lnSpc>
              <a:spcBef>
                <a:spcPts val="0"/>
              </a:spcBef>
              <a:spcAft>
                <a:spcPts val="0"/>
              </a:spcAft>
              <a:buSzPts val="2400"/>
              <a:buChar char="●"/>
            </a:pPr>
            <a:r>
              <a:rPr lang="en-US" sz="2695" dirty="0">
                <a:latin typeface="Oswald"/>
                <a:ea typeface="Oswald"/>
                <a:cs typeface="Oswald"/>
                <a:sym typeface="Oswald"/>
              </a:rPr>
              <a:t>Where would it be helpful to other students to post these around our school?</a:t>
            </a:r>
            <a:endParaRPr dirty="0"/>
          </a:p>
        </p:txBody>
      </p:sp>
      <p:pic>
        <p:nvPicPr>
          <p:cNvPr id="265" name="Google Shape;265;p39" descr="Picture 2"/>
          <p:cNvPicPr preferRelativeResize="0"/>
          <p:nvPr/>
        </p:nvPicPr>
        <p:blipFill rotWithShape="1">
          <a:blip r:embed="rId3">
            <a:alphaModFix/>
          </a:blip>
          <a:srcRect/>
          <a:stretch/>
        </p:blipFill>
        <p:spPr>
          <a:xfrm>
            <a:off x="5136859" y="1168588"/>
            <a:ext cx="3469230" cy="2314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35974" y="-1558"/>
            <a:ext cx="8520600" cy="5964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81052"/>
              <a:buFont typeface="Oswald"/>
              <a:buNone/>
            </a:pPr>
            <a:r>
              <a:rPr lang="en-US" sz="3420" b="1">
                <a:solidFill>
                  <a:srgbClr val="387966"/>
                </a:solidFill>
              </a:rPr>
              <a:t>Extension: Community partners</a:t>
            </a:r>
            <a:endParaRPr sz="3420" b="1">
              <a:solidFill>
                <a:srgbClr val="387966"/>
              </a:solidFill>
            </a:endParaRPr>
          </a:p>
        </p:txBody>
      </p:sp>
      <p:sp>
        <p:nvSpPr>
          <p:cNvPr id="271" name="Google Shape;271;p40"/>
          <p:cNvSpPr txBox="1">
            <a:spLocks noGrp="1"/>
          </p:cNvSpPr>
          <p:nvPr>
            <p:ph type="body" idx="1"/>
          </p:nvPr>
        </p:nvSpPr>
        <p:spPr>
          <a:xfrm>
            <a:off x="177788" y="603153"/>
            <a:ext cx="5489400" cy="39372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SzPts val="1100"/>
              <a:buNone/>
            </a:pPr>
            <a:r>
              <a:rPr lang="en-US" sz="2450">
                <a:latin typeface="Oswald"/>
                <a:ea typeface="Oswald"/>
                <a:cs typeface="Oswald"/>
                <a:sym typeface="Oswald"/>
              </a:rPr>
              <a:t>Have students connect with one of the community partners to see what they might do beyond this learning within the community. </a:t>
            </a:r>
            <a:endParaRPr sz="2450">
              <a:latin typeface="Oswald"/>
              <a:ea typeface="Oswald"/>
              <a:cs typeface="Oswald"/>
              <a:sym typeface="Oswald"/>
            </a:endParaRPr>
          </a:p>
          <a:p>
            <a:pPr marL="0" lvl="0" indent="0" algn="l" rtl="0">
              <a:spcBef>
                <a:spcPts val="0"/>
              </a:spcBef>
              <a:spcAft>
                <a:spcPts val="0"/>
              </a:spcAft>
              <a:buSzPts val="1100"/>
              <a:buNone/>
            </a:pPr>
            <a:endParaRPr sz="2000">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2450">
                <a:latin typeface="Oswald"/>
                <a:ea typeface="Oswald"/>
                <a:cs typeface="Oswald"/>
                <a:sym typeface="Oswald"/>
              </a:rPr>
              <a:t>Students can also create announcements and/or display their media texts throughout the school to bring awareness to other classrooms and students.</a:t>
            </a:r>
            <a:endParaRPr sz="2450">
              <a:latin typeface="Oswald"/>
              <a:ea typeface="Oswald"/>
              <a:cs typeface="Oswald"/>
              <a:sym typeface="Oswald"/>
            </a:endParaRPr>
          </a:p>
          <a:p>
            <a:pPr marL="0" lvl="0" indent="0" algn="l" rtl="0">
              <a:lnSpc>
                <a:spcPct val="115000"/>
              </a:lnSpc>
              <a:spcBef>
                <a:spcPts val="0"/>
              </a:spcBef>
              <a:spcAft>
                <a:spcPts val="0"/>
              </a:spcAft>
              <a:buSzPts val="2200"/>
              <a:buNone/>
            </a:pPr>
            <a:endParaRPr sz="2400">
              <a:latin typeface="Oswald"/>
              <a:ea typeface="Oswald"/>
              <a:cs typeface="Oswald"/>
              <a:sym typeface="Oswald"/>
            </a:endParaRPr>
          </a:p>
        </p:txBody>
      </p:sp>
      <p:pic>
        <p:nvPicPr>
          <p:cNvPr id="272" name="Google Shape;272;p40"/>
          <p:cNvPicPr preferRelativeResize="0"/>
          <p:nvPr/>
        </p:nvPicPr>
        <p:blipFill rotWithShape="1">
          <a:blip r:embed="rId3">
            <a:alphaModFix/>
          </a:blip>
          <a:srcRect l="22416" r="22411"/>
          <a:stretch/>
        </p:blipFill>
        <p:spPr>
          <a:xfrm>
            <a:off x="6165448" y="692974"/>
            <a:ext cx="2561899" cy="3586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p:nvPr/>
        </p:nvSpPr>
        <p:spPr>
          <a:xfrm>
            <a:off x="0" y="152399"/>
            <a:ext cx="9144000" cy="5190000"/>
          </a:xfrm>
          <a:prstGeom prst="rect">
            <a:avLst/>
          </a:prstGeom>
          <a:solidFill>
            <a:srgbClr val="387966"/>
          </a:solidFill>
          <a:ln w="9525" cap="flat" cmpd="sng">
            <a:solidFill>
              <a:srgbClr val="3879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F3F3F3"/>
              </a:solidFill>
              <a:latin typeface="Arial"/>
              <a:ea typeface="Arial"/>
              <a:cs typeface="Arial"/>
              <a:sym typeface="Arial"/>
            </a:endParaRPr>
          </a:p>
        </p:txBody>
      </p:sp>
      <p:grpSp>
        <p:nvGrpSpPr>
          <p:cNvPr id="278" name="Google Shape;278;p41"/>
          <p:cNvGrpSpPr/>
          <p:nvPr/>
        </p:nvGrpSpPr>
        <p:grpSpPr>
          <a:xfrm>
            <a:off x="492602" y="3083850"/>
            <a:ext cx="3129797" cy="419400"/>
            <a:chOff x="216300" y="190401"/>
            <a:chExt cx="3129797" cy="419400"/>
          </a:xfrm>
        </p:grpSpPr>
        <p:pic>
          <p:nvPicPr>
            <p:cNvPr id="279" name="Google Shape;279;p41"/>
            <p:cNvPicPr preferRelativeResize="0"/>
            <p:nvPr/>
          </p:nvPicPr>
          <p:blipFill rotWithShape="1">
            <a:blip r:embed="rId3">
              <a:alphaModFix/>
            </a:blip>
            <a:srcRect/>
            <a:stretch/>
          </p:blipFill>
          <p:spPr>
            <a:xfrm>
              <a:off x="216300" y="220450"/>
              <a:ext cx="359300" cy="359300"/>
            </a:xfrm>
            <a:prstGeom prst="rect">
              <a:avLst/>
            </a:prstGeom>
            <a:noFill/>
            <a:ln>
              <a:noFill/>
            </a:ln>
          </p:spPr>
        </p:pic>
        <p:sp>
          <p:nvSpPr>
            <p:cNvPr id="280" name="Google Shape;280;p41"/>
            <p:cNvSpPr txBox="1"/>
            <p:nvPr/>
          </p:nvSpPr>
          <p:spPr>
            <a:xfrm>
              <a:off x="575597" y="190401"/>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i="0" u="none" strike="noStrike" cap="none">
                  <a:solidFill>
                    <a:srgbClr val="F3F3F3"/>
                  </a:solidFill>
                  <a:latin typeface="Oswald"/>
                  <a:ea typeface="Oswald"/>
                  <a:cs typeface="Oswald"/>
                  <a:sym typeface="Oswald"/>
                </a:rPr>
                <a:t>@whiteribboncampaign</a:t>
              </a:r>
              <a:endParaRPr sz="1800" i="0" u="none" strike="noStrike" cap="none">
                <a:solidFill>
                  <a:srgbClr val="F3F3F3"/>
                </a:solidFill>
                <a:latin typeface="Oswald"/>
                <a:ea typeface="Oswald"/>
                <a:cs typeface="Oswald"/>
                <a:sym typeface="Oswald"/>
              </a:endParaRPr>
            </a:p>
          </p:txBody>
        </p:sp>
      </p:grpSp>
      <p:sp>
        <p:nvSpPr>
          <p:cNvPr id="281" name="Google Shape;281;p41"/>
          <p:cNvSpPr txBox="1"/>
          <p:nvPr/>
        </p:nvSpPr>
        <p:spPr>
          <a:xfrm>
            <a:off x="898829" y="3668200"/>
            <a:ext cx="23640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i="0" u="none" strike="noStrike" cap="none">
                <a:solidFill>
                  <a:srgbClr val="F3F3F3"/>
                </a:solidFill>
                <a:latin typeface="Oswald"/>
                <a:ea typeface="Oswald"/>
                <a:cs typeface="Oswald"/>
                <a:sym typeface="Oswald"/>
              </a:rPr>
              <a:t>@whiteribbon</a:t>
            </a:r>
            <a:endParaRPr sz="1800" i="0" u="none" strike="noStrike" cap="none">
              <a:solidFill>
                <a:srgbClr val="F3F3F3"/>
              </a:solidFill>
              <a:latin typeface="Oswald"/>
              <a:ea typeface="Oswald"/>
              <a:cs typeface="Oswald"/>
              <a:sym typeface="Oswald"/>
            </a:endParaRPr>
          </a:p>
        </p:txBody>
      </p:sp>
      <p:sp>
        <p:nvSpPr>
          <p:cNvPr id="282" name="Google Shape;282;p41"/>
          <p:cNvSpPr txBox="1"/>
          <p:nvPr/>
        </p:nvSpPr>
        <p:spPr>
          <a:xfrm>
            <a:off x="898825" y="425255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i="0" u="none" strike="noStrike" cap="none">
                <a:solidFill>
                  <a:srgbClr val="F3F3F3"/>
                </a:solidFill>
                <a:latin typeface="Oswald"/>
                <a:ea typeface="Oswald"/>
                <a:cs typeface="Oswald"/>
                <a:sym typeface="Oswald"/>
              </a:rPr>
              <a:t>@whiteribboncanada</a:t>
            </a:r>
            <a:endParaRPr sz="1800" i="0" u="none" strike="noStrike" cap="none">
              <a:solidFill>
                <a:srgbClr val="F3F3F3"/>
              </a:solidFill>
              <a:latin typeface="Oswald"/>
              <a:ea typeface="Oswald"/>
              <a:cs typeface="Oswald"/>
              <a:sym typeface="Oswald"/>
            </a:endParaRPr>
          </a:p>
        </p:txBody>
      </p:sp>
      <p:pic>
        <p:nvPicPr>
          <p:cNvPr id="283" name="Google Shape;283;p41"/>
          <p:cNvPicPr preferRelativeResize="0"/>
          <p:nvPr/>
        </p:nvPicPr>
        <p:blipFill rotWithShape="1">
          <a:blip r:embed="rId4">
            <a:alphaModFix/>
          </a:blip>
          <a:srcRect/>
          <a:stretch/>
        </p:blipFill>
        <p:spPr>
          <a:xfrm>
            <a:off x="435399" y="3623984"/>
            <a:ext cx="463431" cy="463431"/>
          </a:xfrm>
          <a:prstGeom prst="rect">
            <a:avLst/>
          </a:prstGeom>
          <a:noFill/>
          <a:ln>
            <a:noFill/>
          </a:ln>
        </p:spPr>
      </p:pic>
      <p:pic>
        <p:nvPicPr>
          <p:cNvPr id="284" name="Google Shape;284;p41"/>
          <p:cNvPicPr preferRelativeResize="0"/>
          <p:nvPr/>
        </p:nvPicPr>
        <p:blipFill rotWithShape="1">
          <a:blip r:embed="rId5">
            <a:alphaModFix/>
          </a:blip>
          <a:srcRect/>
          <a:stretch/>
        </p:blipFill>
        <p:spPr>
          <a:xfrm flipH="1">
            <a:off x="480893" y="4276260"/>
            <a:ext cx="372432" cy="371966"/>
          </a:xfrm>
          <a:prstGeom prst="rect">
            <a:avLst/>
          </a:prstGeom>
          <a:noFill/>
          <a:ln>
            <a:noFill/>
          </a:ln>
        </p:spPr>
      </p:pic>
      <p:sp>
        <p:nvSpPr>
          <p:cNvPr id="285" name="Google Shape;285;p41"/>
          <p:cNvSpPr txBox="1"/>
          <p:nvPr/>
        </p:nvSpPr>
        <p:spPr>
          <a:xfrm>
            <a:off x="317675" y="236650"/>
            <a:ext cx="8004000" cy="211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2200"/>
              <a:buFont typeface="Lora"/>
              <a:buNone/>
            </a:pPr>
            <a:r>
              <a:rPr lang="en-US" sz="2200" i="0" u="none" strike="noStrike" cap="none">
                <a:solidFill>
                  <a:srgbClr val="FFFFFF"/>
                </a:solidFill>
                <a:latin typeface="Oswald"/>
                <a:ea typeface="Oswald"/>
                <a:cs typeface="Oswald"/>
                <a:sym typeface="Oswald"/>
              </a:rPr>
              <a:t>I pledge never to commit, condone, or remain silent about violence against women and girls</a:t>
            </a:r>
            <a:endParaRPr sz="2200" i="0" u="none" strike="noStrike" cap="none">
              <a:solidFill>
                <a:srgbClr val="FFFFFF"/>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200"/>
              <a:buFont typeface="Arial"/>
              <a:buNone/>
            </a:pPr>
            <a:endParaRPr sz="2200" i="0" u="none" strike="noStrike" cap="none">
              <a:solidFill>
                <a:srgbClr val="FFFFFF"/>
              </a:solidFill>
              <a:latin typeface="Oswald"/>
              <a:ea typeface="Oswald"/>
              <a:cs typeface="Oswald"/>
              <a:sym typeface="Oswald"/>
            </a:endParaRPr>
          </a:p>
          <a:p>
            <a:pPr marL="0" marR="0" lvl="0" indent="0" algn="l" rtl="0">
              <a:lnSpc>
                <a:spcPct val="115000"/>
              </a:lnSpc>
              <a:spcBef>
                <a:spcPts val="0"/>
              </a:spcBef>
              <a:spcAft>
                <a:spcPts val="0"/>
              </a:spcAft>
              <a:buClr>
                <a:srgbClr val="F3F3F3"/>
              </a:buClr>
              <a:buSzPts val="1800"/>
              <a:buFont typeface="Arial"/>
              <a:buNone/>
            </a:pPr>
            <a:r>
              <a:rPr lang="en-US" sz="1800" i="0" u="none" strike="noStrike" cap="none">
                <a:solidFill>
                  <a:srgbClr val="F3F3F3"/>
                </a:solidFill>
                <a:latin typeface="Oswald"/>
                <a:ea typeface="Oswald"/>
                <a:cs typeface="Oswald"/>
                <a:sym typeface="Oswald"/>
              </a:rPr>
              <a:t>Take the pledge online: </a:t>
            </a:r>
            <a:r>
              <a:rPr lang="en-US" sz="1800" i="0" u="sng" strike="noStrike" cap="none">
                <a:solidFill>
                  <a:srgbClr val="F3F3F3"/>
                </a:solidFill>
                <a:latin typeface="Oswald"/>
                <a:ea typeface="Oswald"/>
                <a:cs typeface="Oswald"/>
                <a:sym typeface="Oswald"/>
                <a:hlinkClick r:id="rId6">
                  <a:extLst>
                    <a:ext uri="{A12FA001-AC4F-418D-AE19-62706E023703}">
                      <ahyp:hlinkClr xmlns:ahyp="http://schemas.microsoft.com/office/drawing/2018/hyperlinkcolor" val="tx"/>
                    </a:ext>
                  </a:extLst>
                </a:hlinkClick>
              </a:rPr>
              <a:t>whiteribbon.ca/pledge</a:t>
            </a: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F3F3F3"/>
              </a:solidFill>
              <a:latin typeface="Oswald"/>
              <a:ea typeface="Oswald"/>
              <a:cs typeface="Oswald"/>
              <a:sym typeface="Oswald"/>
            </a:endParaRPr>
          </a:p>
          <a:p>
            <a:pPr marL="0" marR="0" lvl="0" indent="0" algn="l" rtl="0">
              <a:lnSpc>
                <a:spcPct val="115000"/>
              </a:lnSpc>
              <a:spcBef>
                <a:spcPts val="0"/>
              </a:spcBef>
              <a:spcAft>
                <a:spcPts val="0"/>
              </a:spcAft>
              <a:buClr>
                <a:srgbClr val="F3F3F3"/>
              </a:buClr>
              <a:buSzPts val="1800"/>
              <a:buFont typeface="Arial"/>
              <a:buNone/>
            </a:pPr>
            <a:r>
              <a:rPr lang="en-US" sz="1800" i="0" u="none" strike="noStrike" cap="none">
                <a:solidFill>
                  <a:srgbClr val="F3F3F3"/>
                </a:solidFill>
                <a:latin typeface="Oswald"/>
                <a:ea typeface="Oswald"/>
                <a:cs typeface="Oswald"/>
                <a:sym typeface="Oswald"/>
              </a:rPr>
              <a:t>Learn more about White Ribbon at:</a:t>
            </a:r>
            <a:endParaRPr sz="1800" i="0" u="none" strike="noStrike" cap="none">
              <a:solidFill>
                <a:srgbClr val="F3F3F3"/>
              </a:solidFill>
              <a:latin typeface="Oswald"/>
              <a:ea typeface="Oswald"/>
              <a:cs typeface="Oswald"/>
              <a:sym typeface="Oswald"/>
            </a:endParaRPr>
          </a:p>
        </p:txBody>
      </p:sp>
      <p:pic>
        <p:nvPicPr>
          <p:cNvPr id="286" name="Google Shape;286;p41"/>
          <p:cNvPicPr preferRelativeResize="0"/>
          <p:nvPr/>
        </p:nvPicPr>
        <p:blipFill rotWithShape="1">
          <a:blip r:embed="rId7">
            <a:alphaModFix/>
          </a:blip>
          <a:srcRect/>
          <a:stretch/>
        </p:blipFill>
        <p:spPr>
          <a:xfrm>
            <a:off x="5810650" y="2163004"/>
            <a:ext cx="2770501" cy="2272297"/>
          </a:xfrm>
          <a:prstGeom prst="rect">
            <a:avLst/>
          </a:prstGeom>
          <a:noFill/>
          <a:ln>
            <a:noFill/>
          </a:ln>
        </p:spPr>
      </p:pic>
      <p:pic>
        <p:nvPicPr>
          <p:cNvPr id="287" name="Google Shape;287;p41"/>
          <p:cNvPicPr preferRelativeResize="0"/>
          <p:nvPr/>
        </p:nvPicPr>
        <p:blipFill rotWithShape="1">
          <a:blip r:embed="rId8">
            <a:alphaModFix/>
          </a:blip>
          <a:srcRect/>
          <a:stretch/>
        </p:blipFill>
        <p:spPr>
          <a:xfrm>
            <a:off x="480899" y="2560724"/>
            <a:ext cx="372426" cy="372426"/>
          </a:xfrm>
          <a:prstGeom prst="rect">
            <a:avLst/>
          </a:prstGeom>
          <a:noFill/>
          <a:ln>
            <a:noFill/>
          </a:ln>
        </p:spPr>
      </p:pic>
      <p:sp>
        <p:nvSpPr>
          <p:cNvPr id="288" name="Google Shape;288;p41"/>
          <p:cNvSpPr txBox="1"/>
          <p:nvPr/>
        </p:nvSpPr>
        <p:spPr>
          <a:xfrm>
            <a:off x="898824" y="2537700"/>
            <a:ext cx="27705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400"/>
              <a:buFont typeface="Arial"/>
              <a:buNone/>
            </a:pPr>
            <a:r>
              <a:rPr lang="en-US" sz="1800" i="0" u="none" strike="noStrike" cap="none">
                <a:solidFill>
                  <a:srgbClr val="F3F3F3"/>
                </a:solidFill>
                <a:latin typeface="Oswald"/>
                <a:ea typeface="Oswald"/>
                <a:cs typeface="Oswald"/>
                <a:sym typeface="Oswald"/>
              </a:rPr>
              <a:t>whiteribbon.ca</a:t>
            </a:r>
            <a:endParaRPr sz="1800" i="0" u="none" strike="noStrike" cap="none">
              <a:solidFill>
                <a:srgbClr val="F3F3F3"/>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34"/>
          <p:cNvSpPr txBox="1"/>
          <p:nvPr/>
        </p:nvSpPr>
        <p:spPr>
          <a:xfrm>
            <a:off x="348323" y="1627884"/>
            <a:ext cx="2748168" cy="10945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800" b="1" dirty="0">
                <a:solidFill>
                  <a:srgbClr val="FFFFFF"/>
                </a:solidFill>
                <a:latin typeface="Oswald"/>
                <a:ea typeface="Oswald"/>
                <a:cs typeface="Oswald"/>
                <a:sym typeface="Oswald"/>
              </a:rPr>
              <a:t>Resources for Educators</a:t>
            </a:r>
            <a:endParaRPr sz="4800" b="1" dirty="0">
              <a:solidFill>
                <a:srgbClr val="FFFFFF"/>
              </a:solidFill>
              <a:latin typeface="Oswald"/>
              <a:ea typeface="Oswald"/>
              <a:cs typeface="Oswald"/>
              <a:sym typeface="Oswald"/>
            </a:endParaRPr>
          </a:p>
        </p:txBody>
      </p:sp>
      <p:pic>
        <p:nvPicPr>
          <p:cNvPr id="1026" name="Picture 2" descr="https://lh6.googleusercontent.com/9L_Hat_5Q7sXMGDnGQGXHhuaoTIJmL1MmyG7EwJQi4Gs1JPKgtyD9KgIPo7qQdxXqGFSMP4mHbM2fQG-VVcbNcq01BaK0bvHr5ietSnKfH9GVfifI3CujfwbrVcyvi4sghpkmyTTTns">
            <a:extLst>
              <a:ext uri="{FF2B5EF4-FFF2-40B4-BE49-F238E27FC236}">
                <a16:creationId xmlns:a16="http://schemas.microsoft.com/office/drawing/2014/main" id="{A462810C-C7CD-4667-9AC3-404833E5D17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90661" y="891886"/>
            <a:ext cx="2640082" cy="3359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aphicFrame>
        <p:nvGraphicFramePr>
          <p:cNvPr id="229" name="Google Shape;229;p34"/>
          <p:cNvGraphicFramePr/>
          <p:nvPr/>
        </p:nvGraphicFramePr>
        <p:xfrm>
          <a:off x="2549236" y="120350"/>
          <a:ext cx="6469289" cy="4635504"/>
        </p:xfrm>
        <a:graphic>
          <a:graphicData uri="http://schemas.openxmlformats.org/drawingml/2006/table">
            <a:tbl>
              <a:tblPr bandRow="1">
                <a:noFill/>
                <a:tableStyleId>{85638D1E-7E56-47B3-95EF-73069C5A4178}</a:tableStyleId>
              </a:tblPr>
              <a:tblGrid>
                <a:gridCol w="2008674">
                  <a:extLst>
                    <a:ext uri="{9D8B030D-6E8A-4147-A177-3AD203B41FA5}">
                      <a16:colId xmlns:a16="http://schemas.microsoft.com/office/drawing/2014/main" val="20000"/>
                    </a:ext>
                  </a:extLst>
                </a:gridCol>
                <a:gridCol w="4460615">
                  <a:extLst>
                    <a:ext uri="{9D8B030D-6E8A-4147-A177-3AD203B41FA5}">
                      <a16:colId xmlns:a16="http://schemas.microsoft.com/office/drawing/2014/main" val="20001"/>
                    </a:ext>
                  </a:extLst>
                </a:gridCol>
              </a:tblGrid>
              <a:tr h="176043">
                <a:tc>
                  <a:txBody>
                    <a:bodyPr/>
                    <a:lstStyle/>
                    <a:p>
                      <a:pPr marL="0" lvl="0" indent="0" algn="ctr" rtl="0">
                        <a:spcBef>
                          <a:spcPts val="0"/>
                        </a:spcBef>
                        <a:spcAft>
                          <a:spcPts val="0"/>
                        </a:spcAft>
                        <a:buNone/>
                      </a:pPr>
                      <a:r>
                        <a:rPr lang="en-US" sz="1200">
                          <a:latin typeface="Oswald"/>
                          <a:ea typeface="Oswald"/>
                          <a:cs typeface="Oswald"/>
                          <a:sym typeface="Oswald"/>
                        </a:rPr>
                        <a:t>Online Safety Tip</a:t>
                      </a:r>
                      <a:endParaRPr sz="1200">
                        <a:latin typeface="Oswald"/>
                        <a:ea typeface="Oswald"/>
                        <a:cs typeface="Oswald"/>
                        <a:sym typeface="Oswald"/>
                      </a:endParaRPr>
                    </a:p>
                  </a:txBody>
                  <a:tcPr marL="68575" marR="68575" marT="0" marB="0">
                    <a:solidFill>
                      <a:schemeClr val="dk2"/>
                    </a:solidFill>
                  </a:tcPr>
                </a:tc>
                <a:tc>
                  <a:txBody>
                    <a:bodyPr/>
                    <a:lstStyle/>
                    <a:p>
                      <a:pPr marL="0" lvl="0" indent="0" algn="ctr" rtl="0">
                        <a:spcBef>
                          <a:spcPts val="0"/>
                        </a:spcBef>
                        <a:spcAft>
                          <a:spcPts val="0"/>
                        </a:spcAft>
                        <a:buNone/>
                      </a:pPr>
                      <a:r>
                        <a:rPr lang="en-US" sz="1200">
                          <a:latin typeface="Oswald"/>
                          <a:ea typeface="Oswald"/>
                          <a:cs typeface="Oswald"/>
                          <a:sym typeface="Oswald"/>
                        </a:rPr>
                        <a:t>Explanation</a:t>
                      </a:r>
                      <a:endParaRPr sz="1200">
                        <a:latin typeface="Oswald"/>
                        <a:ea typeface="Oswald"/>
                        <a:cs typeface="Oswald"/>
                        <a:sym typeface="Oswald"/>
                      </a:endParaRPr>
                    </a:p>
                  </a:txBody>
                  <a:tcPr marL="68575" marR="68575" marT="0" marB="0">
                    <a:solidFill>
                      <a:schemeClr val="dk2"/>
                    </a:solidFill>
                  </a:tcPr>
                </a:tc>
                <a:extLst>
                  <a:ext uri="{0D108BD9-81ED-4DB2-BD59-A6C34878D82A}">
                    <a16:rowId xmlns:a16="http://schemas.microsoft.com/office/drawing/2014/main" val="10000"/>
                  </a:ext>
                </a:extLst>
              </a:tr>
              <a:tr h="1056258">
                <a:tc>
                  <a:txBody>
                    <a:bodyPr/>
                    <a:lstStyle/>
                    <a:p>
                      <a:pPr marL="0" lvl="0" indent="0" algn="l" rtl="0">
                        <a:spcBef>
                          <a:spcPts val="0"/>
                        </a:spcBef>
                        <a:spcAft>
                          <a:spcPts val="0"/>
                        </a:spcAft>
                        <a:buNone/>
                      </a:pPr>
                      <a:r>
                        <a:rPr lang="en-US" sz="1200">
                          <a:latin typeface="Oswald"/>
                          <a:ea typeface="Oswald"/>
                          <a:cs typeface="Oswald"/>
                          <a:sym typeface="Oswald"/>
                        </a:rPr>
                        <a:t>Disable geotagging on your phone </a:t>
                      </a:r>
                      <a:endParaRPr sz="1200">
                        <a:latin typeface="Oswald"/>
                        <a:ea typeface="Oswald"/>
                        <a:cs typeface="Oswald"/>
                        <a:sym typeface="Oswald"/>
                      </a:endParaRPr>
                    </a:p>
                    <a:p>
                      <a:pPr marL="0" lvl="0" indent="0" algn="l" rtl="0">
                        <a:spcBef>
                          <a:spcPts val="0"/>
                        </a:spcBef>
                        <a:spcAft>
                          <a:spcPts val="0"/>
                        </a:spcAft>
                        <a:buNone/>
                      </a:pPr>
                      <a:endParaRPr sz="120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Geo-tagging attaches geographical locations to posts, allowing followers to see exactly where the person was when they made the post. Sex traffickers may use this information to locate victims. They may also use this information as a way to initiate conversation/create a false familiarity with victims. For example, the sex trafficker may claim that they saw the poster at the geo-tagged location and that they looked beautiful.</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1"/>
                  </a:ext>
                </a:extLst>
              </a:tr>
              <a:tr h="406104">
                <a:tc>
                  <a:txBody>
                    <a:bodyPr/>
                    <a:lstStyle/>
                    <a:p>
                      <a:pPr marL="0" lvl="0" indent="0" algn="l" rtl="0">
                        <a:spcBef>
                          <a:spcPts val="0"/>
                        </a:spcBef>
                        <a:spcAft>
                          <a:spcPts val="0"/>
                        </a:spcAft>
                        <a:buNone/>
                      </a:pPr>
                      <a:r>
                        <a:rPr lang="en-US" sz="1200">
                          <a:latin typeface="Oswald"/>
                          <a:ea typeface="Oswald"/>
                          <a:cs typeface="Oswald"/>
                          <a:sym typeface="Oswald"/>
                        </a:rPr>
                        <a:t>Set strict privacy settings on social media</a:t>
                      </a:r>
                      <a:endParaRPr sz="120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Only allow your friends/followers to view your pictures and posts. Only accept friends/followers that you know in person. </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2"/>
                  </a:ext>
                </a:extLst>
              </a:tr>
              <a:tr h="352910">
                <a:tc>
                  <a:txBody>
                    <a:bodyPr/>
                    <a:lstStyle/>
                    <a:p>
                      <a:pPr marL="0" lvl="0" indent="0" algn="l" rtl="0">
                        <a:spcBef>
                          <a:spcPts val="0"/>
                        </a:spcBef>
                        <a:spcAft>
                          <a:spcPts val="0"/>
                        </a:spcAft>
                        <a:buNone/>
                      </a:pPr>
                      <a:r>
                        <a:rPr lang="en-US" sz="1200">
                          <a:latin typeface="Oswald"/>
                          <a:ea typeface="Oswald"/>
                          <a:cs typeface="Oswald"/>
                          <a:sym typeface="Oswald"/>
                        </a:rPr>
                        <a:t>Think before you post</a:t>
                      </a:r>
                      <a:endParaRPr sz="120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Be careful not to include identifying information in your posts, including phone numbers, where you live/work, etc.</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3"/>
                  </a:ext>
                </a:extLst>
              </a:tr>
              <a:tr h="352910">
                <a:tc>
                  <a:txBody>
                    <a:bodyPr/>
                    <a:lstStyle/>
                    <a:p>
                      <a:pPr marL="0" lvl="0" indent="0" algn="l" rtl="0">
                        <a:spcBef>
                          <a:spcPts val="0"/>
                        </a:spcBef>
                        <a:spcAft>
                          <a:spcPts val="0"/>
                        </a:spcAft>
                        <a:buNone/>
                      </a:pPr>
                      <a:r>
                        <a:rPr lang="en-US" sz="1200">
                          <a:latin typeface="Oswald"/>
                          <a:ea typeface="Oswald"/>
                          <a:cs typeface="Oswald"/>
                          <a:sym typeface="Oswald"/>
                        </a:rPr>
                        <a:t>Use generic usernames</a:t>
                      </a:r>
                      <a:endParaRPr sz="120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Make sure your username does not reveal personal information about yourself (e.g. your full name or birthday)</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4"/>
                  </a:ext>
                </a:extLst>
              </a:tr>
              <a:tr h="567410">
                <a:tc>
                  <a:txBody>
                    <a:bodyPr/>
                    <a:lstStyle/>
                    <a:p>
                      <a:pPr marL="0" lvl="0" indent="0" algn="l" rtl="0">
                        <a:spcBef>
                          <a:spcPts val="0"/>
                        </a:spcBef>
                        <a:spcAft>
                          <a:spcPts val="0"/>
                        </a:spcAft>
                        <a:buNone/>
                      </a:pPr>
                      <a:r>
                        <a:rPr lang="en-US" sz="1200" dirty="0">
                          <a:latin typeface="Oswald"/>
                          <a:ea typeface="Oswald"/>
                          <a:cs typeface="Oswald"/>
                          <a:sym typeface="Oswald"/>
                        </a:rPr>
                        <a:t>Message/chat with people you know in person</a:t>
                      </a:r>
                      <a:endParaRPr sz="1200" dirty="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Keep messages private and with people you know. If you are messaging with someone new, do not reveal any personal information about yourself (first and last name, birthday, where you live, etc.).</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5"/>
                  </a:ext>
                </a:extLst>
              </a:tr>
              <a:tr h="553030">
                <a:tc>
                  <a:txBody>
                    <a:bodyPr/>
                    <a:lstStyle/>
                    <a:p>
                      <a:pPr marL="0" lvl="0" indent="0" algn="l" rtl="0">
                        <a:spcBef>
                          <a:spcPts val="0"/>
                        </a:spcBef>
                        <a:spcAft>
                          <a:spcPts val="0"/>
                        </a:spcAft>
                        <a:buNone/>
                      </a:pPr>
                      <a:r>
                        <a:rPr lang="en-US" sz="1200" dirty="0">
                          <a:latin typeface="Oswald"/>
                          <a:ea typeface="Oswald"/>
                          <a:cs typeface="Oswald"/>
                          <a:sym typeface="Oswald"/>
                        </a:rPr>
                        <a:t>Watch out for overly friendly or complimentary followers/comments</a:t>
                      </a:r>
                      <a:endParaRPr sz="1200" dirty="0">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a:latin typeface="Oswald"/>
                          <a:ea typeface="Oswald"/>
                          <a:cs typeface="Oswald"/>
                          <a:sym typeface="Oswald"/>
                        </a:rPr>
                        <a:t>Online sex traffickers often try to establish friendships/relationships with their victims. Be wary of anyone you don’t know who is commenting in an overly friendly or loving way.</a:t>
                      </a:r>
                      <a:endParaRPr sz="1200" i="1">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6"/>
                  </a:ext>
                </a:extLst>
              </a:tr>
              <a:tr h="1056258">
                <a:tc>
                  <a:txBody>
                    <a:bodyPr/>
                    <a:lstStyle/>
                    <a:p>
                      <a:pPr marL="0" lvl="0" indent="0" algn="l" rtl="0">
                        <a:spcBef>
                          <a:spcPts val="0"/>
                        </a:spcBef>
                        <a:spcAft>
                          <a:spcPts val="0"/>
                        </a:spcAft>
                        <a:buClr>
                          <a:schemeClr val="dk1"/>
                        </a:buClr>
                        <a:buSzPts val="1100"/>
                        <a:buFont typeface="Arial"/>
                        <a:buNone/>
                      </a:pPr>
                      <a:r>
                        <a:rPr lang="en-US" sz="1200" dirty="0">
                          <a:latin typeface="Oswald"/>
                          <a:ea typeface="Oswald"/>
                          <a:cs typeface="Oswald"/>
                          <a:sym typeface="Oswald"/>
                        </a:rPr>
                        <a:t>Always let your friends and family know when and where you are meeting new people </a:t>
                      </a:r>
                      <a:endParaRPr sz="1200" dirty="0">
                        <a:latin typeface="Oswald"/>
                        <a:ea typeface="Oswald"/>
                        <a:cs typeface="Oswald"/>
                        <a:sym typeface="Oswald"/>
                      </a:endParaRPr>
                    </a:p>
                    <a:p>
                      <a:pPr marL="0" lvl="0" indent="0" algn="l" rtl="0">
                        <a:spcBef>
                          <a:spcPts val="0"/>
                        </a:spcBef>
                        <a:spcAft>
                          <a:spcPts val="0"/>
                        </a:spcAft>
                        <a:buClr>
                          <a:schemeClr val="dk1"/>
                        </a:buClr>
                        <a:buSzPts val="1100"/>
                        <a:buFont typeface="Arial"/>
                        <a:buNone/>
                      </a:pPr>
                      <a:r>
                        <a:rPr lang="en-US" sz="1200" i="1" dirty="0">
                          <a:latin typeface="Oswald"/>
                          <a:ea typeface="Oswald"/>
                          <a:cs typeface="Oswald"/>
                          <a:sym typeface="Oswald"/>
                        </a:rPr>
                        <a:t>App suggestion: Find My Friends</a:t>
                      </a:r>
                      <a:endParaRPr sz="1200" i="1" dirty="0">
                        <a:highlight>
                          <a:srgbClr val="FFFFFF"/>
                        </a:highlight>
                        <a:latin typeface="Oswald"/>
                        <a:ea typeface="Oswald"/>
                        <a:cs typeface="Oswald"/>
                        <a:sym typeface="Oswald"/>
                      </a:endParaRPr>
                    </a:p>
                  </a:txBody>
                  <a:tcPr marL="68575" marR="68575" marT="0" marB="0">
                    <a:solidFill>
                      <a:srgbClr val="F3F3F3"/>
                    </a:solidFill>
                  </a:tcPr>
                </a:tc>
                <a:tc>
                  <a:txBody>
                    <a:bodyPr/>
                    <a:lstStyle/>
                    <a:p>
                      <a:pPr marL="0" lvl="0" indent="0" algn="l" rtl="0">
                        <a:spcBef>
                          <a:spcPts val="0"/>
                        </a:spcBef>
                        <a:spcAft>
                          <a:spcPts val="0"/>
                        </a:spcAft>
                        <a:buNone/>
                      </a:pPr>
                      <a:r>
                        <a:rPr lang="en-US" sz="1200" i="1" dirty="0">
                          <a:latin typeface="Oswald"/>
                          <a:ea typeface="Oswald"/>
                          <a:cs typeface="Oswald"/>
                          <a:sym typeface="Oswald"/>
                        </a:rPr>
                        <a:t>There are different apps that youth can use to share their live location with their friends  and family members to let them know where they are and that they are safe. </a:t>
                      </a:r>
                      <a:endParaRPr sz="1200" i="1" dirty="0">
                        <a:latin typeface="Oswald"/>
                        <a:ea typeface="Oswald"/>
                        <a:cs typeface="Oswald"/>
                        <a:sym typeface="Oswald"/>
                      </a:endParaRPr>
                    </a:p>
                    <a:p>
                      <a:pPr marL="0" lvl="0" indent="0" algn="l" rtl="0">
                        <a:spcBef>
                          <a:spcPts val="0"/>
                        </a:spcBef>
                        <a:spcAft>
                          <a:spcPts val="0"/>
                        </a:spcAft>
                        <a:buNone/>
                      </a:pPr>
                      <a:endParaRPr sz="1200" i="1" dirty="0">
                        <a:latin typeface="Oswald"/>
                        <a:ea typeface="Oswald"/>
                        <a:cs typeface="Oswald"/>
                        <a:sym typeface="Oswald"/>
                      </a:endParaRPr>
                    </a:p>
                    <a:p>
                      <a:pPr marL="0" lvl="0" indent="0" algn="l" rtl="0">
                        <a:spcBef>
                          <a:spcPts val="0"/>
                        </a:spcBef>
                        <a:spcAft>
                          <a:spcPts val="0"/>
                        </a:spcAft>
                        <a:buNone/>
                      </a:pPr>
                      <a:r>
                        <a:rPr lang="en-US" sz="1200" i="1" dirty="0">
                          <a:latin typeface="Oswald"/>
                          <a:ea typeface="Oswald"/>
                          <a:cs typeface="Oswald"/>
                          <a:sym typeface="Oswald"/>
                        </a:rPr>
                        <a:t>Find My Friends is available for IOS and Android Devices for free .</a:t>
                      </a:r>
                      <a:endParaRPr sz="1200" i="1" dirty="0">
                        <a:latin typeface="Oswald"/>
                        <a:ea typeface="Oswald"/>
                        <a:cs typeface="Oswald"/>
                        <a:sym typeface="Oswald"/>
                      </a:endParaRPr>
                    </a:p>
                    <a:p>
                      <a:pPr marL="0" lvl="0" indent="0" algn="l" rtl="0">
                        <a:spcBef>
                          <a:spcPts val="0"/>
                        </a:spcBef>
                        <a:spcAft>
                          <a:spcPts val="0"/>
                        </a:spcAft>
                        <a:buNone/>
                      </a:pPr>
                      <a:endParaRPr sz="1200" i="1" dirty="0">
                        <a:latin typeface="Oswald"/>
                        <a:ea typeface="Oswald"/>
                        <a:cs typeface="Oswald"/>
                        <a:sym typeface="Oswald"/>
                      </a:endParaRPr>
                    </a:p>
                  </a:txBody>
                  <a:tcPr marL="68575" marR="68575" marT="0" marB="0">
                    <a:solidFill>
                      <a:srgbClr val="F3F3F3"/>
                    </a:solidFill>
                  </a:tcPr>
                </a:tc>
                <a:extLst>
                  <a:ext uri="{0D108BD9-81ED-4DB2-BD59-A6C34878D82A}">
                    <a16:rowId xmlns:a16="http://schemas.microsoft.com/office/drawing/2014/main" val="10007"/>
                  </a:ext>
                </a:extLst>
              </a:tr>
            </a:tbl>
          </a:graphicData>
        </a:graphic>
      </p:graphicFrame>
      <p:sp>
        <p:nvSpPr>
          <p:cNvPr id="230" name="Google Shape;230;p34"/>
          <p:cNvSpPr txBox="1"/>
          <p:nvPr/>
        </p:nvSpPr>
        <p:spPr>
          <a:xfrm>
            <a:off x="50450" y="1600175"/>
            <a:ext cx="2031000" cy="65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700" b="1">
                <a:solidFill>
                  <a:srgbClr val="FFFFFF"/>
                </a:solidFill>
                <a:latin typeface="Oswald"/>
                <a:ea typeface="Oswald"/>
                <a:cs typeface="Oswald"/>
                <a:sym typeface="Oswald"/>
              </a:rPr>
              <a:t>Preventing Sex Trafficking: Online Safety Tips. Resource for Educators</a:t>
            </a:r>
            <a:endParaRPr sz="2700" b="1">
              <a:solidFill>
                <a:srgbClr val="FFFFFF"/>
              </a:solidFill>
              <a:latin typeface="Oswald"/>
              <a:ea typeface="Oswald"/>
              <a:cs typeface="Oswald"/>
              <a:sym typeface="Oswald"/>
            </a:endParaRPr>
          </a:p>
        </p:txBody>
      </p:sp>
    </p:spTree>
    <p:extLst>
      <p:ext uri="{BB962C8B-B14F-4D97-AF65-F5344CB8AC3E}">
        <p14:creationId xmlns:p14="http://schemas.microsoft.com/office/powerpoint/2010/main" val="104984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164803" y="10"/>
            <a:ext cx="8520600" cy="4884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56491"/>
              <a:buFont typeface="Oswald"/>
              <a:buNone/>
            </a:pPr>
            <a:r>
              <a:rPr lang="en-US" sz="3420" b="1">
                <a:solidFill>
                  <a:srgbClr val="387966"/>
                </a:solidFill>
              </a:rPr>
              <a:t>Sex trafficking and Online Safety</a:t>
            </a:r>
            <a:endParaRPr sz="3420" b="1">
              <a:solidFill>
                <a:srgbClr val="387966"/>
              </a:solidFill>
            </a:endParaRPr>
          </a:p>
        </p:txBody>
      </p:sp>
      <p:sp>
        <p:nvSpPr>
          <p:cNvPr id="129" name="Google Shape;129;p20"/>
          <p:cNvSpPr txBox="1">
            <a:spLocks noGrp="1"/>
          </p:cNvSpPr>
          <p:nvPr>
            <p:ph type="body" idx="1"/>
          </p:nvPr>
        </p:nvSpPr>
        <p:spPr>
          <a:xfrm>
            <a:off x="164800" y="642025"/>
            <a:ext cx="7205817" cy="3773400"/>
          </a:xfrm>
          <a:prstGeom prst="rect">
            <a:avLst/>
          </a:prstGeom>
          <a:noFill/>
          <a:ln>
            <a:noFill/>
          </a:ln>
        </p:spPr>
        <p:txBody>
          <a:bodyPr spcFirstLastPara="1" wrap="square" lIns="91400" tIns="91400" rIns="91400" bIns="91400" anchor="t" anchorCtr="0">
            <a:noAutofit/>
          </a:bodyPr>
          <a:lstStyle/>
          <a:p>
            <a:pPr marL="0" lvl="0" indent="0" algn="l" rtl="0">
              <a:lnSpc>
                <a:spcPct val="95000"/>
              </a:lnSpc>
              <a:spcBef>
                <a:spcPts val="0"/>
              </a:spcBef>
              <a:spcAft>
                <a:spcPts val="0"/>
              </a:spcAft>
              <a:buSzPts val="1396"/>
              <a:buNone/>
            </a:pPr>
            <a:r>
              <a:rPr lang="en-US" sz="2132" dirty="0">
                <a:latin typeface="Oswald"/>
                <a:ea typeface="Oswald"/>
                <a:cs typeface="Oswald"/>
                <a:sym typeface="Oswald"/>
              </a:rPr>
              <a:t>In this activity, you will be learning about:</a:t>
            </a:r>
            <a:endParaRPr sz="2132" dirty="0">
              <a:latin typeface="Oswald"/>
              <a:ea typeface="Oswald"/>
              <a:cs typeface="Oswald"/>
              <a:sym typeface="Oswald"/>
            </a:endParaRPr>
          </a:p>
          <a:p>
            <a:pPr marL="0" lvl="0" indent="0" algn="l" rtl="0">
              <a:lnSpc>
                <a:spcPct val="95000"/>
              </a:lnSpc>
              <a:spcBef>
                <a:spcPts val="0"/>
              </a:spcBef>
              <a:spcAft>
                <a:spcPts val="0"/>
              </a:spcAft>
              <a:buSzPts val="1396"/>
              <a:buNone/>
            </a:pPr>
            <a:endParaRPr sz="1532" dirty="0">
              <a:latin typeface="Oswald"/>
              <a:ea typeface="Oswald"/>
              <a:cs typeface="Oswald"/>
              <a:sym typeface="Oswald"/>
            </a:endParaRPr>
          </a:p>
          <a:p>
            <a:pPr marL="434340" lvl="0" indent="-302259" algn="l" rtl="0">
              <a:lnSpc>
                <a:spcPct val="95000"/>
              </a:lnSpc>
              <a:spcBef>
                <a:spcPts val="0"/>
              </a:spcBef>
              <a:spcAft>
                <a:spcPts val="0"/>
              </a:spcAft>
              <a:buSzPts val="1530"/>
              <a:buChar char="●"/>
            </a:pPr>
            <a:r>
              <a:rPr lang="en-US" sz="2132" dirty="0">
                <a:latin typeface="Oswald"/>
                <a:ea typeface="Oswald"/>
                <a:cs typeface="Oswald"/>
                <a:sym typeface="Oswald"/>
              </a:rPr>
              <a:t>The meaning of the term sex trafficking.</a:t>
            </a:r>
            <a:endParaRPr sz="2132" dirty="0">
              <a:latin typeface="Oswald"/>
              <a:ea typeface="Oswald"/>
              <a:cs typeface="Oswald"/>
              <a:sym typeface="Oswald"/>
            </a:endParaRPr>
          </a:p>
          <a:p>
            <a:pPr marL="434340" lvl="0" indent="-302259" algn="l" rtl="0">
              <a:lnSpc>
                <a:spcPct val="95000"/>
              </a:lnSpc>
              <a:spcBef>
                <a:spcPts val="0"/>
              </a:spcBef>
              <a:spcAft>
                <a:spcPts val="0"/>
              </a:spcAft>
              <a:buSzPts val="1530"/>
              <a:buChar char="●"/>
            </a:pPr>
            <a:r>
              <a:rPr lang="en-US" sz="2132" dirty="0">
                <a:latin typeface="Oswald"/>
                <a:ea typeface="Oswald"/>
                <a:cs typeface="Oswald"/>
                <a:sym typeface="Oswald"/>
              </a:rPr>
              <a:t>Where it happens.</a:t>
            </a:r>
            <a:endParaRPr sz="2132" dirty="0">
              <a:latin typeface="Oswald"/>
              <a:ea typeface="Oswald"/>
              <a:cs typeface="Oswald"/>
              <a:sym typeface="Oswald"/>
            </a:endParaRPr>
          </a:p>
          <a:p>
            <a:pPr marL="434340" lvl="0" indent="-302259" algn="l" rtl="0">
              <a:lnSpc>
                <a:spcPct val="95000"/>
              </a:lnSpc>
              <a:spcBef>
                <a:spcPts val="0"/>
              </a:spcBef>
              <a:spcAft>
                <a:spcPts val="0"/>
              </a:spcAft>
              <a:buSzPts val="1530"/>
              <a:buChar char="●"/>
            </a:pPr>
            <a:r>
              <a:rPr lang="en-US" sz="2132" dirty="0">
                <a:latin typeface="Oswald"/>
                <a:ea typeface="Oswald"/>
                <a:cs typeface="Oswald"/>
                <a:sym typeface="Oswald"/>
              </a:rPr>
              <a:t>Who is at risk of becoming a victim.</a:t>
            </a:r>
            <a:endParaRPr sz="2132" dirty="0">
              <a:latin typeface="Oswald"/>
              <a:ea typeface="Oswald"/>
              <a:cs typeface="Oswald"/>
              <a:sym typeface="Oswald"/>
            </a:endParaRPr>
          </a:p>
          <a:p>
            <a:pPr marL="434340" lvl="0" indent="-302258" algn="l" rtl="0">
              <a:lnSpc>
                <a:spcPct val="95000"/>
              </a:lnSpc>
              <a:spcBef>
                <a:spcPts val="0"/>
              </a:spcBef>
              <a:spcAft>
                <a:spcPts val="0"/>
              </a:spcAft>
              <a:buSzPts val="1530"/>
              <a:buChar char="●"/>
            </a:pPr>
            <a:r>
              <a:rPr lang="en-US" sz="2132" dirty="0">
                <a:latin typeface="Oswald"/>
                <a:ea typeface="Oswald"/>
                <a:cs typeface="Oswald"/>
                <a:sym typeface="Oswald"/>
              </a:rPr>
              <a:t>Who commits this crime.</a:t>
            </a:r>
            <a:endParaRPr sz="2132" dirty="0">
              <a:latin typeface="Oswald"/>
              <a:ea typeface="Oswald"/>
              <a:cs typeface="Oswald"/>
              <a:sym typeface="Oswald"/>
            </a:endParaRPr>
          </a:p>
          <a:p>
            <a:pPr marL="434340" lvl="0" indent="-302258" algn="l" rtl="0">
              <a:lnSpc>
                <a:spcPct val="95000"/>
              </a:lnSpc>
              <a:spcBef>
                <a:spcPts val="0"/>
              </a:spcBef>
              <a:spcAft>
                <a:spcPts val="0"/>
              </a:spcAft>
              <a:buSzPts val="1530"/>
              <a:buChar char="●"/>
            </a:pPr>
            <a:r>
              <a:rPr lang="en-US" sz="2132" dirty="0">
                <a:latin typeface="Oswald"/>
                <a:ea typeface="Oswald"/>
                <a:cs typeface="Oswald"/>
                <a:sym typeface="Oswald"/>
              </a:rPr>
              <a:t>Online safety.</a:t>
            </a:r>
            <a:endParaRPr sz="2132" dirty="0">
              <a:latin typeface="Oswald"/>
              <a:ea typeface="Oswald"/>
              <a:cs typeface="Oswald"/>
              <a:sym typeface="Oswald"/>
            </a:endParaRPr>
          </a:p>
          <a:p>
            <a:pPr marL="0" lvl="0" indent="0" algn="l" rtl="0">
              <a:lnSpc>
                <a:spcPct val="95000"/>
              </a:lnSpc>
              <a:spcBef>
                <a:spcPts val="0"/>
              </a:spcBef>
              <a:spcAft>
                <a:spcPts val="0"/>
              </a:spcAft>
              <a:buSzPts val="770"/>
              <a:buNone/>
            </a:pPr>
            <a:endParaRPr sz="1100" dirty="0">
              <a:latin typeface="Oswald"/>
              <a:ea typeface="Oswald"/>
              <a:cs typeface="Oswald"/>
              <a:sym typeface="Oswald"/>
            </a:endParaRPr>
          </a:p>
          <a:p>
            <a:pPr marL="0" lvl="0" indent="0" algn="l" rtl="0">
              <a:lnSpc>
                <a:spcPct val="95000"/>
              </a:lnSpc>
              <a:spcBef>
                <a:spcPts val="0"/>
              </a:spcBef>
              <a:spcAft>
                <a:spcPts val="0"/>
              </a:spcAft>
              <a:buSzPts val="1396"/>
              <a:buNone/>
            </a:pPr>
            <a:r>
              <a:rPr lang="en-US" sz="2132" dirty="0">
                <a:latin typeface="Oswald"/>
                <a:ea typeface="Oswald"/>
                <a:cs typeface="Oswald"/>
                <a:sym typeface="Oswald"/>
              </a:rPr>
              <a:t>As you become better informed, think about how the information presented helps you:</a:t>
            </a:r>
            <a:endParaRPr sz="2132" dirty="0">
              <a:latin typeface="Oswald"/>
              <a:ea typeface="Oswald"/>
              <a:cs typeface="Oswald"/>
              <a:sym typeface="Oswald"/>
            </a:endParaRPr>
          </a:p>
          <a:p>
            <a:pPr marL="434340" lvl="0" indent="-302259" algn="l" rtl="0">
              <a:lnSpc>
                <a:spcPct val="95000"/>
              </a:lnSpc>
              <a:spcBef>
                <a:spcPts val="0"/>
              </a:spcBef>
              <a:spcAft>
                <a:spcPts val="0"/>
              </a:spcAft>
              <a:buSzPts val="1530"/>
              <a:buChar char="●"/>
            </a:pPr>
            <a:r>
              <a:rPr lang="en-US" sz="2132" dirty="0">
                <a:latin typeface="Oswald"/>
                <a:ea typeface="Oswald"/>
                <a:cs typeface="Oswald"/>
                <a:sym typeface="Oswald"/>
              </a:rPr>
              <a:t>better understand the dangers of sex trafficking.</a:t>
            </a:r>
            <a:endParaRPr sz="2132" dirty="0">
              <a:latin typeface="Oswald"/>
              <a:ea typeface="Oswald"/>
              <a:cs typeface="Oswald"/>
              <a:sym typeface="Oswald"/>
            </a:endParaRPr>
          </a:p>
          <a:p>
            <a:pPr marL="434340" lvl="0" indent="-302259" algn="l" rtl="0">
              <a:lnSpc>
                <a:spcPct val="95000"/>
              </a:lnSpc>
              <a:spcBef>
                <a:spcPts val="0"/>
              </a:spcBef>
              <a:spcAft>
                <a:spcPts val="0"/>
              </a:spcAft>
              <a:buSzPts val="1530"/>
              <a:buChar char="●"/>
            </a:pPr>
            <a:r>
              <a:rPr lang="en-US" sz="2132" dirty="0">
                <a:latin typeface="Oswald"/>
                <a:ea typeface="Oswald"/>
                <a:cs typeface="Oswald"/>
                <a:sym typeface="Oswald"/>
              </a:rPr>
              <a:t>stay safe from online sex traffickers.</a:t>
            </a:r>
            <a:endParaRPr sz="2132" dirty="0">
              <a:latin typeface="Oswald"/>
              <a:ea typeface="Oswald"/>
              <a:cs typeface="Oswald"/>
              <a:sym typeface="Oswald"/>
            </a:endParaRPr>
          </a:p>
        </p:txBody>
      </p:sp>
      <p:pic>
        <p:nvPicPr>
          <p:cNvPr id="130" name="Google Shape;130;p20"/>
          <p:cNvPicPr preferRelativeResize="0"/>
          <p:nvPr/>
        </p:nvPicPr>
        <p:blipFill rotWithShape="1">
          <a:blip r:embed="rId3">
            <a:alphaModFix/>
          </a:blip>
          <a:srcRect b="19820"/>
          <a:stretch/>
        </p:blipFill>
        <p:spPr>
          <a:xfrm>
            <a:off x="6220675" y="565825"/>
            <a:ext cx="2800825" cy="2245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186249" y="68474"/>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Think about the following questions</a:t>
            </a:r>
            <a:endParaRPr sz="3420" b="1">
              <a:solidFill>
                <a:srgbClr val="387966"/>
              </a:solidFill>
            </a:endParaRPr>
          </a:p>
        </p:txBody>
      </p:sp>
      <p:sp>
        <p:nvSpPr>
          <p:cNvPr id="136" name="Google Shape;136;p21"/>
          <p:cNvSpPr txBox="1">
            <a:spLocks noGrp="1"/>
          </p:cNvSpPr>
          <p:nvPr>
            <p:ph type="body" idx="1"/>
          </p:nvPr>
        </p:nvSpPr>
        <p:spPr>
          <a:xfrm>
            <a:off x="186249" y="526278"/>
            <a:ext cx="8520600" cy="3483900"/>
          </a:xfrm>
          <a:prstGeom prst="rect">
            <a:avLst/>
          </a:prstGeom>
          <a:noFill/>
          <a:ln>
            <a:noFill/>
          </a:ln>
        </p:spPr>
        <p:txBody>
          <a:bodyPr spcFirstLastPara="1" wrap="square" lIns="91400" tIns="91400" rIns="91400" bIns="91400" anchor="t" anchorCtr="0">
            <a:normAutofit fontScale="92500"/>
          </a:bodyPr>
          <a:lstStyle/>
          <a:p>
            <a:pPr marL="0" lvl="0" indent="0" algn="l" rtl="0">
              <a:lnSpc>
                <a:spcPct val="115000"/>
              </a:lnSpc>
              <a:spcBef>
                <a:spcPts val="0"/>
              </a:spcBef>
              <a:spcAft>
                <a:spcPts val="0"/>
              </a:spcAft>
              <a:buSzPts val="2376"/>
              <a:buNone/>
            </a:pPr>
            <a:r>
              <a:rPr lang="en-US" sz="2760" dirty="0">
                <a:latin typeface="Oswald"/>
                <a:ea typeface="Oswald"/>
                <a:cs typeface="Oswald"/>
                <a:sym typeface="Oswald"/>
              </a:rPr>
              <a:t>Reflect on the following questions and jot down your initial thoughts.</a:t>
            </a:r>
            <a:endParaRPr sz="2760" dirty="0">
              <a:latin typeface="Oswald"/>
              <a:ea typeface="Oswald"/>
              <a:cs typeface="Oswald"/>
              <a:sym typeface="Oswald"/>
            </a:endParaRPr>
          </a:p>
          <a:p>
            <a:pPr marL="565784" lvl="0" indent="-452627" algn="l" rtl="0">
              <a:lnSpc>
                <a:spcPct val="115000"/>
              </a:lnSpc>
              <a:spcBef>
                <a:spcPts val="0"/>
              </a:spcBef>
              <a:spcAft>
                <a:spcPts val="0"/>
              </a:spcAft>
              <a:buSzPts val="2300"/>
              <a:buFont typeface="Lora"/>
              <a:buAutoNum type="alphaLcParenR"/>
            </a:pPr>
            <a:r>
              <a:rPr lang="en-US" sz="2760" dirty="0">
                <a:latin typeface="Oswald"/>
                <a:ea typeface="Oswald"/>
                <a:cs typeface="Oswald"/>
                <a:sym typeface="Oswald"/>
              </a:rPr>
              <a:t>What is sexual exploitation and sex trafficking?</a:t>
            </a:r>
            <a:endParaRPr sz="2760" dirty="0">
              <a:latin typeface="Oswald"/>
              <a:ea typeface="Oswald"/>
              <a:cs typeface="Oswald"/>
              <a:sym typeface="Oswald"/>
            </a:endParaRPr>
          </a:p>
          <a:p>
            <a:pPr marL="565784" lvl="0" indent="-452627" algn="l" rtl="0">
              <a:lnSpc>
                <a:spcPct val="115000"/>
              </a:lnSpc>
              <a:spcBef>
                <a:spcPts val="0"/>
              </a:spcBef>
              <a:spcAft>
                <a:spcPts val="0"/>
              </a:spcAft>
              <a:buSzPts val="2300"/>
              <a:buFont typeface="Lora"/>
              <a:buAutoNum type="alphaLcParenR"/>
            </a:pPr>
            <a:r>
              <a:rPr lang="en-US" sz="2760" dirty="0">
                <a:latin typeface="Oswald"/>
                <a:ea typeface="Oswald"/>
                <a:cs typeface="Oswald"/>
                <a:sym typeface="Oswald"/>
              </a:rPr>
              <a:t>Where does it happen?</a:t>
            </a:r>
            <a:endParaRPr sz="2760" dirty="0">
              <a:latin typeface="Oswald"/>
              <a:ea typeface="Oswald"/>
              <a:cs typeface="Oswald"/>
              <a:sym typeface="Oswald"/>
            </a:endParaRPr>
          </a:p>
          <a:p>
            <a:pPr marL="565784" lvl="0" indent="-452627" algn="l" rtl="0">
              <a:lnSpc>
                <a:spcPct val="115000"/>
              </a:lnSpc>
              <a:spcBef>
                <a:spcPts val="0"/>
              </a:spcBef>
              <a:spcAft>
                <a:spcPts val="0"/>
              </a:spcAft>
              <a:buSzPts val="2300"/>
              <a:buFont typeface="Lora"/>
              <a:buAutoNum type="alphaLcParenR"/>
            </a:pPr>
            <a:r>
              <a:rPr lang="en-US" sz="2760" dirty="0">
                <a:latin typeface="Oswald"/>
                <a:ea typeface="Oswald"/>
                <a:cs typeface="Oswald"/>
                <a:sym typeface="Oswald"/>
              </a:rPr>
              <a:t>Who is at risk of being targeted for child sexual exploitation and sex trafficking?</a:t>
            </a:r>
            <a:endParaRPr sz="2760" dirty="0">
              <a:latin typeface="Oswald"/>
              <a:ea typeface="Oswald"/>
              <a:cs typeface="Oswald"/>
              <a:sym typeface="Oswald"/>
            </a:endParaRPr>
          </a:p>
          <a:p>
            <a:pPr marL="565784" lvl="0" indent="-452627" algn="l" rtl="0">
              <a:lnSpc>
                <a:spcPct val="115000"/>
              </a:lnSpc>
              <a:spcBef>
                <a:spcPts val="0"/>
              </a:spcBef>
              <a:spcAft>
                <a:spcPts val="0"/>
              </a:spcAft>
              <a:buSzPts val="2300"/>
              <a:buFont typeface="Lora"/>
              <a:buAutoNum type="alphaLcParenR"/>
            </a:pPr>
            <a:r>
              <a:rPr lang="en-US" sz="2760" dirty="0">
                <a:latin typeface="Oswald"/>
                <a:ea typeface="Oswald"/>
                <a:cs typeface="Oswald"/>
                <a:sym typeface="Oswald"/>
              </a:rPr>
              <a:t>Who can be a perpetrator (a person </a:t>
            </a:r>
            <a:endParaRPr sz="2760" dirty="0">
              <a:latin typeface="Oswald"/>
              <a:ea typeface="Oswald"/>
              <a:cs typeface="Oswald"/>
              <a:sym typeface="Oswald"/>
            </a:endParaRPr>
          </a:p>
          <a:p>
            <a:pPr marL="0" lvl="0" indent="113156" algn="l" rtl="0">
              <a:lnSpc>
                <a:spcPct val="115000"/>
              </a:lnSpc>
              <a:spcBef>
                <a:spcPts val="0"/>
              </a:spcBef>
              <a:spcAft>
                <a:spcPts val="0"/>
              </a:spcAft>
              <a:buSzPts val="2376"/>
              <a:buNone/>
            </a:pPr>
            <a:r>
              <a:rPr lang="en-US" sz="2760" dirty="0">
                <a:latin typeface="Oswald"/>
                <a:ea typeface="Oswald"/>
                <a:cs typeface="Oswald"/>
                <a:sym typeface="Oswald"/>
              </a:rPr>
              <a:t>        committing a crime)?</a:t>
            </a:r>
            <a:endParaRPr dirty="0"/>
          </a:p>
        </p:txBody>
      </p:sp>
      <p:pic>
        <p:nvPicPr>
          <p:cNvPr id="137" name="Google Shape;137;p21" descr="Picture 1"/>
          <p:cNvPicPr preferRelativeResize="0"/>
          <p:nvPr/>
        </p:nvPicPr>
        <p:blipFill rotWithShape="1">
          <a:blip r:embed="rId3">
            <a:alphaModFix/>
          </a:blip>
          <a:srcRect/>
          <a:stretch/>
        </p:blipFill>
        <p:spPr>
          <a:xfrm>
            <a:off x="7200927" y="2875272"/>
            <a:ext cx="1409701" cy="1435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104272" y="77405"/>
            <a:ext cx="8520600" cy="5727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268"/>
              <a:buFont typeface="Oswald"/>
              <a:buNone/>
            </a:pPr>
            <a:r>
              <a:rPr lang="en-US" sz="3978" b="1">
                <a:solidFill>
                  <a:srgbClr val="387966"/>
                </a:solidFill>
              </a:rPr>
              <a:t>What is sexual exploitation and sex trafficking?</a:t>
            </a:r>
            <a:endParaRPr sz="3978" b="1">
              <a:solidFill>
                <a:srgbClr val="387966"/>
              </a:solidFill>
            </a:endParaRPr>
          </a:p>
        </p:txBody>
      </p:sp>
      <p:sp>
        <p:nvSpPr>
          <p:cNvPr id="143" name="Google Shape;143;p22"/>
          <p:cNvSpPr txBox="1">
            <a:spLocks noGrp="1"/>
          </p:cNvSpPr>
          <p:nvPr>
            <p:ph type="body" idx="1"/>
          </p:nvPr>
        </p:nvSpPr>
        <p:spPr>
          <a:xfrm>
            <a:off x="104275" y="1611300"/>
            <a:ext cx="4099200" cy="1920900"/>
          </a:xfrm>
          <a:prstGeom prst="rect">
            <a:avLst/>
          </a:prstGeom>
          <a:noFill/>
          <a:ln>
            <a:noFill/>
          </a:ln>
        </p:spPr>
        <p:txBody>
          <a:bodyPr spcFirstLastPara="1" wrap="square" lIns="91400" tIns="91400" rIns="91400" bIns="91400" anchor="t" anchorCtr="0">
            <a:normAutofit/>
          </a:bodyPr>
          <a:lstStyle/>
          <a:p>
            <a:pPr marL="0" lvl="0" indent="0" algn="l" rtl="0">
              <a:lnSpc>
                <a:spcPct val="115000"/>
              </a:lnSpc>
              <a:spcBef>
                <a:spcPts val="0"/>
              </a:spcBef>
              <a:spcAft>
                <a:spcPts val="0"/>
              </a:spcAft>
              <a:buSzPts val="2800"/>
              <a:buNone/>
            </a:pPr>
            <a:r>
              <a:rPr lang="en-US" sz="3359">
                <a:latin typeface="Oswald"/>
                <a:ea typeface="Oswald"/>
                <a:cs typeface="Oswald"/>
                <a:sym typeface="Oswald"/>
              </a:rPr>
              <a:t>Let’s watch the video </a:t>
            </a:r>
            <a:endParaRPr sz="2800"/>
          </a:p>
          <a:p>
            <a:pPr marL="0" lvl="0" indent="0" algn="l" rtl="0">
              <a:lnSpc>
                <a:spcPct val="115000"/>
              </a:lnSpc>
              <a:spcBef>
                <a:spcPts val="0"/>
              </a:spcBef>
              <a:spcAft>
                <a:spcPts val="0"/>
              </a:spcAft>
              <a:buSzPts val="2800"/>
              <a:buNone/>
            </a:pPr>
            <a:r>
              <a:rPr lang="en-US" sz="3400"/>
              <a:t>“</a:t>
            </a:r>
            <a:r>
              <a:rPr lang="en-US" sz="2600" u="sng">
                <a:solidFill>
                  <a:schemeClr val="hlink"/>
                </a:solidFill>
                <a:latin typeface="Oswald"/>
                <a:ea typeface="Oswald"/>
                <a:cs typeface="Oswald"/>
                <a:sym typeface="Oswald"/>
                <a:hlinkClick r:id="rId3"/>
              </a:rPr>
              <a:t>Sex Trafficking: What is it?</a:t>
            </a:r>
            <a:r>
              <a:rPr lang="en-US" sz="2600"/>
              <a:t>” </a:t>
            </a:r>
            <a:endParaRPr sz="2600"/>
          </a:p>
          <a:p>
            <a:pPr marL="0" lvl="0" indent="0" algn="l" rtl="0">
              <a:lnSpc>
                <a:spcPct val="115000"/>
              </a:lnSpc>
              <a:spcBef>
                <a:spcPts val="0"/>
              </a:spcBef>
              <a:spcAft>
                <a:spcPts val="0"/>
              </a:spcAft>
              <a:buSzPts val="2800"/>
              <a:buNone/>
            </a:pPr>
            <a:r>
              <a:rPr lang="en-US" sz="2600">
                <a:latin typeface="Oswald"/>
                <a:ea typeface="Oswald"/>
                <a:cs typeface="Oswald"/>
                <a:sym typeface="Oswald"/>
              </a:rPr>
              <a:t>by </a:t>
            </a:r>
            <a:r>
              <a:rPr lang="en-US" sz="2600" u="sng">
                <a:solidFill>
                  <a:schemeClr val="hlink"/>
                </a:solidFill>
                <a:latin typeface="Oswald"/>
                <a:ea typeface="Oswald"/>
                <a:cs typeface="Oswald"/>
                <a:sym typeface="Oswald"/>
                <a:hlinkClick r:id="rId4"/>
              </a:rPr>
              <a:t>AMAZE org</a:t>
            </a:r>
            <a:endParaRPr sz="2600">
              <a:latin typeface="Oswald"/>
              <a:ea typeface="Oswald"/>
              <a:cs typeface="Oswald"/>
              <a:sym typeface="Oswald"/>
            </a:endParaRPr>
          </a:p>
        </p:txBody>
      </p:sp>
      <p:sp>
        <p:nvSpPr>
          <p:cNvPr id="144" name="Google Shape;144;p22"/>
          <p:cNvSpPr txBox="1"/>
          <p:nvPr/>
        </p:nvSpPr>
        <p:spPr>
          <a:xfrm>
            <a:off x="4620775" y="3355825"/>
            <a:ext cx="400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pic>
        <p:nvPicPr>
          <p:cNvPr id="145" name="Google Shape;145;p22"/>
          <p:cNvPicPr preferRelativeResize="0"/>
          <p:nvPr/>
        </p:nvPicPr>
        <p:blipFill>
          <a:blip r:embed="rId5">
            <a:alphaModFix/>
          </a:blip>
          <a:stretch>
            <a:fillRect/>
          </a:stretch>
        </p:blipFill>
        <p:spPr>
          <a:xfrm>
            <a:off x="4345113" y="1213980"/>
            <a:ext cx="4555436" cy="24009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1300" y="-8550"/>
            <a:ext cx="5382000" cy="6228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6140"/>
              <a:buFont typeface="Oswald"/>
              <a:buNone/>
            </a:pPr>
            <a:r>
              <a:rPr lang="en-US" sz="3420" b="1">
                <a:solidFill>
                  <a:srgbClr val="387966"/>
                </a:solidFill>
              </a:rPr>
              <a:t>What is sexual exploitation and sex trafficking?</a:t>
            </a:r>
            <a:endParaRPr sz="3420" b="1">
              <a:solidFill>
                <a:srgbClr val="387966"/>
              </a:solidFill>
            </a:endParaRPr>
          </a:p>
        </p:txBody>
      </p:sp>
      <p:sp>
        <p:nvSpPr>
          <p:cNvPr id="151" name="Google Shape;151;p23"/>
          <p:cNvSpPr txBox="1">
            <a:spLocks noGrp="1"/>
          </p:cNvSpPr>
          <p:nvPr>
            <p:ph type="body" idx="1"/>
          </p:nvPr>
        </p:nvSpPr>
        <p:spPr>
          <a:xfrm>
            <a:off x="121200" y="1120375"/>
            <a:ext cx="5466750" cy="3550200"/>
          </a:xfrm>
          <a:prstGeom prst="rect">
            <a:avLst/>
          </a:prstGeom>
          <a:noFill/>
          <a:ln>
            <a:noFill/>
          </a:ln>
        </p:spPr>
        <p:txBody>
          <a:bodyPr spcFirstLastPara="1" wrap="square" lIns="91400" tIns="91400" rIns="91400" bIns="91400" anchor="t" anchorCtr="0">
            <a:normAutofit/>
          </a:bodyPr>
          <a:lstStyle/>
          <a:p>
            <a:pPr marL="0" lvl="0" indent="0" algn="l" rtl="0">
              <a:lnSpc>
                <a:spcPct val="95000"/>
              </a:lnSpc>
              <a:spcBef>
                <a:spcPts val="0"/>
              </a:spcBef>
              <a:spcAft>
                <a:spcPts val="0"/>
              </a:spcAft>
              <a:buSzPts val="2400"/>
              <a:buNone/>
            </a:pPr>
            <a:r>
              <a:rPr lang="en-US" sz="2060" dirty="0">
                <a:latin typeface="Oswald"/>
                <a:ea typeface="Oswald"/>
                <a:cs typeface="Oswald"/>
                <a:sym typeface="Oswald"/>
              </a:rPr>
              <a:t>Child sexual exploitation and Sex Trafficking refers to situations where youth (under the age of 18) are forced to exchange sexual acts or images for material items such as food, shelter, drugs, clothing and/or non-material items such as protection, love, and belonging, through the use of power, control, and manipulation. </a:t>
            </a:r>
            <a:endParaRPr sz="2060" dirty="0">
              <a:latin typeface="Oswald"/>
              <a:ea typeface="Oswald"/>
              <a:cs typeface="Oswald"/>
              <a:sym typeface="Oswald"/>
            </a:endParaRPr>
          </a:p>
          <a:p>
            <a:pPr marL="0" lvl="0" indent="0" algn="l" rtl="0">
              <a:lnSpc>
                <a:spcPct val="95000"/>
              </a:lnSpc>
              <a:spcBef>
                <a:spcPts val="0"/>
              </a:spcBef>
              <a:spcAft>
                <a:spcPts val="0"/>
              </a:spcAft>
              <a:buSzPts val="2400"/>
              <a:buNone/>
            </a:pPr>
            <a:endParaRPr sz="2060" dirty="0">
              <a:latin typeface="Oswald"/>
              <a:ea typeface="Oswald"/>
              <a:cs typeface="Oswald"/>
              <a:sym typeface="Oswald"/>
            </a:endParaRPr>
          </a:p>
          <a:p>
            <a:pPr marL="0" lvl="0" indent="0" algn="l" rtl="0">
              <a:lnSpc>
                <a:spcPct val="95000"/>
              </a:lnSpc>
              <a:spcBef>
                <a:spcPts val="0"/>
              </a:spcBef>
              <a:spcAft>
                <a:spcPts val="0"/>
              </a:spcAft>
              <a:buSzPts val="2400"/>
              <a:buNone/>
            </a:pPr>
            <a:r>
              <a:rPr lang="en-US" sz="2060" dirty="0">
                <a:latin typeface="Oswald"/>
                <a:ea typeface="Oswald"/>
                <a:cs typeface="Oswald"/>
                <a:sym typeface="Oswald"/>
              </a:rPr>
              <a:t>Child sexual exploitation includes all child pornography offences, age of consent offences as well as prostitution under the age of 18.</a:t>
            </a:r>
            <a:endParaRPr sz="1500" dirty="0"/>
          </a:p>
        </p:txBody>
      </p:sp>
      <p:pic>
        <p:nvPicPr>
          <p:cNvPr id="152" name="Google Shape;152;p23"/>
          <p:cNvPicPr preferRelativeResize="0"/>
          <p:nvPr/>
        </p:nvPicPr>
        <p:blipFill>
          <a:blip r:embed="rId3">
            <a:alphaModFix/>
          </a:blip>
          <a:stretch>
            <a:fillRect/>
          </a:stretch>
        </p:blipFill>
        <p:spPr>
          <a:xfrm>
            <a:off x="5587950" y="1307700"/>
            <a:ext cx="3372000" cy="1910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body" idx="1"/>
          </p:nvPr>
        </p:nvSpPr>
        <p:spPr>
          <a:xfrm>
            <a:off x="237270" y="860974"/>
            <a:ext cx="5302293" cy="3416401"/>
          </a:xfrm>
          <a:prstGeom prst="rect">
            <a:avLst/>
          </a:prstGeom>
          <a:noFill/>
          <a:ln>
            <a:noFill/>
          </a:ln>
        </p:spPr>
        <p:txBody>
          <a:bodyPr spcFirstLastPara="1" wrap="square" lIns="91400" tIns="91400" rIns="91400" bIns="91400" anchor="t" anchorCtr="0">
            <a:normAutofit lnSpcReduction="10000"/>
          </a:bodyPr>
          <a:lstStyle/>
          <a:p>
            <a:pPr marL="0" lvl="0" indent="0" algn="l" rtl="0">
              <a:lnSpc>
                <a:spcPct val="115000"/>
              </a:lnSpc>
              <a:spcBef>
                <a:spcPts val="0"/>
              </a:spcBef>
              <a:spcAft>
                <a:spcPts val="0"/>
              </a:spcAft>
              <a:buNone/>
            </a:pPr>
            <a:r>
              <a:rPr lang="en-US" sz="2695">
                <a:latin typeface="Oswald"/>
                <a:ea typeface="Oswald"/>
                <a:cs typeface="Oswald"/>
                <a:sym typeface="Oswald"/>
              </a:rPr>
              <a:t>Sex-trafficking is a growing problem in Canada and has been on the rise since 2010. </a:t>
            </a:r>
            <a:endParaRPr sz="2695">
              <a:latin typeface="Oswald"/>
              <a:ea typeface="Oswald"/>
              <a:cs typeface="Oswald"/>
              <a:sym typeface="Oswald"/>
            </a:endParaRPr>
          </a:p>
          <a:p>
            <a:pPr marL="0" lvl="0" indent="0" algn="l" rtl="0">
              <a:lnSpc>
                <a:spcPct val="115000"/>
              </a:lnSpc>
              <a:spcBef>
                <a:spcPts val="0"/>
              </a:spcBef>
              <a:spcAft>
                <a:spcPts val="0"/>
              </a:spcAft>
              <a:buNone/>
            </a:pPr>
            <a:endParaRPr sz="2695">
              <a:latin typeface="Oswald"/>
              <a:ea typeface="Oswald"/>
              <a:cs typeface="Oswald"/>
              <a:sym typeface="Oswald"/>
            </a:endParaRPr>
          </a:p>
          <a:p>
            <a:pPr marL="0" lvl="0" indent="0" algn="l" rtl="0">
              <a:lnSpc>
                <a:spcPct val="115000"/>
              </a:lnSpc>
              <a:spcBef>
                <a:spcPts val="0"/>
              </a:spcBef>
              <a:spcAft>
                <a:spcPts val="0"/>
              </a:spcAft>
              <a:buNone/>
            </a:pPr>
            <a:r>
              <a:rPr lang="en-US" sz="2695">
                <a:latin typeface="Oswald"/>
                <a:ea typeface="Oswald"/>
                <a:cs typeface="Oswald"/>
                <a:sym typeface="Oswald"/>
              </a:rPr>
              <a:t>Between 2009 and 2016, 2 of 3 reported sex-trafficking crimes in Canada occurred in Ontario. </a:t>
            </a:r>
            <a:endParaRPr/>
          </a:p>
        </p:txBody>
      </p:sp>
      <p:pic>
        <p:nvPicPr>
          <p:cNvPr id="158" name="Google Shape;158;p24"/>
          <p:cNvPicPr preferRelativeResize="0"/>
          <p:nvPr/>
        </p:nvPicPr>
        <p:blipFill>
          <a:blip r:embed="rId3">
            <a:alphaModFix/>
          </a:blip>
          <a:stretch>
            <a:fillRect/>
          </a:stretch>
        </p:blipFill>
        <p:spPr>
          <a:xfrm>
            <a:off x="5771075" y="860975"/>
            <a:ext cx="3135325" cy="3135325"/>
          </a:xfrm>
          <a:prstGeom prst="rect">
            <a:avLst/>
          </a:prstGeom>
          <a:noFill/>
          <a:ln>
            <a:noFill/>
          </a:ln>
        </p:spPr>
      </p:pic>
      <p:sp>
        <p:nvSpPr>
          <p:cNvPr id="159" name="Google Shape;159;p24"/>
          <p:cNvSpPr txBox="1">
            <a:spLocks noGrp="1"/>
          </p:cNvSpPr>
          <p:nvPr>
            <p:ph type="title"/>
          </p:nvPr>
        </p:nvSpPr>
        <p:spPr>
          <a:xfrm>
            <a:off x="124499" y="-10"/>
            <a:ext cx="8520600" cy="622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344"/>
              <a:buFont typeface="Oswald"/>
              <a:buNone/>
            </a:pPr>
            <a:r>
              <a:rPr lang="en-US" sz="3478" b="1">
                <a:solidFill>
                  <a:srgbClr val="387966"/>
                </a:solidFill>
              </a:rPr>
              <a:t>Where does it happen?</a:t>
            </a:r>
            <a:endParaRPr sz="3478" b="1">
              <a:solidFill>
                <a:srgbClr val="3879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124499" y="-10"/>
            <a:ext cx="8520600" cy="622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rgbClr val="387966"/>
              </a:buClr>
              <a:buSzPts val="2344"/>
              <a:buFont typeface="Oswald"/>
              <a:buNone/>
            </a:pPr>
            <a:r>
              <a:rPr lang="en-US" sz="3478" b="1">
                <a:solidFill>
                  <a:srgbClr val="387966"/>
                </a:solidFill>
              </a:rPr>
              <a:t>Where does it happen?</a:t>
            </a:r>
            <a:endParaRPr sz="3478" b="1">
              <a:solidFill>
                <a:srgbClr val="387966"/>
              </a:solidFill>
            </a:endParaRPr>
          </a:p>
        </p:txBody>
      </p:sp>
      <p:sp>
        <p:nvSpPr>
          <p:cNvPr id="165" name="Google Shape;165;p25"/>
          <p:cNvSpPr txBox="1">
            <a:spLocks noGrp="1"/>
          </p:cNvSpPr>
          <p:nvPr>
            <p:ph type="body" idx="1"/>
          </p:nvPr>
        </p:nvSpPr>
        <p:spPr>
          <a:xfrm>
            <a:off x="124500" y="658850"/>
            <a:ext cx="4854300" cy="3550200"/>
          </a:xfrm>
          <a:prstGeom prst="rect">
            <a:avLst/>
          </a:prstGeom>
          <a:noFill/>
          <a:ln>
            <a:noFill/>
          </a:ln>
        </p:spPr>
        <p:txBody>
          <a:bodyPr spcFirstLastPara="1" wrap="square" lIns="91400" tIns="91400" rIns="91400" bIns="91400" anchor="t" anchorCtr="0">
            <a:noAutofit/>
          </a:bodyPr>
          <a:lstStyle/>
          <a:p>
            <a:pPr marL="0" lvl="0" indent="0" algn="l" rtl="0">
              <a:lnSpc>
                <a:spcPct val="105000"/>
              </a:lnSpc>
              <a:spcBef>
                <a:spcPts val="0"/>
              </a:spcBef>
              <a:spcAft>
                <a:spcPts val="0"/>
              </a:spcAft>
              <a:buSzPts val="2220"/>
              <a:buNone/>
            </a:pPr>
            <a:r>
              <a:rPr lang="en-US" sz="2168">
                <a:latin typeface="Oswald"/>
                <a:ea typeface="Oswald"/>
                <a:cs typeface="Oswald"/>
                <a:sym typeface="Oswald"/>
              </a:rPr>
              <a:t>Sexual exploitation and trafficking can happen anywhere. Youth are often targeted close to their schools, at malls, and even at home. </a:t>
            </a:r>
            <a:endParaRPr sz="2168">
              <a:latin typeface="Oswald"/>
              <a:ea typeface="Oswald"/>
              <a:cs typeface="Oswald"/>
              <a:sym typeface="Oswald"/>
            </a:endParaRPr>
          </a:p>
          <a:p>
            <a:pPr marL="0" lvl="0" indent="0" algn="l" rtl="0">
              <a:lnSpc>
                <a:spcPct val="105000"/>
              </a:lnSpc>
              <a:spcBef>
                <a:spcPts val="0"/>
              </a:spcBef>
              <a:spcAft>
                <a:spcPts val="0"/>
              </a:spcAft>
              <a:buSzPts val="2220"/>
              <a:buNone/>
            </a:pPr>
            <a:endParaRPr sz="1500">
              <a:latin typeface="Oswald"/>
              <a:ea typeface="Oswald"/>
              <a:cs typeface="Oswald"/>
              <a:sym typeface="Oswald"/>
            </a:endParaRPr>
          </a:p>
          <a:p>
            <a:pPr marL="0" lvl="0" indent="0" algn="l" rtl="0">
              <a:lnSpc>
                <a:spcPct val="105000"/>
              </a:lnSpc>
              <a:spcBef>
                <a:spcPts val="0"/>
              </a:spcBef>
              <a:spcAft>
                <a:spcPts val="0"/>
              </a:spcAft>
              <a:buSzPts val="2220"/>
              <a:buNone/>
            </a:pPr>
            <a:r>
              <a:rPr lang="en-US" sz="2168">
                <a:latin typeface="Oswald"/>
                <a:ea typeface="Oswald"/>
                <a:cs typeface="Oswald"/>
                <a:sym typeface="Oswald"/>
              </a:rPr>
              <a:t>In recent years, traffickers have started to significantly target youth through popular social media apps including </a:t>
            </a:r>
            <a:r>
              <a:rPr lang="en-US" sz="2168" b="1">
                <a:latin typeface="Oswald"/>
                <a:ea typeface="Oswald"/>
                <a:cs typeface="Oswald"/>
                <a:sym typeface="Oswald"/>
              </a:rPr>
              <a:t>Instagram,</a:t>
            </a:r>
            <a:r>
              <a:rPr lang="en-US" sz="2168">
                <a:latin typeface="Oswald"/>
                <a:ea typeface="Oswald"/>
                <a:cs typeface="Oswald"/>
                <a:sym typeface="Oswald"/>
              </a:rPr>
              <a:t> </a:t>
            </a:r>
            <a:r>
              <a:rPr lang="en-US" sz="2168" b="1">
                <a:latin typeface="Oswald"/>
                <a:ea typeface="Oswald"/>
                <a:cs typeface="Oswald"/>
                <a:sym typeface="Oswald"/>
              </a:rPr>
              <a:t>TikTok</a:t>
            </a:r>
            <a:r>
              <a:rPr lang="en-US" sz="2168">
                <a:latin typeface="Oswald"/>
                <a:ea typeface="Oswald"/>
                <a:cs typeface="Oswald"/>
                <a:sym typeface="Oswald"/>
              </a:rPr>
              <a:t>, </a:t>
            </a:r>
            <a:r>
              <a:rPr lang="en-US" sz="2168" b="1">
                <a:latin typeface="Oswald"/>
                <a:ea typeface="Oswald"/>
                <a:cs typeface="Oswald"/>
                <a:sym typeface="Oswald"/>
              </a:rPr>
              <a:t>Facebook</a:t>
            </a:r>
            <a:r>
              <a:rPr lang="en-US" sz="2168">
                <a:latin typeface="Oswald"/>
                <a:ea typeface="Oswald"/>
                <a:cs typeface="Oswald"/>
                <a:sym typeface="Oswald"/>
              </a:rPr>
              <a:t>, as well as </a:t>
            </a:r>
            <a:r>
              <a:rPr lang="en-US" sz="2168" b="1">
                <a:latin typeface="Oswald"/>
                <a:ea typeface="Oswald"/>
                <a:cs typeface="Oswald"/>
                <a:sym typeface="Oswald"/>
              </a:rPr>
              <a:t>dating apps</a:t>
            </a:r>
            <a:r>
              <a:rPr lang="en-US" sz="2168">
                <a:latin typeface="Oswald"/>
                <a:ea typeface="Oswald"/>
                <a:cs typeface="Oswald"/>
                <a:sym typeface="Oswald"/>
              </a:rPr>
              <a:t>. The COVID-19 pandemic made online sexual exploitation more prevalent than ever.</a:t>
            </a:r>
            <a:endParaRPr sz="1650"/>
          </a:p>
        </p:txBody>
      </p:sp>
      <p:pic>
        <p:nvPicPr>
          <p:cNvPr id="166" name="Google Shape;166;p25"/>
          <p:cNvPicPr preferRelativeResize="0"/>
          <p:nvPr/>
        </p:nvPicPr>
        <p:blipFill rotWithShape="1">
          <a:blip r:embed="rId3">
            <a:alphaModFix/>
          </a:blip>
          <a:srcRect l="15057" r="14351"/>
          <a:stretch/>
        </p:blipFill>
        <p:spPr>
          <a:xfrm>
            <a:off x="5067575" y="827500"/>
            <a:ext cx="3968526" cy="3128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44231" y="75899"/>
            <a:ext cx="8520600" cy="572700"/>
          </a:xfrm>
          <a:prstGeom prst="rect">
            <a:avLst/>
          </a:prstGeom>
          <a:noFill/>
          <a:ln>
            <a:noFill/>
          </a:ln>
        </p:spPr>
        <p:txBody>
          <a:bodyPr spcFirstLastPara="1" wrap="square" lIns="91400" tIns="91400" rIns="91400" bIns="91400" anchor="t" anchorCtr="0">
            <a:normAutofit fontScale="90000"/>
          </a:bodyPr>
          <a:lstStyle/>
          <a:p>
            <a:pPr marL="0" lvl="0" indent="0" algn="l" rtl="0">
              <a:lnSpc>
                <a:spcPct val="100000"/>
              </a:lnSpc>
              <a:spcBef>
                <a:spcPts val="0"/>
              </a:spcBef>
              <a:spcAft>
                <a:spcPts val="0"/>
              </a:spcAft>
              <a:buClr>
                <a:srgbClr val="387966"/>
              </a:buClr>
              <a:buSzPct val="73684"/>
              <a:buFont typeface="Oswald"/>
              <a:buNone/>
            </a:pPr>
            <a:r>
              <a:rPr lang="en-US" sz="3420" b="1">
                <a:solidFill>
                  <a:srgbClr val="387966"/>
                </a:solidFill>
              </a:rPr>
              <a:t>Who is at risk?</a:t>
            </a:r>
            <a:endParaRPr sz="3420" b="1">
              <a:solidFill>
                <a:srgbClr val="387966"/>
              </a:solidFill>
            </a:endParaRPr>
          </a:p>
        </p:txBody>
      </p:sp>
      <p:sp>
        <p:nvSpPr>
          <p:cNvPr id="172" name="Google Shape;172;p26"/>
          <p:cNvSpPr txBox="1">
            <a:spLocks noGrp="1"/>
          </p:cNvSpPr>
          <p:nvPr>
            <p:ph type="body" idx="1"/>
          </p:nvPr>
        </p:nvSpPr>
        <p:spPr>
          <a:xfrm>
            <a:off x="44223" y="775525"/>
            <a:ext cx="5925900" cy="3446100"/>
          </a:xfrm>
          <a:prstGeom prst="rect">
            <a:avLst/>
          </a:prstGeom>
          <a:noFill/>
          <a:ln>
            <a:noFill/>
          </a:ln>
        </p:spPr>
        <p:txBody>
          <a:bodyPr spcFirstLastPara="1" wrap="square" lIns="91400" tIns="91400" rIns="91400" bIns="91400" anchor="t" anchorCtr="0">
            <a:normAutofit fontScale="92500" lnSpcReduction="20000"/>
          </a:bodyPr>
          <a:lstStyle/>
          <a:p>
            <a:pPr marL="0" lvl="0" indent="0" algn="l" rtl="0">
              <a:lnSpc>
                <a:spcPct val="115000"/>
              </a:lnSpc>
              <a:spcBef>
                <a:spcPts val="0"/>
              </a:spcBef>
              <a:spcAft>
                <a:spcPts val="0"/>
              </a:spcAft>
              <a:buSzPts val="2352"/>
              <a:buNone/>
            </a:pPr>
            <a:r>
              <a:rPr lang="en-US" sz="2760">
                <a:latin typeface="Oswald"/>
                <a:ea typeface="Oswald"/>
                <a:cs typeface="Oswald"/>
                <a:sym typeface="Oswald"/>
              </a:rPr>
              <a:t>While anyone is at risk, the most vulnerable are:</a:t>
            </a:r>
            <a:endParaRPr sz="2760">
              <a:latin typeface="Oswald"/>
              <a:ea typeface="Oswald"/>
              <a:cs typeface="Oswald"/>
              <a:sym typeface="Oswald"/>
            </a:endParaRPr>
          </a:p>
          <a:p>
            <a:pPr marL="0" lvl="0" indent="0" algn="l" rtl="0">
              <a:lnSpc>
                <a:spcPct val="115000"/>
              </a:lnSpc>
              <a:spcBef>
                <a:spcPts val="0"/>
              </a:spcBef>
              <a:spcAft>
                <a:spcPts val="0"/>
              </a:spcAft>
              <a:buSzPts val="2352"/>
              <a:buNone/>
            </a:pPr>
            <a:endParaRPr sz="2760">
              <a:latin typeface="Oswald"/>
              <a:ea typeface="Oswald"/>
              <a:cs typeface="Oswald"/>
              <a:sym typeface="Oswald"/>
            </a:endParaRPr>
          </a:p>
          <a:p>
            <a:pPr marL="448055" lvl="0" indent="-336042" algn="l" rtl="0">
              <a:lnSpc>
                <a:spcPct val="115000"/>
              </a:lnSpc>
              <a:spcBef>
                <a:spcPts val="0"/>
              </a:spcBef>
              <a:spcAft>
                <a:spcPts val="0"/>
              </a:spcAft>
              <a:buSzPts val="2300"/>
              <a:buChar char="●"/>
            </a:pPr>
            <a:r>
              <a:rPr lang="en-US" sz="2760">
                <a:latin typeface="Oswald"/>
                <a:ea typeface="Oswald"/>
                <a:cs typeface="Oswald"/>
                <a:sym typeface="Oswald"/>
              </a:rPr>
              <a:t>Women and girls under the age of 25 </a:t>
            </a:r>
            <a:endParaRPr sz="2760">
              <a:latin typeface="Oswald"/>
              <a:ea typeface="Oswald"/>
              <a:cs typeface="Oswald"/>
              <a:sym typeface="Oswald"/>
            </a:endParaRPr>
          </a:p>
          <a:p>
            <a:pPr marL="448055" lvl="0" indent="-336042" algn="l" rtl="0">
              <a:lnSpc>
                <a:spcPct val="115000"/>
              </a:lnSpc>
              <a:spcBef>
                <a:spcPts val="0"/>
              </a:spcBef>
              <a:spcAft>
                <a:spcPts val="0"/>
              </a:spcAft>
              <a:buSzPts val="2300"/>
              <a:buChar char="●"/>
            </a:pPr>
            <a:r>
              <a:rPr lang="en-US" sz="2760">
                <a:latin typeface="Oswald"/>
                <a:ea typeface="Oswald"/>
                <a:cs typeface="Oswald"/>
                <a:sym typeface="Oswald"/>
              </a:rPr>
              <a:t>Indigenous women and girls</a:t>
            </a:r>
            <a:endParaRPr sz="2760">
              <a:latin typeface="Oswald"/>
              <a:ea typeface="Oswald"/>
              <a:cs typeface="Oswald"/>
              <a:sym typeface="Oswald"/>
            </a:endParaRPr>
          </a:p>
          <a:p>
            <a:pPr marL="448055" lvl="0" indent="-336042" algn="l" rtl="0">
              <a:lnSpc>
                <a:spcPct val="115000"/>
              </a:lnSpc>
              <a:spcBef>
                <a:spcPts val="0"/>
              </a:spcBef>
              <a:spcAft>
                <a:spcPts val="0"/>
              </a:spcAft>
              <a:buSzPts val="2300"/>
              <a:buChar char="●"/>
            </a:pPr>
            <a:r>
              <a:rPr lang="en-US" sz="2760">
                <a:latin typeface="Oswald"/>
                <a:ea typeface="Oswald"/>
                <a:cs typeface="Oswald"/>
                <a:sym typeface="Oswald"/>
              </a:rPr>
              <a:t>Members of the 2SLGBTQ+ community</a:t>
            </a:r>
            <a:endParaRPr sz="2760">
              <a:latin typeface="Oswald"/>
              <a:ea typeface="Oswald"/>
              <a:cs typeface="Oswald"/>
              <a:sym typeface="Oswald"/>
            </a:endParaRPr>
          </a:p>
          <a:p>
            <a:pPr marL="448055" lvl="0" indent="-336042" algn="l" rtl="0">
              <a:lnSpc>
                <a:spcPct val="115000"/>
              </a:lnSpc>
              <a:spcBef>
                <a:spcPts val="0"/>
              </a:spcBef>
              <a:spcAft>
                <a:spcPts val="0"/>
              </a:spcAft>
              <a:buSzPts val="2300"/>
              <a:buChar char="●"/>
            </a:pPr>
            <a:r>
              <a:rPr lang="en-US" sz="2760">
                <a:latin typeface="Oswald"/>
                <a:ea typeface="Oswald"/>
                <a:cs typeface="Oswald"/>
                <a:sym typeface="Oswald"/>
              </a:rPr>
              <a:t>Other marginalized groups (groups with little or limited power in society)</a:t>
            </a:r>
            <a:endParaRPr/>
          </a:p>
          <a:p>
            <a:pPr marL="0" lvl="0" indent="0" algn="l" rtl="0">
              <a:lnSpc>
                <a:spcPct val="115000"/>
              </a:lnSpc>
              <a:spcBef>
                <a:spcPts val="0"/>
              </a:spcBef>
              <a:spcAft>
                <a:spcPts val="0"/>
              </a:spcAft>
              <a:buSzPts val="1764"/>
              <a:buNone/>
            </a:pPr>
            <a:r>
              <a:rPr lang="en-US" sz="1764">
                <a:latin typeface="Arial"/>
                <a:ea typeface="Arial"/>
                <a:cs typeface="Arial"/>
                <a:sym typeface="Arial"/>
              </a:rPr>
              <a:t> </a:t>
            </a:r>
            <a:endParaRPr/>
          </a:p>
        </p:txBody>
      </p:sp>
      <p:pic>
        <p:nvPicPr>
          <p:cNvPr id="173" name="Google Shape;173;p26"/>
          <p:cNvPicPr preferRelativeResize="0"/>
          <p:nvPr/>
        </p:nvPicPr>
        <p:blipFill>
          <a:blip r:embed="rId3">
            <a:alphaModFix/>
          </a:blip>
          <a:stretch>
            <a:fillRect/>
          </a:stretch>
        </p:blipFill>
        <p:spPr>
          <a:xfrm>
            <a:off x="6122523" y="800999"/>
            <a:ext cx="2869076" cy="28690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387966"/>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4775</Words>
  <Application>Microsoft Office PowerPoint</Application>
  <PresentationFormat>On-screen Show (16:9)</PresentationFormat>
  <Paragraphs>375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Helvetica Neue</vt:lpstr>
      <vt:lpstr>Lora</vt:lpstr>
      <vt:lpstr>Oswald</vt:lpstr>
      <vt:lpstr>Roboto</vt:lpstr>
      <vt:lpstr>Times</vt:lpstr>
      <vt:lpstr>Simple Light</vt:lpstr>
      <vt:lpstr>What is Sexual Exploitation and  Sex Trafficking and  How Can I Stay Safe Online?</vt:lpstr>
      <vt:lpstr>PowerPoint Presentation</vt:lpstr>
      <vt:lpstr>Sex trafficking and Online Safety</vt:lpstr>
      <vt:lpstr>Think about the following questions</vt:lpstr>
      <vt:lpstr>What is sexual exploitation and sex trafficking?</vt:lpstr>
      <vt:lpstr>What is sexual exploitation and sex trafficking?</vt:lpstr>
      <vt:lpstr>Where does it happen?</vt:lpstr>
      <vt:lpstr>Where does it happen?</vt:lpstr>
      <vt:lpstr>Who is at risk?</vt:lpstr>
      <vt:lpstr>Who can be a perpetrator?</vt:lpstr>
      <vt:lpstr>What have you learned?</vt:lpstr>
      <vt:lpstr>What is sexual exploitation and sex trafficking?</vt:lpstr>
      <vt:lpstr>PowerPoint Presentation</vt:lpstr>
      <vt:lpstr>What apps might be used by sex traffickers to target their victims?</vt:lpstr>
      <vt:lpstr>What we will be working towards…</vt:lpstr>
      <vt:lpstr>Preventing Sex Trafficking: Online Safety Tips</vt:lpstr>
      <vt:lpstr>Let’s Practise</vt:lpstr>
      <vt:lpstr>Time to reflect?</vt:lpstr>
      <vt:lpstr>Online Safety Infographic</vt:lpstr>
      <vt:lpstr>Let’s Discuss</vt:lpstr>
      <vt:lpstr>Let’s Share our Infographics</vt:lpstr>
      <vt:lpstr>Extension: Community partners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Sexual Exploitation and  Sex Trafficking and  How Can I Stay Safe Online?</dc:title>
  <dc:creator>David Felipe Garzon Valdes</dc:creator>
  <cp:lastModifiedBy>David Felipe Garzon Valdes</cp:lastModifiedBy>
  <cp:revision>2</cp:revision>
  <dcterms:modified xsi:type="dcterms:W3CDTF">2021-08-06T16:44:53Z</dcterms:modified>
</cp:coreProperties>
</file>