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57" r:id="rId2"/>
  </p:sldMasterIdLst>
  <p:notesMasterIdLst>
    <p:notesMasterId r:id="rId25"/>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Lst>
  <p:sldSz cx="9144000" cy="5143500" type="screen16x9"/>
  <p:notesSz cx="6858000" cy="9144000"/>
  <p:embeddedFontLst>
    <p:embeddedFont>
      <p:font typeface="Lora" panose="020B0604020202020204" charset="0"/>
      <p:regular r:id="rId26"/>
      <p:bold r:id="rId27"/>
      <p:italic r:id="rId28"/>
      <p:boldItalic r:id="rId29"/>
    </p:embeddedFont>
    <p:embeddedFont>
      <p:font typeface="Oswald" panose="020B0604020202020204" charset="0"/>
      <p:regular r:id="rId30"/>
      <p:bold r:id="rId31"/>
    </p:embeddedFont>
    <p:embeddedFont>
      <p:font typeface="Times" panose="02020603050405020304" pitchFamily="18" charset="0"/>
      <p:regular r:id="rId32"/>
      <p:bold r:id="rId33"/>
      <p:italic r:id="rId34"/>
      <p:boldItalic r:id="rId3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6" roundtripDataSignature="AMtx7miqBfOapYxUEiQynZgd/lEvFlyNr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10" d="100"/>
          <a:sy n="110" d="100"/>
        </p:scale>
        <p:origin x="658" y="6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1.fntdata"/><Relationship Id="rId39" Type="http://schemas.openxmlformats.org/officeDocument/2006/relationships/theme" Target="theme/theme1.xml"/><Relationship Id="rId21" Type="http://schemas.openxmlformats.org/officeDocument/2006/relationships/slide" Target="slides/slide19.xml"/><Relationship Id="rId34" Type="http://schemas.openxmlformats.org/officeDocument/2006/relationships/font" Target="fonts/font9.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7.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3.fntdata"/><Relationship Id="rId36" Type="http://customschemas.google.com/relationships/presentationmetadata" Target="meta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6.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wrprevent.ca/" TargetMode="External"/><Relationship Id="rId2" Type="http://schemas.openxmlformats.org/officeDocument/2006/relationships/slide" Target="../slides/slide1.xml"/><Relationship Id="rId1" Type="http://schemas.openxmlformats.org/officeDocument/2006/relationships/notesMaster" Target="../notesMasters/notesMaster1.xml"/><Relationship Id="rId6" Type="http://schemas.openxmlformats.org/officeDocument/2006/relationships/hyperlink" Target="https://www.zoho.com/docs/" TargetMode="External"/><Relationship Id="rId5" Type="http://schemas.openxmlformats.org/officeDocument/2006/relationships/hyperlink" Target="https://www.google.com/docs/about/" TargetMode="External"/><Relationship Id="rId4" Type="http://schemas.openxmlformats.org/officeDocument/2006/relationships/hyperlink" Target="https://padlet.com/support/padlets_makeapadlet"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padlet.com/support/padlets_makeapadlet" TargetMode="External"/><Relationship Id="rId2" Type="http://schemas.openxmlformats.org/officeDocument/2006/relationships/slide" Target="../slides/slide11.xml"/><Relationship Id="rId1" Type="http://schemas.openxmlformats.org/officeDocument/2006/relationships/notesMaster" Target="../notesMasters/notesMaster1.xml"/><Relationship Id="rId5" Type="http://schemas.openxmlformats.org/officeDocument/2006/relationships/hyperlink" Target="https://www.zoho.com/docs/" TargetMode="External"/><Relationship Id="rId4" Type="http://schemas.openxmlformats.org/officeDocument/2006/relationships/hyperlink" Target="https://www.google.com/docs/about/"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wrprevent.ca/"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instagram.com/catcallsofnyc/"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instagram.com/catcallsofnyc/"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b="1" u="sng">
                <a:solidFill>
                  <a:schemeClr val="dk1"/>
                </a:solidFill>
              </a:rPr>
              <a:t>Learning Objectives:</a:t>
            </a:r>
            <a:endParaRPr b="1" u="sng">
              <a:solidFill>
                <a:schemeClr val="dk1"/>
              </a:solidFill>
            </a:endParaRPr>
          </a:p>
          <a:p>
            <a:pPr marL="0" lvl="0" indent="0" algn="l" rtl="0">
              <a:spcBef>
                <a:spcPts val="0"/>
              </a:spcBef>
              <a:spcAft>
                <a:spcPts val="0"/>
              </a:spcAft>
              <a:buClr>
                <a:schemeClr val="dk1"/>
              </a:buClr>
              <a:buSzPts val="1100"/>
              <a:buFont typeface="Arial"/>
              <a:buNone/>
            </a:pPr>
            <a:endParaRPr b="1" u="sng">
              <a:solidFill>
                <a:schemeClr val="dk1"/>
              </a:solidFill>
            </a:endParaRPr>
          </a:p>
          <a:p>
            <a:pPr marL="0" lvl="0" indent="0" algn="l" rtl="0">
              <a:spcBef>
                <a:spcPts val="0"/>
              </a:spcBef>
              <a:spcAft>
                <a:spcPts val="0"/>
              </a:spcAft>
              <a:buSzPts val="1100"/>
              <a:buNone/>
            </a:pPr>
            <a:r>
              <a:rPr lang="en-US">
                <a:solidFill>
                  <a:schemeClr val="dk1"/>
                </a:solidFill>
              </a:rPr>
              <a:t>●Define and create awareness about the impact of Rape Culture </a:t>
            </a:r>
            <a:endParaRPr>
              <a:solidFill>
                <a:schemeClr val="dk1"/>
              </a:solidFill>
            </a:endParaRPr>
          </a:p>
          <a:p>
            <a:pPr marL="0" lvl="0" indent="0" algn="l" rtl="0">
              <a:spcBef>
                <a:spcPts val="0"/>
              </a:spcBef>
              <a:spcAft>
                <a:spcPts val="0"/>
              </a:spcAft>
              <a:buSzPts val="1100"/>
              <a:buNone/>
            </a:pPr>
            <a:r>
              <a:rPr lang="en-US">
                <a:solidFill>
                  <a:schemeClr val="dk1"/>
                </a:solidFill>
              </a:rPr>
              <a:t>● Foster empathy with women and 2SLGBTQ+ people </a:t>
            </a:r>
            <a:endParaRPr>
              <a:solidFill>
                <a:schemeClr val="dk1"/>
              </a:solidFill>
            </a:endParaRPr>
          </a:p>
          <a:p>
            <a:pPr marL="0" lvl="0" indent="0" algn="l" rtl="0">
              <a:spcBef>
                <a:spcPts val="0"/>
              </a:spcBef>
              <a:spcAft>
                <a:spcPts val="0"/>
              </a:spcAft>
              <a:buClr>
                <a:schemeClr val="dk1"/>
              </a:buClr>
              <a:buSzPts val="1100"/>
              <a:buFont typeface="Arial"/>
              <a:buNone/>
            </a:pPr>
            <a:r>
              <a:rPr lang="en-US">
                <a:solidFill>
                  <a:schemeClr val="dk1"/>
                </a:solidFill>
              </a:rPr>
              <a:t>● Discuss actions students, including male-identified individuals, can do to end Rape Culture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SzPts val="1100"/>
              <a:buNone/>
            </a:pPr>
            <a:r>
              <a:rPr lang="en-US" b="1" u="sng">
                <a:solidFill>
                  <a:schemeClr val="dk1"/>
                </a:solidFill>
              </a:rPr>
              <a:t>Notes for Educators:</a:t>
            </a:r>
            <a:endParaRPr b="1" u="sng">
              <a:solidFill>
                <a:schemeClr val="dk1"/>
              </a:solidFill>
            </a:endParaRPr>
          </a:p>
          <a:p>
            <a:pPr marL="0" lvl="0" indent="0" algn="l" rtl="0">
              <a:spcBef>
                <a:spcPts val="0"/>
              </a:spcBef>
              <a:spcAft>
                <a:spcPts val="0"/>
              </a:spcAft>
              <a:buClr>
                <a:schemeClr val="dk1"/>
              </a:buClr>
              <a:buSzPts val="1100"/>
              <a:buFont typeface="Arial"/>
              <a:buNone/>
            </a:pPr>
            <a:endParaRPr b="1" u="sng">
              <a:solidFill>
                <a:schemeClr val="dk1"/>
              </a:solidFill>
            </a:endParaRPr>
          </a:p>
          <a:p>
            <a:pPr marL="0" lvl="0" indent="0" algn="l" rtl="0">
              <a:spcBef>
                <a:spcPts val="0"/>
              </a:spcBef>
              <a:spcAft>
                <a:spcPts val="0"/>
              </a:spcAft>
              <a:buSzPts val="1100"/>
              <a:buNone/>
            </a:pPr>
            <a:r>
              <a:rPr lang="en-US">
                <a:solidFill>
                  <a:schemeClr val="dk1"/>
                </a:solidFill>
              </a:rPr>
              <a:t>Rape Culture refers to the normalization of sexual violence through cultural narratives influencing all levels of social interaction. Rape culture can manifest as jokes, comments, TV shows, music, workplace interactions, and policy and law, among others. Consequently, male sexual aggression, sexualized violence and harassment against women and the LGBTQ2S+ community, and re-victimization and victim-blaming are presented as inevitable and normal events. </a:t>
            </a:r>
            <a:endParaRPr>
              <a:solidFill>
                <a:schemeClr val="dk1"/>
              </a:solidFill>
            </a:endParaRPr>
          </a:p>
          <a:p>
            <a:pPr marL="0" lvl="0" indent="0" algn="l" rtl="0">
              <a:spcBef>
                <a:spcPts val="0"/>
              </a:spcBef>
              <a:spcAft>
                <a:spcPts val="0"/>
              </a:spcAft>
              <a:buSzPts val="1100"/>
              <a:buNone/>
            </a:pPr>
            <a:endParaRPr>
              <a:solidFill>
                <a:schemeClr val="dk1"/>
              </a:solidFill>
            </a:endParaRPr>
          </a:p>
          <a:p>
            <a:pPr marL="0" lvl="0" indent="0" algn="l" rtl="0">
              <a:spcBef>
                <a:spcPts val="0"/>
              </a:spcBef>
              <a:spcAft>
                <a:spcPts val="0"/>
              </a:spcAft>
              <a:buSzPts val="1100"/>
              <a:buNone/>
            </a:pPr>
            <a:r>
              <a:rPr lang="en-US">
                <a:solidFill>
                  <a:schemeClr val="dk1"/>
                </a:solidFill>
              </a:rPr>
              <a:t>As direct effects of Rape Culture, survivors are not believed, experience victim-blaming, public shaming and social stigmatization. In addition, perpetrators are not held accountable, their aggressive behaviour remains unchallenged, and sexualized violence is considered part of the status quo. </a:t>
            </a:r>
            <a:endParaRPr>
              <a:solidFill>
                <a:schemeClr val="dk1"/>
              </a:solidFill>
            </a:endParaRPr>
          </a:p>
          <a:p>
            <a:pPr marL="0" lvl="0" indent="0" algn="l" rtl="0">
              <a:spcBef>
                <a:spcPts val="0"/>
              </a:spcBef>
              <a:spcAft>
                <a:spcPts val="0"/>
              </a:spcAft>
              <a:buSzPts val="1100"/>
              <a:buNone/>
            </a:pPr>
            <a:endParaRPr>
              <a:solidFill>
                <a:schemeClr val="dk1"/>
              </a:solidFill>
            </a:endParaRPr>
          </a:p>
          <a:p>
            <a:pPr marL="0" lvl="0" indent="0" algn="l" rtl="0">
              <a:spcBef>
                <a:spcPts val="0"/>
              </a:spcBef>
              <a:spcAft>
                <a:spcPts val="0"/>
              </a:spcAft>
              <a:buClr>
                <a:schemeClr val="dk1"/>
              </a:buClr>
              <a:buSzPts val="1100"/>
              <a:buFont typeface="Arial"/>
              <a:buNone/>
            </a:pPr>
            <a:r>
              <a:rPr lang="en-US">
                <a:solidFill>
                  <a:schemeClr val="dk1"/>
                </a:solidFill>
              </a:rPr>
              <a:t>Similarly, Rape Culture makes bystanders less likely to intervene as they will not identify sexual violence as a problem but rather as regular behaviour.</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US" b="1" u="sng">
                <a:solidFill>
                  <a:schemeClr val="dk1"/>
                </a:solidFill>
                <a:highlight>
                  <a:schemeClr val="lt1"/>
                </a:highlight>
              </a:rPr>
              <a:t>Online Delivery Guide:</a:t>
            </a:r>
            <a:endParaRPr b="1">
              <a:solidFill>
                <a:schemeClr val="dk1"/>
              </a:solidFill>
              <a:highlight>
                <a:schemeClr val="lt1"/>
              </a:highlight>
            </a:endParaRPr>
          </a:p>
          <a:p>
            <a:pPr marL="0" lvl="0" indent="0" algn="l" rtl="0">
              <a:spcBef>
                <a:spcPts val="0"/>
              </a:spcBef>
              <a:spcAft>
                <a:spcPts val="0"/>
              </a:spcAft>
              <a:buClr>
                <a:schemeClr val="dk1"/>
              </a:buClr>
              <a:buSzPts val="1100"/>
              <a:buFont typeface="Arial"/>
              <a:buNone/>
            </a:pPr>
            <a:r>
              <a:rPr lang="en-US">
                <a:solidFill>
                  <a:schemeClr val="dk1"/>
                </a:solidFill>
                <a:highlight>
                  <a:schemeClr val="lt1"/>
                </a:highlight>
              </a:rPr>
              <a:t>Throughout this powerpoint presentation you will find suggested digital tools and platforms for activity implementation in online spaces.  </a:t>
            </a:r>
            <a:endParaRPr>
              <a:solidFill>
                <a:schemeClr val="dk1"/>
              </a:solidFill>
              <a:highlight>
                <a:schemeClr val="lt1"/>
              </a:highlight>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US" b="1" u="sng">
                <a:solidFill>
                  <a:schemeClr val="dk1"/>
                </a:solidFill>
              </a:rPr>
              <a:t>Optional Activities:</a:t>
            </a:r>
            <a:endParaRPr b="1" u="sng">
              <a:solidFill>
                <a:schemeClr val="dk1"/>
              </a:solidFill>
            </a:endParaRPr>
          </a:p>
          <a:p>
            <a:pPr marL="0" lvl="0" indent="0" algn="l" rtl="0">
              <a:spcBef>
                <a:spcPts val="0"/>
              </a:spcBef>
              <a:spcAft>
                <a:spcPts val="0"/>
              </a:spcAft>
              <a:buClr>
                <a:schemeClr val="dk1"/>
              </a:buClr>
              <a:buSzPts val="1100"/>
              <a:buFont typeface="Arial"/>
              <a:buNone/>
            </a:pPr>
            <a:r>
              <a:rPr lang="en-US">
                <a:solidFill>
                  <a:schemeClr val="dk1"/>
                </a:solidFill>
              </a:rPr>
              <a:t>This lesson plan was shortened from its original version. Some of its activities were included as “Optional Activities” at the end of this presentation. </a:t>
            </a:r>
            <a:endParaRPr>
              <a:solidFill>
                <a:schemeClr val="dk1"/>
              </a:solidFill>
              <a:highlight>
                <a:srgbClr val="EEFF41"/>
              </a:highlight>
            </a:endParaRPr>
          </a:p>
          <a:p>
            <a:pPr marL="0" lvl="0" indent="0" algn="l" rtl="0">
              <a:spcBef>
                <a:spcPts val="0"/>
              </a:spcBef>
              <a:spcAft>
                <a:spcPts val="0"/>
              </a:spcAft>
              <a:buClr>
                <a:schemeClr val="dk1"/>
              </a:buClr>
              <a:buSzPts val="1100"/>
              <a:buFont typeface="Arial"/>
              <a:buNone/>
            </a:pPr>
            <a:endParaRPr b="1" u="sng">
              <a:solidFill>
                <a:schemeClr val="dk1"/>
              </a:solidFill>
              <a:highlight>
                <a:srgbClr val="FF0000"/>
              </a:highlight>
            </a:endParaRPr>
          </a:p>
          <a:p>
            <a:pPr marL="0" lvl="0" indent="0" algn="l" rtl="0">
              <a:spcBef>
                <a:spcPts val="0"/>
              </a:spcBef>
              <a:spcAft>
                <a:spcPts val="0"/>
              </a:spcAft>
              <a:buClr>
                <a:schemeClr val="dk1"/>
              </a:buClr>
              <a:buSzPts val="1100"/>
              <a:buFont typeface="Arial"/>
              <a:buNone/>
            </a:pPr>
            <a:r>
              <a:rPr lang="en-US" b="1" u="sng">
                <a:solidFill>
                  <a:srgbClr val="0E101A"/>
                </a:solidFill>
              </a:rPr>
              <a:t>Teacher Supervision:</a:t>
            </a:r>
            <a:endParaRPr b="1" u="sng">
              <a:solidFill>
                <a:srgbClr val="0E101A"/>
              </a:solidFill>
            </a:endParaRPr>
          </a:p>
          <a:p>
            <a:pPr marL="0" lvl="0" indent="0" algn="l" rtl="0">
              <a:spcBef>
                <a:spcPts val="0"/>
              </a:spcBef>
              <a:spcAft>
                <a:spcPts val="0"/>
              </a:spcAft>
              <a:buClr>
                <a:schemeClr val="dk1"/>
              </a:buClr>
              <a:buSzPts val="1100"/>
              <a:buFont typeface="Arial"/>
              <a:buNone/>
            </a:pPr>
            <a:r>
              <a:rPr lang="en-US">
                <a:solidFill>
                  <a:srgbClr val="0E101A"/>
                </a:solidFill>
              </a:rPr>
              <a:t>Online technology allows students to engage meaningfully with both course material and their peers.  Due to the sensitive nature of the content, be cognizant of the potential for triggering interactions.  Your chosen digital toolset should reflect the maturity and sensitivity of your students. For example, you may prefer classroom discussions as they allow for monitoring of discussion if you have concerns about small group interactions without adult supervision.  </a:t>
            </a:r>
            <a:endParaRPr>
              <a:solidFill>
                <a:srgbClr val="0E101A"/>
              </a:solidFill>
            </a:endParaRPr>
          </a:p>
          <a:p>
            <a:pPr marL="0" lvl="0" indent="0" algn="l" rtl="0">
              <a:spcBef>
                <a:spcPts val="0"/>
              </a:spcBef>
              <a:spcAft>
                <a:spcPts val="0"/>
              </a:spcAft>
              <a:buClr>
                <a:schemeClr val="dk1"/>
              </a:buClr>
              <a:buSzPts val="1100"/>
              <a:buFont typeface="Arial"/>
              <a:buNone/>
            </a:pPr>
            <a:endParaRPr>
              <a:solidFill>
                <a:srgbClr val="0E101A"/>
              </a:solidFill>
            </a:endParaRPr>
          </a:p>
          <a:p>
            <a:pPr marL="0" lvl="0" indent="0" algn="l" rtl="0">
              <a:spcBef>
                <a:spcPts val="0"/>
              </a:spcBef>
              <a:spcAft>
                <a:spcPts val="0"/>
              </a:spcAft>
              <a:buClr>
                <a:schemeClr val="dk1"/>
              </a:buClr>
              <a:buSzPts val="1100"/>
              <a:buFont typeface="Arial"/>
              <a:buNone/>
            </a:pPr>
            <a:r>
              <a:rPr lang="en-US" b="1" u="sng">
                <a:solidFill>
                  <a:srgbClr val="0E101A"/>
                </a:solidFill>
              </a:rPr>
              <a:t>Accessing Support Material:</a:t>
            </a:r>
            <a:endParaRPr b="1" u="sng">
              <a:solidFill>
                <a:srgbClr val="0E101A"/>
              </a:solidFill>
            </a:endParaRPr>
          </a:p>
          <a:p>
            <a:pPr marL="0" lvl="0" indent="0" algn="l" rtl="0">
              <a:spcBef>
                <a:spcPts val="0"/>
              </a:spcBef>
              <a:spcAft>
                <a:spcPts val="0"/>
              </a:spcAft>
              <a:buClr>
                <a:schemeClr val="dk1"/>
              </a:buClr>
              <a:buSzPts val="1100"/>
              <a:buFont typeface="Arial"/>
              <a:buNone/>
            </a:pPr>
            <a:r>
              <a:rPr lang="en-US">
                <a:solidFill>
                  <a:srgbClr val="0E101A"/>
                </a:solidFill>
              </a:rPr>
              <a:t>Support material is located throughout the accompanying slide decks.  Teachers wishing to make use of them are encouraged to download version(s) to their desktop for distribution to students where applicable.  Teachers using learning management systems should upload a version of files for students wishing to work asynchronously. Note that all lessons, with the embedded student materials, are available for downloading as both PDF and Word documents on the </a:t>
            </a:r>
            <a:r>
              <a:rPr lang="en-US" u="sng">
                <a:solidFill>
                  <a:srgbClr val="4A6EE0"/>
                </a:solidFill>
                <a:hlinkClick r:id="rId3">
                  <a:extLst>
                    <a:ext uri="{A12FA001-AC4F-418D-AE19-62706E023703}">
                      <ahyp:hlinkClr xmlns:ahyp="http://schemas.microsoft.com/office/drawing/2018/hyperlinkcolor" val="tx"/>
                    </a:ext>
                  </a:extLst>
                </a:hlinkClick>
              </a:rPr>
              <a:t>wrprevent.ca</a:t>
            </a:r>
            <a:r>
              <a:rPr lang="en-US">
                <a:solidFill>
                  <a:srgbClr val="0E101A"/>
                </a:solidFill>
              </a:rPr>
              <a:t> website.</a:t>
            </a:r>
            <a:endParaRPr>
              <a:solidFill>
                <a:srgbClr val="0E101A"/>
              </a:solidFill>
            </a:endParaRPr>
          </a:p>
          <a:p>
            <a:pPr marL="0" lvl="0" indent="0" algn="l" rtl="0">
              <a:spcBef>
                <a:spcPts val="0"/>
              </a:spcBef>
              <a:spcAft>
                <a:spcPts val="0"/>
              </a:spcAft>
              <a:buClr>
                <a:schemeClr val="dk1"/>
              </a:buClr>
              <a:buSzPts val="1100"/>
              <a:buFont typeface="Arial"/>
              <a:buNone/>
            </a:pPr>
            <a:endParaRPr>
              <a:solidFill>
                <a:srgbClr val="0E101A"/>
              </a:solidFill>
            </a:endParaRPr>
          </a:p>
          <a:p>
            <a:pPr marL="0" lvl="0" indent="0" algn="l" rtl="0">
              <a:spcBef>
                <a:spcPts val="0"/>
              </a:spcBef>
              <a:spcAft>
                <a:spcPts val="0"/>
              </a:spcAft>
              <a:buClr>
                <a:schemeClr val="dk1"/>
              </a:buClr>
              <a:buSzPts val="1100"/>
              <a:buFont typeface="Arial"/>
              <a:buNone/>
            </a:pPr>
            <a:r>
              <a:rPr lang="en-US" b="1" u="sng">
                <a:solidFill>
                  <a:srgbClr val="0E101A"/>
                </a:solidFill>
              </a:rPr>
              <a:t>Digital Delivery Guide: Word Wall</a:t>
            </a:r>
            <a:endParaRPr u="sng">
              <a:solidFill>
                <a:srgbClr val="0E101A"/>
              </a:solidFill>
            </a:endParaRPr>
          </a:p>
          <a:p>
            <a:pPr marL="0" lvl="0" indent="0" algn="l" rtl="0">
              <a:spcBef>
                <a:spcPts val="0"/>
              </a:spcBef>
              <a:spcAft>
                <a:spcPts val="0"/>
              </a:spcAft>
              <a:buClr>
                <a:schemeClr val="dk1"/>
              </a:buClr>
              <a:buSzPts val="1100"/>
              <a:buFont typeface="Arial"/>
              <a:buNone/>
            </a:pPr>
            <a:endParaRPr>
              <a:solidFill>
                <a:srgbClr val="0E101A"/>
              </a:solidFill>
              <a:latin typeface="Times"/>
              <a:ea typeface="Times"/>
              <a:cs typeface="Times"/>
              <a:sym typeface="Times"/>
            </a:endParaRPr>
          </a:p>
          <a:p>
            <a:pPr marL="0" lvl="0" indent="0" algn="l" rtl="0">
              <a:spcBef>
                <a:spcPts val="0"/>
              </a:spcBef>
              <a:spcAft>
                <a:spcPts val="0"/>
              </a:spcAft>
              <a:buClr>
                <a:schemeClr val="dk1"/>
              </a:buClr>
              <a:buSzPts val="1100"/>
              <a:buFont typeface="Arial"/>
              <a:buNone/>
            </a:pPr>
            <a:r>
              <a:rPr lang="en-US">
                <a:solidFill>
                  <a:srgbClr val="0E101A"/>
                </a:solidFill>
              </a:rPr>
              <a:t>Suggested digital tool:  </a:t>
            </a:r>
            <a:endParaRPr>
              <a:solidFill>
                <a:srgbClr val="0E101A"/>
              </a:solidFill>
            </a:endParaRPr>
          </a:p>
          <a:p>
            <a:pPr marL="457200" lvl="0" indent="-387350" algn="l" rtl="0">
              <a:spcBef>
                <a:spcPts val="0"/>
              </a:spcBef>
              <a:spcAft>
                <a:spcPts val="0"/>
              </a:spcAft>
              <a:buClr>
                <a:srgbClr val="4A6EE0"/>
              </a:buClr>
              <a:buSzPts val="1100"/>
              <a:buFont typeface="Arial"/>
              <a:buAutoNum type="arabicPeriod"/>
            </a:pPr>
            <a:r>
              <a:rPr lang="en-US" i="1">
                <a:solidFill>
                  <a:srgbClr val="0E101A"/>
                </a:solidFill>
              </a:rPr>
              <a:t>Padlet </a:t>
            </a:r>
            <a:r>
              <a:rPr lang="en-US" i="1" u="sng">
                <a:solidFill>
                  <a:srgbClr val="0563C1"/>
                </a:solidFill>
                <a:hlinkClick r:id="rId4">
                  <a:extLst>
                    <a:ext uri="{A12FA001-AC4F-418D-AE19-62706E023703}">
                      <ahyp:hlinkClr xmlns:ahyp="http://schemas.microsoft.com/office/drawing/2018/hyperlinkcolor" val="tx"/>
                    </a:ext>
                  </a:extLst>
                </a:hlinkClick>
              </a:rPr>
              <a:t>http://padlet.com/</a:t>
            </a:r>
            <a:endParaRPr i="1" u="sng">
              <a:solidFill>
                <a:srgbClr val="4A6EE0"/>
              </a:solidFill>
            </a:endParaRPr>
          </a:p>
          <a:p>
            <a:pPr marL="457200" lvl="0" indent="-387350" algn="l" rtl="0">
              <a:spcBef>
                <a:spcPts val="0"/>
              </a:spcBef>
              <a:spcAft>
                <a:spcPts val="0"/>
              </a:spcAft>
              <a:buClr>
                <a:srgbClr val="4A6EE0"/>
              </a:buClr>
              <a:buSzPts val="1100"/>
              <a:buFont typeface="Arial"/>
              <a:buAutoNum type="arabicPeriod"/>
            </a:pPr>
            <a:r>
              <a:rPr lang="en-US" i="1">
                <a:solidFill>
                  <a:srgbClr val="0E101A"/>
                </a:solidFill>
              </a:rPr>
              <a:t>Google Doc </a:t>
            </a:r>
            <a:r>
              <a:rPr lang="en-US" i="1" u="sng">
                <a:solidFill>
                  <a:srgbClr val="0563C1"/>
                </a:solidFill>
                <a:hlinkClick r:id="rId5">
                  <a:extLst>
                    <a:ext uri="{A12FA001-AC4F-418D-AE19-62706E023703}">
                      <ahyp:hlinkClr xmlns:ahyp="http://schemas.microsoft.com/office/drawing/2018/hyperlinkcolor" val="tx"/>
                    </a:ext>
                  </a:extLst>
                </a:hlinkClick>
              </a:rPr>
              <a:t>https://www.google.com/docs/about/</a:t>
            </a:r>
            <a:endParaRPr i="1" u="sng">
              <a:solidFill>
                <a:srgbClr val="4A6EE0"/>
              </a:solidFill>
            </a:endParaRPr>
          </a:p>
          <a:p>
            <a:pPr marL="457200" lvl="0" indent="-387350" algn="l" rtl="0">
              <a:spcBef>
                <a:spcPts val="0"/>
              </a:spcBef>
              <a:spcAft>
                <a:spcPts val="0"/>
              </a:spcAft>
              <a:buClr>
                <a:srgbClr val="4A6EE0"/>
              </a:buClr>
              <a:buSzPts val="1100"/>
              <a:buFont typeface="Arial"/>
              <a:buAutoNum type="arabicPeriod"/>
            </a:pPr>
            <a:r>
              <a:rPr lang="en-US" i="1">
                <a:solidFill>
                  <a:srgbClr val="0E101A"/>
                </a:solidFill>
              </a:rPr>
              <a:t>Zoho Docs </a:t>
            </a:r>
            <a:r>
              <a:rPr lang="en-US" i="1" u="sng">
                <a:solidFill>
                  <a:srgbClr val="0563C1"/>
                </a:solidFill>
                <a:hlinkClick r:id="rId6">
                  <a:extLst>
                    <a:ext uri="{A12FA001-AC4F-418D-AE19-62706E023703}">
                      <ahyp:hlinkClr xmlns:ahyp="http://schemas.microsoft.com/office/drawing/2018/hyperlinkcolor" val="tx"/>
                    </a:ext>
                  </a:extLst>
                </a:hlinkClick>
              </a:rPr>
              <a:t>https://www.zoho.com/docs/</a:t>
            </a:r>
            <a:endParaRPr i="1" u="sng">
              <a:solidFill>
                <a:srgbClr val="4A6EE0"/>
              </a:solidFill>
            </a:endParaRPr>
          </a:p>
          <a:p>
            <a:pPr marL="0" lvl="0" indent="0" algn="l" rtl="0">
              <a:spcBef>
                <a:spcPts val="0"/>
              </a:spcBef>
              <a:spcAft>
                <a:spcPts val="0"/>
              </a:spcAft>
              <a:buClr>
                <a:schemeClr val="dk1"/>
              </a:buClr>
              <a:buSzPts val="1100"/>
              <a:buFont typeface="Arial"/>
              <a:buNone/>
            </a:pPr>
            <a:br>
              <a:rPr lang="en-US">
                <a:solidFill>
                  <a:srgbClr val="0E101A"/>
                </a:solidFill>
              </a:rPr>
            </a:br>
            <a:r>
              <a:rPr lang="en-US">
                <a:solidFill>
                  <a:srgbClr val="0E101A"/>
                </a:solidFill>
              </a:rPr>
              <a:t>Word walls help students retain new vocabulary. Accessibility is the key to an effective word wall. Students need to be able to refer back to the definitions with ease. A digital word wall creates an online repository of ideas and concepts. Use the following suggestions when creating a digital word wall.</a:t>
            </a:r>
            <a:endParaRPr>
              <a:solidFill>
                <a:srgbClr val="0E101A"/>
              </a:solidFill>
            </a:endParaRPr>
          </a:p>
          <a:p>
            <a:pPr marL="914400" lvl="1" indent="-387350" algn="l" rtl="0">
              <a:spcBef>
                <a:spcPts val="0"/>
              </a:spcBef>
              <a:spcAft>
                <a:spcPts val="0"/>
              </a:spcAft>
              <a:buClr>
                <a:srgbClr val="0E101A"/>
              </a:buClr>
              <a:buSzPts val="1100"/>
              <a:buFont typeface="Arial"/>
              <a:buAutoNum type="arabicPeriod"/>
            </a:pPr>
            <a:r>
              <a:rPr lang="en-US">
                <a:solidFill>
                  <a:srgbClr val="0E101A"/>
                </a:solidFill>
              </a:rPr>
              <a:t>Choose a platform that allows collaborative editing. </a:t>
            </a:r>
            <a:endParaRPr>
              <a:solidFill>
                <a:srgbClr val="0E101A"/>
              </a:solidFill>
            </a:endParaRPr>
          </a:p>
          <a:p>
            <a:pPr marL="914400" lvl="1" indent="-387350" algn="l" rtl="0">
              <a:spcBef>
                <a:spcPts val="0"/>
              </a:spcBef>
              <a:spcAft>
                <a:spcPts val="0"/>
              </a:spcAft>
              <a:buClr>
                <a:srgbClr val="0E101A"/>
              </a:buClr>
              <a:buSzPts val="1100"/>
              <a:buFont typeface="Arial"/>
              <a:buAutoNum type="arabicPeriod"/>
            </a:pPr>
            <a:r>
              <a:rPr lang="en-US">
                <a:solidFill>
                  <a:srgbClr val="0E101A"/>
                </a:solidFill>
              </a:rPr>
              <a:t>Invite students to the Digital word wall </a:t>
            </a:r>
            <a:endParaRPr>
              <a:solidFill>
                <a:srgbClr val="0E101A"/>
              </a:solidFill>
            </a:endParaRPr>
          </a:p>
          <a:p>
            <a:pPr marL="0" lvl="0" indent="0" algn="l" rtl="0">
              <a:spcBef>
                <a:spcPts val="0"/>
              </a:spcBef>
              <a:spcAft>
                <a:spcPts val="0"/>
              </a:spcAft>
              <a:buNone/>
            </a:pPr>
            <a:endParaRPr>
              <a:solidFill>
                <a:srgbClr val="0E101A"/>
              </a:solidFill>
            </a:endParaRPr>
          </a:p>
          <a:p>
            <a:pPr marL="0" lvl="0" indent="0" algn="l" rtl="0">
              <a:spcBef>
                <a:spcPts val="0"/>
              </a:spcBef>
              <a:spcAft>
                <a:spcPts val="0"/>
              </a:spcAft>
              <a:buNone/>
            </a:pPr>
            <a:r>
              <a:rPr lang="en-US" b="1" u="sng">
                <a:solidFill>
                  <a:srgbClr val="0E101A"/>
                </a:solidFill>
              </a:rPr>
              <a:t>Curriculum Connections:</a:t>
            </a:r>
            <a:endParaRPr b="1" u="sng">
              <a:solidFill>
                <a:srgbClr val="0E101A"/>
              </a:solidFill>
            </a:endParaRPr>
          </a:p>
          <a:p>
            <a:pPr marL="0" lvl="0" indent="0" algn="l" rtl="0">
              <a:spcBef>
                <a:spcPts val="0"/>
              </a:spcBef>
              <a:spcAft>
                <a:spcPts val="0"/>
              </a:spcAft>
              <a:buNone/>
            </a:pPr>
            <a:endParaRPr b="1" u="sng">
              <a:solidFill>
                <a:srgbClr val="0E101A"/>
              </a:solidFill>
            </a:endParaRPr>
          </a:p>
          <a:p>
            <a:pPr marL="0" lvl="0" indent="0" algn="l" rtl="0">
              <a:spcBef>
                <a:spcPts val="0"/>
              </a:spcBef>
              <a:spcAft>
                <a:spcPts val="0"/>
              </a:spcAft>
              <a:buNone/>
            </a:pPr>
            <a:r>
              <a:rPr lang="en-US">
                <a:solidFill>
                  <a:srgbClr val="0E101A"/>
                </a:solidFill>
              </a:rPr>
              <a:t>Civics and Citizenship Gr 10 (CHV2O):</a:t>
            </a:r>
            <a:endParaRPr>
              <a:solidFill>
                <a:srgbClr val="0E101A"/>
              </a:solidFill>
            </a:endParaRPr>
          </a:p>
          <a:p>
            <a:pPr marL="0" lvl="0" indent="0" algn="l" rtl="0">
              <a:spcBef>
                <a:spcPts val="0"/>
              </a:spcBef>
              <a:spcAft>
                <a:spcPts val="0"/>
              </a:spcAft>
              <a:buNone/>
            </a:pPr>
            <a:r>
              <a:rPr lang="en-US">
                <a:solidFill>
                  <a:srgbClr val="0E101A"/>
                </a:solidFill>
              </a:rPr>
              <a:t>B1.1 describe some civic issues of local, national, and/or global significance</a:t>
            </a:r>
            <a:endParaRPr>
              <a:solidFill>
                <a:srgbClr val="0E101A"/>
              </a:solidFill>
            </a:endParaRPr>
          </a:p>
          <a:p>
            <a:pPr marL="0" lvl="0" indent="0" algn="l" rtl="0">
              <a:spcBef>
                <a:spcPts val="0"/>
              </a:spcBef>
              <a:spcAft>
                <a:spcPts val="0"/>
              </a:spcAft>
              <a:buNone/>
            </a:pPr>
            <a:endParaRPr>
              <a:solidFill>
                <a:srgbClr val="0E101A"/>
              </a:solidFill>
            </a:endParaRPr>
          </a:p>
          <a:p>
            <a:pPr marL="0" lvl="0" indent="0" algn="l" rtl="0">
              <a:spcBef>
                <a:spcPts val="0"/>
              </a:spcBef>
              <a:spcAft>
                <a:spcPts val="0"/>
              </a:spcAft>
              <a:buNone/>
            </a:pPr>
            <a:r>
              <a:rPr lang="en-US">
                <a:solidFill>
                  <a:srgbClr val="0E101A"/>
                </a:solidFill>
              </a:rPr>
              <a:t>B3.5 identify examples of human rights violations around the world</a:t>
            </a:r>
            <a:endParaRPr>
              <a:solidFill>
                <a:srgbClr val="0E101A"/>
              </a:solidFill>
            </a:endParaRPr>
          </a:p>
          <a:p>
            <a:pPr marL="0" lvl="0" indent="0" algn="l" rtl="0">
              <a:spcBef>
                <a:spcPts val="0"/>
              </a:spcBef>
              <a:spcAft>
                <a:spcPts val="0"/>
              </a:spcAft>
              <a:buNone/>
            </a:pPr>
            <a:endParaRPr>
              <a:solidFill>
                <a:srgbClr val="0E101A"/>
              </a:solidFill>
            </a:endParaRPr>
          </a:p>
          <a:p>
            <a:pPr marL="0" lvl="0" indent="0" algn="l" rtl="0">
              <a:spcBef>
                <a:spcPts val="0"/>
              </a:spcBef>
              <a:spcAft>
                <a:spcPts val="0"/>
              </a:spcAft>
              <a:buNone/>
            </a:pPr>
            <a:r>
              <a:rPr lang="en-US">
                <a:solidFill>
                  <a:srgbClr val="0E101A"/>
                </a:solidFill>
              </a:rPr>
              <a:t>Politics in Action: Making Change Gr 11 (CPC30):</a:t>
            </a:r>
            <a:endParaRPr>
              <a:solidFill>
                <a:srgbClr val="0E101A"/>
              </a:solidFill>
            </a:endParaRPr>
          </a:p>
          <a:p>
            <a:pPr marL="0" lvl="0" indent="0" algn="l" rtl="0">
              <a:spcBef>
                <a:spcPts val="0"/>
              </a:spcBef>
              <a:spcAft>
                <a:spcPts val="0"/>
              </a:spcAft>
              <a:buNone/>
            </a:pPr>
            <a:r>
              <a:rPr lang="en-US">
                <a:solidFill>
                  <a:srgbClr val="0E101A"/>
                </a:solidFill>
              </a:rPr>
              <a:t>B1.1 Identify some agents of political socialization (e.g., the family, public education, religious institu-tions, the media, peers, personal experience, political/social organizations), and analyse how these agents affect their own personal political beliefs and engagement and the beliefs and engagement of others </a:t>
            </a:r>
            <a:endParaRPr>
              <a:solidFill>
                <a:srgbClr val="0E101A"/>
              </a:solidFill>
            </a:endParaRPr>
          </a:p>
          <a:p>
            <a:pPr marL="0" lvl="0" indent="0" algn="l" rtl="0">
              <a:spcBef>
                <a:spcPts val="0"/>
              </a:spcBef>
              <a:spcAft>
                <a:spcPts val="0"/>
              </a:spcAft>
              <a:buNone/>
            </a:pPr>
            <a:endParaRPr>
              <a:solidFill>
                <a:srgbClr val="0E101A"/>
              </a:solidFill>
            </a:endParaRPr>
          </a:p>
          <a:p>
            <a:pPr marL="0" lvl="0" indent="0" algn="l" rtl="0">
              <a:spcBef>
                <a:spcPts val="0"/>
              </a:spcBef>
              <a:spcAft>
                <a:spcPts val="0"/>
              </a:spcAft>
              <a:buNone/>
            </a:pPr>
            <a:r>
              <a:rPr lang="en-US">
                <a:solidFill>
                  <a:srgbClr val="0E101A"/>
                </a:solidFill>
              </a:rPr>
              <a:t>B3.2 Analyse the impact of some issues of political importance, with a particular emphasis on issues related to equity, human rights, and/or the environment (e.g., homelessness, child poverty, growing economic inequality, foreign aid, free speech, accessibility issues, refugee crises, discrimination against girls and women in many countries, urban sprawl, carbon emissions, climate change, protection of water)</a:t>
            </a:r>
            <a:endParaRPr>
              <a:solidFill>
                <a:srgbClr val="0E101A"/>
              </a:solidFill>
            </a:endParaRPr>
          </a:p>
          <a:p>
            <a:pPr marL="0" lvl="0" indent="0" algn="l" rtl="0">
              <a:spcBef>
                <a:spcPts val="0"/>
              </a:spcBef>
              <a:spcAft>
                <a:spcPts val="0"/>
              </a:spcAft>
              <a:buNone/>
            </a:pPr>
            <a:endParaRPr>
              <a:solidFill>
                <a:srgbClr val="0E101A"/>
              </a:solidFill>
            </a:endParaRPr>
          </a:p>
          <a:p>
            <a:pPr marL="0" lvl="0" indent="0" algn="l" rtl="0">
              <a:spcBef>
                <a:spcPts val="0"/>
              </a:spcBef>
              <a:spcAft>
                <a:spcPts val="0"/>
              </a:spcAft>
              <a:buNone/>
            </a:pPr>
            <a:r>
              <a:rPr lang="en-US">
                <a:solidFill>
                  <a:srgbClr val="0E101A"/>
                </a:solidFill>
              </a:rPr>
              <a:t>Healthy Active Living Education Gr.12 (PLL4O): </a:t>
            </a:r>
            <a:endParaRPr>
              <a:solidFill>
                <a:srgbClr val="0E101A"/>
              </a:solidFill>
            </a:endParaRPr>
          </a:p>
          <a:p>
            <a:pPr marL="0" lvl="0" indent="0" algn="l" rtl="0">
              <a:spcBef>
                <a:spcPts val="0"/>
              </a:spcBef>
              <a:spcAft>
                <a:spcPts val="0"/>
              </a:spcAft>
              <a:buNone/>
            </a:pPr>
            <a:r>
              <a:rPr lang="en-US">
                <a:solidFill>
                  <a:srgbClr val="0E101A"/>
                </a:solidFill>
              </a:rPr>
              <a:t>C3.4 analyse the portrayal of different relationships in the media with respect to bias and stereotyping, and describe how individuals can take action to encourage more realistic and inclusive messaging </a:t>
            </a:r>
            <a:endParaRPr>
              <a:solidFill>
                <a:srgbClr val="0E101A"/>
              </a:solidFill>
            </a:endParaRPr>
          </a:p>
          <a:p>
            <a:pPr marL="0" lvl="0" indent="0" algn="l" rtl="0">
              <a:spcBef>
                <a:spcPts val="0"/>
              </a:spcBef>
              <a:spcAft>
                <a:spcPts val="0"/>
              </a:spcAft>
              <a:buNone/>
            </a:pPr>
            <a:endParaRPr>
              <a:solidFill>
                <a:srgbClr val="0E101A"/>
              </a:solidFill>
            </a:endParaRPr>
          </a:p>
          <a:p>
            <a:pPr marL="0" lvl="0" indent="0" algn="l" rtl="0">
              <a:spcBef>
                <a:spcPts val="0"/>
              </a:spcBef>
              <a:spcAft>
                <a:spcPts val="0"/>
              </a:spcAft>
              <a:buNone/>
            </a:pPr>
            <a:endParaRPr b="1" u="sng">
              <a:solidFill>
                <a:srgbClr val="0E101A"/>
              </a:solidFill>
            </a:endParaRPr>
          </a:p>
          <a:p>
            <a:pPr marL="0" lvl="0" indent="0" algn="l" rtl="0">
              <a:spcBef>
                <a:spcPts val="0"/>
              </a:spcBef>
              <a:spcAft>
                <a:spcPts val="0"/>
              </a:spcAft>
              <a:buNone/>
            </a:pPr>
            <a:endParaRPr b="1" u="sng">
              <a:solidFill>
                <a:srgbClr val="0E101A"/>
              </a:solidFill>
            </a:endParaRPr>
          </a:p>
          <a:p>
            <a:pPr marL="0" lvl="0" indent="0" algn="l" rtl="0">
              <a:spcBef>
                <a:spcPts val="0"/>
              </a:spcBef>
              <a:spcAft>
                <a:spcPts val="0"/>
              </a:spcAft>
              <a:buClr>
                <a:schemeClr val="dk1"/>
              </a:buClr>
              <a:buSzPts val="1100"/>
              <a:buFont typeface="Arial"/>
              <a:buNone/>
            </a:pPr>
            <a:endParaRPr>
              <a:solidFill>
                <a:srgbClr val="0E101A"/>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SzPts val="1100"/>
              <a:buNone/>
            </a:pPr>
            <a:endParaRPr/>
          </a:p>
        </p:txBody>
      </p:sp>
      <p:sp>
        <p:nvSpPr>
          <p:cNvPr id="72" name="Google Shape;7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p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4" name="Google Shape;134;p6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a:solidFill>
                  <a:schemeClr val="dk1"/>
                </a:solidFill>
              </a:rPr>
              <a:t>Discuss the answers to these questions and discuss how individuals who participate in or subscribe to rape culture are enabling sexual violence with their actions. Note that the “Notes for Educators” at the beginning of the lesson has a thorough definition of Rape Culture.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e3ae2dffdf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2" name="Google Shape;142;ge3ae2dffdf_0_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1" indent="0" algn="l" rtl="0">
              <a:lnSpc>
                <a:spcPct val="100000"/>
              </a:lnSpc>
              <a:spcBef>
                <a:spcPts val="0"/>
              </a:spcBef>
              <a:spcAft>
                <a:spcPts val="0"/>
              </a:spcAft>
              <a:buSzPts val="1100"/>
              <a:buNone/>
            </a:pPr>
            <a:r>
              <a:rPr lang="en-US"/>
              <a:t>See the “Notes for Educators” at the beginning of the lesson for additional information pertaining to this definition. Add the term Rape Culture and its definition to the digital Word Wall.</a:t>
            </a:r>
            <a:endParaRPr/>
          </a:p>
          <a:p>
            <a:pPr marL="155448" lvl="1" indent="0" algn="l" rtl="0">
              <a:lnSpc>
                <a:spcPct val="100000"/>
              </a:lnSpc>
              <a:spcBef>
                <a:spcPts val="0"/>
              </a:spcBef>
              <a:spcAft>
                <a:spcPts val="0"/>
              </a:spcAft>
              <a:buSzPts val="1100"/>
              <a:buNone/>
            </a:pPr>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US" b="1" u="sng">
                <a:solidFill>
                  <a:srgbClr val="0E101A"/>
                </a:solidFill>
              </a:rPr>
              <a:t>Digital Delivery Guide: Word Wall</a:t>
            </a:r>
            <a:endParaRPr b="1" u="sng">
              <a:solidFill>
                <a:srgbClr val="0E101A"/>
              </a:solidFill>
            </a:endParaRPr>
          </a:p>
          <a:p>
            <a:pPr marL="0" lvl="0" indent="0" algn="l" rtl="0">
              <a:spcBef>
                <a:spcPts val="0"/>
              </a:spcBef>
              <a:spcAft>
                <a:spcPts val="0"/>
              </a:spcAft>
              <a:buClr>
                <a:schemeClr val="dk1"/>
              </a:buClr>
              <a:buSzPts val="1100"/>
              <a:buFont typeface="Arial"/>
              <a:buNone/>
            </a:pPr>
            <a:endParaRPr b="1" u="sng">
              <a:solidFill>
                <a:srgbClr val="0E101A"/>
              </a:solidFill>
            </a:endParaRPr>
          </a:p>
          <a:p>
            <a:pPr marL="0" lvl="0" indent="0" algn="l" rtl="0">
              <a:spcBef>
                <a:spcPts val="0"/>
              </a:spcBef>
              <a:spcAft>
                <a:spcPts val="0"/>
              </a:spcAft>
              <a:buClr>
                <a:schemeClr val="dk1"/>
              </a:buClr>
              <a:buSzPts val="1100"/>
              <a:buFont typeface="Arial"/>
              <a:buNone/>
            </a:pPr>
            <a:r>
              <a:rPr lang="en-US">
                <a:solidFill>
                  <a:schemeClr val="dk1"/>
                </a:solidFill>
              </a:rPr>
              <a:t>Word walls help students retain new vocabulary. You might consider creating a digital word wall with the new vocabulary words covered in this session</a:t>
            </a:r>
            <a:endParaRPr b="1" u="sng">
              <a:solidFill>
                <a:schemeClr val="dk1"/>
              </a:solidFill>
            </a:endParaRPr>
          </a:p>
          <a:p>
            <a:pPr marL="0" lvl="0" indent="0" algn="l" rtl="0">
              <a:spcBef>
                <a:spcPts val="0"/>
              </a:spcBef>
              <a:spcAft>
                <a:spcPts val="0"/>
              </a:spcAft>
              <a:buClr>
                <a:schemeClr val="dk1"/>
              </a:buClr>
              <a:buSzPts val="1100"/>
              <a:buFont typeface="Arial"/>
              <a:buNone/>
            </a:pPr>
            <a:endParaRPr>
              <a:solidFill>
                <a:srgbClr val="0E101A"/>
              </a:solidFill>
              <a:latin typeface="Times"/>
              <a:ea typeface="Times"/>
              <a:cs typeface="Times"/>
              <a:sym typeface="Times"/>
            </a:endParaRPr>
          </a:p>
          <a:p>
            <a:pPr marL="0" lvl="0" indent="0" algn="l" rtl="0">
              <a:spcBef>
                <a:spcPts val="0"/>
              </a:spcBef>
              <a:spcAft>
                <a:spcPts val="0"/>
              </a:spcAft>
              <a:buClr>
                <a:schemeClr val="dk1"/>
              </a:buClr>
              <a:buSzPts val="1100"/>
              <a:buFont typeface="Arial"/>
              <a:buNone/>
            </a:pPr>
            <a:r>
              <a:rPr lang="en-US">
                <a:solidFill>
                  <a:srgbClr val="0E101A"/>
                </a:solidFill>
              </a:rPr>
              <a:t>Suggested digital tool:  </a:t>
            </a:r>
            <a:endParaRPr>
              <a:solidFill>
                <a:srgbClr val="0E101A"/>
              </a:solidFill>
            </a:endParaRPr>
          </a:p>
          <a:p>
            <a:pPr marL="457200" lvl="0" indent="-387350" algn="l" rtl="0">
              <a:spcBef>
                <a:spcPts val="0"/>
              </a:spcBef>
              <a:spcAft>
                <a:spcPts val="0"/>
              </a:spcAft>
              <a:buClr>
                <a:srgbClr val="4A6EE0"/>
              </a:buClr>
              <a:buSzPts val="1100"/>
              <a:buFont typeface="Arial"/>
              <a:buAutoNum type="arabicPeriod"/>
            </a:pPr>
            <a:r>
              <a:rPr lang="en-US" i="1">
                <a:solidFill>
                  <a:srgbClr val="0E101A"/>
                </a:solidFill>
              </a:rPr>
              <a:t>Padlet </a:t>
            </a:r>
            <a:r>
              <a:rPr lang="en-US" i="1" u="sng">
                <a:solidFill>
                  <a:srgbClr val="0563C1"/>
                </a:solidFill>
                <a:hlinkClick r:id="rId3">
                  <a:extLst>
                    <a:ext uri="{A12FA001-AC4F-418D-AE19-62706E023703}">
                      <ahyp:hlinkClr xmlns:ahyp="http://schemas.microsoft.com/office/drawing/2018/hyperlinkcolor" val="tx"/>
                    </a:ext>
                  </a:extLst>
                </a:hlinkClick>
              </a:rPr>
              <a:t>http://padlet.com/</a:t>
            </a:r>
            <a:endParaRPr i="1" u="sng">
              <a:solidFill>
                <a:srgbClr val="4A6EE0"/>
              </a:solidFill>
            </a:endParaRPr>
          </a:p>
          <a:p>
            <a:pPr marL="457200" lvl="0" indent="-387350" algn="l" rtl="0">
              <a:spcBef>
                <a:spcPts val="0"/>
              </a:spcBef>
              <a:spcAft>
                <a:spcPts val="0"/>
              </a:spcAft>
              <a:buClr>
                <a:srgbClr val="4A6EE0"/>
              </a:buClr>
              <a:buSzPts val="1100"/>
              <a:buFont typeface="Arial"/>
              <a:buAutoNum type="arabicPeriod"/>
            </a:pPr>
            <a:r>
              <a:rPr lang="en-US" i="1">
                <a:solidFill>
                  <a:srgbClr val="0E101A"/>
                </a:solidFill>
              </a:rPr>
              <a:t>Google Doc </a:t>
            </a:r>
            <a:r>
              <a:rPr lang="en-US" i="1" u="sng">
                <a:solidFill>
                  <a:srgbClr val="0563C1"/>
                </a:solidFill>
                <a:hlinkClick r:id="rId4">
                  <a:extLst>
                    <a:ext uri="{A12FA001-AC4F-418D-AE19-62706E023703}">
                      <ahyp:hlinkClr xmlns:ahyp="http://schemas.microsoft.com/office/drawing/2018/hyperlinkcolor" val="tx"/>
                    </a:ext>
                  </a:extLst>
                </a:hlinkClick>
              </a:rPr>
              <a:t>https://www.google.com/docs/about/</a:t>
            </a:r>
            <a:endParaRPr i="1" u="sng">
              <a:solidFill>
                <a:srgbClr val="4A6EE0"/>
              </a:solidFill>
            </a:endParaRPr>
          </a:p>
          <a:p>
            <a:pPr marL="457200" lvl="0" indent="-387350" algn="l" rtl="0">
              <a:spcBef>
                <a:spcPts val="0"/>
              </a:spcBef>
              <a:spcAft>
                <a:spcPts val="0"/>
              </a:spcAft>
              <a:buClr>
                <a:srgbClr val="4A6EE0"/>
              </a:buClr>
              <a:buSzPts val="1100"/>
              <a:buFont typeface="Arial"/>
              <a:buAutoNum type="arabicPeriod"/>
            </a:pPr>
            <a:r>
              <a:rPr lang="en-US" i="1">
                <a:solidFill>
                  <a:srgbClr val="0E101A"/>
                </a:solidFill>
              </a:rPr>
              <a:t>Zoho Docs </a:t>
            </a:r>
            <a:r>
              <a:rPr lang="en-US" i="1" u="sng">
                <a:solidFill>
                  <a:srgbClr val="0563C1"/>
                </a:solidFill>
                <a:hlinkClick r:id="rId5">
                  <a:extLst>
                    <a:ext uri="{A12FA001-AC4F-418D-AE19-62706E023703}">
                      <ahyp:hlinkClr xmlns:ahyp="http://schemas.microsoft.com/office/drawing/2018/hyperlinkcolor" val="tx"/>
                    </a:ext>
                  </a:extLst>
                </a:hlinkClick>
              </a:rPr>
              <a:t>https://www.zoho.com/docs/</a:t>
            </a:r>
            <a:endParaRPr i="1" u="sng">
              <a:solidFill>
                <a:srgbClr val="4A6EE0"/>
              </a:solidFill>
            </a:endParaRPr>
          </a:p>
          <a:p>
            <a:pPr marL="0" lvl="0" indent="0" algn="l" rtl="0">
              <a:spcBef>
                <a:spcPts val="0"/>
              </a:spcBef>
              <a:spcAft>
                <a:spcPts val="0"/>
              </a:spcAft>
              <a:buClr>
                <a:schemeClr val="dk1"/>
              </a:buClr>
              <a:buSzPts val="1100"/>
              <a:buFont typeface="Arial"/>
              <a:buNone/>
            </a:pPr>
            <a:br>
              <a:rPr lang="en-US">
                <a:solidFill>
                  <a:srgbClr val="0E101A"/>
                </a:solidFill>
              </a:rPr>
            </a:br>
            <a:r>
              <a:rPr lang="en-US">
                <a:solidFill>
                  <a:srgbClr val="0E101A"/>
                </a:solidFill>
              </a:rPr>
              <a:t>Accessibility is the key to an effective word wall. Students need to be able to refer back to the definitions with ease. A digital word wall creates an online repository of ideas and concepts. Use the following suggestions when creating a digital world wall.</a:t>
            </a:r>
            <a:endParaRPr>
              <a:solidFill>
                <a:srgbClr val="0E101A"/>
              </a:solidFill>
            </a:endParaRPr>
          </a:p>
          <a:p>
            <a:pPr marL="914400" lvl="1" indent="-387350" algn="l" rtl="0">
              <a:spcBef>
                <a:spcPts val="0"/>
              </a:spcBef>
              <a:spcAft>
                <a:spcPts val="0"/>
              </a:spcAft>
              <a:buClr>
                <a:srgbClr val="0E101A"/>
              </a:buClr>
              <a:buSzPts val="1100"/>
              <a:buFont typeface="Arial"/>
              <a:buAutoNum type="arabicPeriod"/>
            </a:pPr>
            <a:r>
              <a:rPr lang="en-US">
                <a:solidFill>
                  <a:srgbClr val="0E101A"/>
                </a:solidFill>
              </a:rPr>
              <a:t>Choose a platform that allows collaborative editing. </a:t>
            </a:r>
            <a:endParaRPr>
              <a:solidFill>
                <a:srgbClr val="0E101A"/>
              </a:solidFill>
            </a:endParaRPr>
          </a:p>
          <a:p>
            <a:pPr marL="914400" lvl="1" indent="-387350" algn="l" rtl="0">
              <a:spcBef>
                <a:spcPts val="0"/>
              </a:spcBef>
              <a:spcAft>
                <a:spcPts val="0"/>
              </a:spcAft>
              <a:buClr>
                <a:srgbClr val="0E101A"/>
              </a:buClr>
              <a:buSzPts val="1100"/>
              <a:buFont typeface="Arial"/>
              <a:buAutoNum type="arabicPeriod"/>
            </a:pPr>
            <a:r>
              <a:rPr lang="en-US">
                <a:solidFill>
                  <a:srgbClr val="0E101A"/>
                </a:solidFill>
              </a:rPr>
              <a:t>Invite students to the Digital word wall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p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0" name="Google Shape;150;p6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5448" lvl="1" indent="0" algn="l" rtl="0">
              <a:lnSpc>
                <a:spcPct val="100000"/>
              </a:lnSpc>
              <a:spcBef>
                <a:spcPts val="0"/>
              </a:spcBef>
              <a:spcAft>
                <a:spcPts val="0"/>
              </a:spcAft>
              <a:buSzPts val="1100"/>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e3ae2dffdf_0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7" name="Google Shape;157;ge3ae2dffdf_0_4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5448" lvl="1" indent="0" algn="l" rtl="0">
              <a:lnSpc>
                <a:spcPct val="100000"/>
              </a:lnSpc>
              <a:spcBef>
                <a:spcPts val="0"/>
              </a:spcBef>
              <a:spcAft>
                <a:spcPts val="0"/>
              </a:spcAft>
              <a:buSzPts val="1100"/>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e3ae2dffdf_0_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5" name="Google Shape;165;ge3ae2dffdf_0_4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5448" lvl="1" indent="0" algn="l" rtl="0">
              <a:lnSpc>
                <a:spcPct val="100000"/>
              </a:lnSpc>
              <a:spcBef>
                <a:spcPts val="0"/>
              </a:spcBef>
              <a:spcAft>
                <a:spcPts val="0"/>
              </a:spcAft>
              <a:buSzPts val="1100"/>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p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2" name="Google Shape;172;p6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US" b="1" u="sng"/>
              <a:t>Activity 3:</a:t>
            </a:r>
            <a:endParaRPr b="1" u="sng"/>
          </a:p>
          <a:p>
            <a:pPr marL="0" marR="0" lvl="0" indent="0" algn="l" rtl="0">
              <a:lnSpc>
                <a:spcPct val="100000"/>
              </a:lnSpc>
              <a:spcBef>
                <a:spcPts val="0"/>
              </a:spcBef>
              <a:spcAft>
                <a:spcPts val="0"/>
              </a:spcAft>
              <a:buNone/>
            </a:pPr>
            <a:endParaRPr b="1" u="sng"/>
          </a:p>
          <a:p>
            <a:pPr marL="0" marR="0" lvl="0" indent="0" algn="l" rtl="0">
              <a:lnSpc>
                <a:spcPct val="100000"/>
              </a:lnSpc>
              <a:spcBef>
                <a:spcPts val="0"/>
              </a:spcBef>
              <a:spcAft>
                <a:spcPts val="0"/>
              </a:spcAft>
              <a:buNone/>
            </a:pPr>
            <a:endParaRPr b="1" u="sng"/>
          </a:p>
          <a:p>
            <a:pPr marL="0" marR="0" lvl="0" indent="0" algn="l" rtl="0">
              <a:lnSpc>
                <a:spcPct val="100000"/>
              </a:lnSpc>
              <a:spcBef>
                <a:spcPts val="0"/>
              </a:spcBef>
              <a:spcAft>
                <a:spcPts val="0"/>
              </a:spcAft>
              <a:buNone/>
            </a:pPr>
            <a:endParaRPr/>
          </a:p>
          <a:p>
            <a:pPr marL="0" marR="0" lvl="0" indent="0" algn="l" rtl="0">
              <a:lnSpc>
                <a:spcPct val="100000"/>
              </a:lnSpc>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p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9" name="Google Shape;179;p6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US">
                <a:solidFill>
                  <a:schemeClr val="dk1"/>
                </a:solidFill>
              </a:rPr>
              <a:t>Find below possible answers to these questions. This entire section should focus on building empathy towards those negatively impacted by Rape Culture and Child Sexual Exploitation. By focusing on how women and the LGBTQ2S+ are affected, stress the role students play in challenging Rape Culture. </a:t>
            </a:r>
            <a:endParaRPr>
              <a:solidFill>
                <a:schemeClr val="dk1"/>
              </a:solidFill>
            </a:endParaRPr>
          </a:p>
          <a:p>
            <a:pPr marL="0" marR="0" lvl="0" indent="0" algn="l" rtl="0">
              <a:lnSpc>
                <a:spcPct val="100000"/>
              </a:lnSpc>
              <a:spcBef>
                <a:spcPts val="0"/>
              </a:spcBef>
              <a:spcAft>
                <a:spcPts val="0"/>
              </a:spcAft>
              <a:buNone/>
            </a:pPr>
            <a:endParaRPr>
              <a:solidFill>
                <a:schemeClr val="dk1"/>
              </a:solidFill>
            </a:endParaRPr>
          </a:p>
          <a:p>
            <a:pPr marL="0" marR="0" lvl="0" indent="0" algn="l" rtl="0">
              <a:lnSpc>
                <a:spcPct val="100000"/>
              </a:lnSpc>
              <a:spcBef>
                <a:spcPts val="0"/>
              </a:spcBef>
              <a:spcAft>
                <a:spcPts val="0"/>
              </a:spcAft>
              <a:buNone/>
            </a:pPr>
            <a:r>
              <a:rPr lang="en-US">
                <a:solidFill>
                  <a:schemeClr val="dk1"/>
                </a:solidFill>
              </a:rPr>
              <a:t>Teachers can use a digital white board to capture class discussion.</a:t>
            </a:r>
            <a:endParaRPr>
              <a:solidFill>
                <a:schemeClr val="dk1"/>
              </a:solidFill>
            </a:endParaRPr>
          </a:p>
          <a:p>
            <a:pPr marL="0" lvl="0" indent="0" algn="l" rtl="0">
              <a:lnSpc>
                <a:spcPct val="115000"/>
              </a:lnSpc>
              <a:spcBef>
                <a:spcPts val="0"/>
              </a:spcBef>
              <a:spcAft>
                <a:spcPts val="0"/>
              </a:spcAft>
              <a:buNone/>
            </a:pPr>
            <a:endParaRPr>
              <a:solidFill>
                <a:schemeClr val="dk1"/>
              </a:solidFill>
            </a:endParaRPr>
          </a:p>
          <a:p>
            <a:pPr marL="0" lvl="0" indent="0" algn="l" rtl="0">
              <a:lnSpc>
                <a:spcPct val="115000"/>
              </a:lnSpc>
              <a:spcBef>
                <a:spcPts val="0"/>
              </a:spcBef>
              <a:spcAft>
                <a:spcPts val="0"/>
              </a:spcAft>
              <a:buNone/>
            </a:pPr>
            <a:r>
              <a:rPr lang="en-US">
                <a:solidFill>
                  <a:schemeClr val="dk1"/>
                </a:solidFill>
              </a:rPr>
              <a:t>ANSWERS</a:t>
            </a:r>
            <a:endParaRPr>
              <a:solidFill>
                <a:schemeClr val="dk1"/>
              </a:solidFill>
            </a:endParaRPr>
          </a:p>
          <a:p>
            <a:pPr marL="0" lvl="0" indent="0" algn="l" rtl="0">
              <a:lnSpc>
                <a:spcPct val="115000"/>
              </a:lnSpc>
              <a:spcBef>
                <a:spcPts val="0"/>
              </a:spcBef>
              <a:spcAft>
                <a:spcPts val="0"/>
              </a:spcAft>
              <a:buNone/>
            </a:pPr>
            <a:endParaRPr i="1">
              <a:solidFill>
                <a:schemeClr val="dk1"/>
              </a:solidFill>
            </a:endParaRPr>
          </a:p>
          <a:p>
            <a:pPr marL="0" lvl="0" indent="0" algn="l" rtl="0">
              <a:lnSpc>
                <a:spcPct val="115000"/>
              </a:lnSpc>
              <a:spcBef>
                <a:spcPts val="0"/>
              </a:spcBef>
              <a:spcAft>
                <a:spcPts val="0"/>
              </a:spcAft>
              <a:buNone/>
            </a:pPr>
            <a:r>
              <a:rPr lang="en-US" i="1">
                <a:solidFill>
                  <a:schemeClr val="dk1"/>
                </a:solidFill>
              </a:rPr>
              <a:t>1. How might women and 2SLGBTQ+ individuals feel when faced with Rape Culture behaviours and actions?</a:t>
            </a:r>
            <a:endParaRPr>
              <a:solidFill>
                <a:schemeClr val="dk1"/>
              </a:solidFill>
            </a:endParaRPr>
          </a:p>
          <a:p>
            <a:pPr marL="0" lvl="0" indent="0" algn="l" rtl="0">
              <a:lnSpc>
                <a:spcPct val="115000"/>
              </a:lnSpc>
              <a:spcBef>
                <a:spcPts val="0"/>
              </a:spcBef>
              <a:spcAft>
                <a:spcPts val="0"/>
              </a:spcAft>
              <a:buNone/>
            </a:pPr>
            <a:r>
              <a:rPr lang="en-US" u="sng">
                <a:solidFill>
                  <a:schemeClr val="dk1"/>
                </a:solidFill>
              </a:rPr>
              <a:t>Answer:</a:t>
            </a:r>
            <a:r>
              <a:rPr lang="en-US">
                <a:solidFill>
                  <a:schemeClr val="dk1"/>
                </a:solidFill>
              </a:rPr>
              <a:t> Like victims, not valued because experiences of violence are dismissed, ignored or portrayed as normal the continuous in video clips, music, etc.</a:t>
            </a:r>
            <a:endParaRPr>
              <a:solidFill>
                <a:schemeClr val="dk1"/>
              </a:solidFill>
            </a:endParaRPr>
          </a:p>
          <a:p>
            <a:pPr marL="114300" lvl="0" indent="0" algn="l" rtl="0">
              <a:lnSpc>
                <a:spcPct val="115000"/>
              </a:lnSpc>
              <a:spcBef>
                <a:spcPts val="0"/>
              </a:spcBef>
              <a:spcAft>
                <a:spcPts val="0"/>
              </a:spcAft>
              <a:buNone/>
            </a:pPr>
            <a:endParaRPr>
              <a:solidFill>
                <a:schemeClr val="dk1"/>
              </a:solidFill>
            </a:endParaRPr>
          </a:p>
          <a:p>
            <a:pPr marL="0" lvl="0" indent="0" algn="l" rtl="0">
              <a:lnSpc>
                <a:spcPct val="115000"/>
              </a:lnSpc>
              <a:spcBef>
                <a:spcPts val="0"/>
              </a:spcBef>
              <a:spcAft>
                <a:spcPts val="0"/>
              </a:spcAft>
              <a:buNone/>
            </a:pPr>
            <a:r>
              <a:rPr lang="en-US">
                <a:solidFill>
                  <a:schemeClr val="dk1"/>
                </a:solidFill>
              </a:rPr>
              <a:t>2. </a:t>
            </a:r>
            <a:r>
              <a:rPr lang="en-US" i="1">
                <a:solidFill>
                  <a:schemeClr val="dk1"/>
                </a:solidFill>
              </a:rPr>
              <a:t>How might Rape Culture impact your relationships with others?</a:t>
            </a:r>
            <a:endParaRPr>
              <a:solidFill>
                <a:schemeClr val="dk1"/>
              </a:solidFill>
            </a:endParaRPr>
          </a:p>
          <a:p>
            <a:pPr marL="0" lvl="0" indent="0" algn="l" rtl="0">
              <a:lnSpc>
                <a:spcPct val="115000"/>
              </a:lnSpc>
              <a:spcBef>
                <a:spcPts val="0"/>
              </a:spcBef>
              <a:spcAft>
                <a:spcPts val="0"/>
              </a:spcAft>
              <a:buNone/>
            </a:pPr>
            <a:r>
              <a:rPr lang="en-US" u="sng">
                <a:solidFill>
                  <a:schemeClr val="dk1"/>
                </a:solidFill>
              </a:rPr>
              <a:t>Answer</a:t>
            </a:r>
            <a:r>
              <a:rPr lang="en-US">
                <a:solidFill>
                  <a:schemeClr val="dk1"/>
                </a:solidFill>
              </a:rPr>
              <a:t>: It harms relationships; makes one person feel disrespected and not valued; could lead to mental health issues, etc. </a:t>
            </a:r>
            <a:endParaRPr>
              <a:solidFill>
                <a:schemeClr val="dk1"/>
              </a:solidFill>
            </a:endParaRPr>
          </a:p>
          <a:p>
            <a:pPr marL="0" lvl="0" indent="0" algn="l" rtl="0">
              <a:lnSpc>
                <a:spcPct val="115000"/>
              </a:lnSpc>
              <a:spcBef>
                <a:spcPts val="0"/>
              </a:spcBef>
              <a:spcAft>
                <a:spcPts val="0"/>
              </a:spcAft>
              <a:buClr>
                <a:schemeClr val="dk1"/>
              </a:buClr>
              <a:buSzPts val="1800"/>
              <a:buFont typeface="Arial"/>
              <a:buNone/>
            </a:pPr>
            <a:endParaRPr>
              <a:solidFill>
                <a:schemeClr val="dk1"/>
              </a:solidFill>
            </a:endParaRPr>
          </a:p>
          <a:p>
            <a:pPr marL="0" lvl="0" indent="0" algn="l" rtl="0">
              <a:lnSpc>
                <a:spcPct val="115000"/>
              </a:lnSpc>
              <a:spcBef>
                <a:spcPts val="0"/>
              </a:spcBef>
              <a:spcAft>
                <a:spcPts val="0"/>
              </a:spcAft>
              <a:buClr>
                <a:schemeClr val="dk1"/>
              </a:buClr>
              <a:buSzPts val="1800"/>
              <a:buFont typeface="Arial"/>
              <a:buNone/>
            </a:pPr>
            <a:r>
              <a:rPr lang="en-US">
                <a:solidFill>
                  <a:schemeClr val="dk1"/>
                </a:solidFill>
              </a:rPr>
              <a:t>3. </a:t>
            </a:r>
            <a:r>
              <a:rPr lang="en-US" i="1">
                <a:solidFill>
                  <a:schemeClr val="dk1"/>
                </a:solidFill>
              </a:rPr>
              <a:t>In an inclusive and equitable world, how will women and LGBTQ2S+ individuals feel when: </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US">
                <a:solidFill>
                  <a:schemeClr val="dk1"/>
                </a:solidFill>
              </a:rPr>
              <a:t>Walking alone. </a:t>
            </a:r>
            <a:r>
              <a:rPr lang="en-US" u="sng">
                <a:solidFill>
                  <a:schemeClr val="dk1"/>
                </a:solidFill>
              </a:rPr>
              <a:t>Answer:</a:t>
            </a:r>
            <a:r>
              <a:rPr lang="en-US">
                <a:solidFill>
                  <a:schemeClr val="dk1"/>
                </a:solidFill>
              </a:rPr>
              <a:t>  safe and not scared </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US">
                <a:solidFill>
                  <a:schemeClr val="dk1"/>
                </a:solidFill>
              </a:rPr>
              <a:t>Consuming media. </a:t>
            </a:r>
            <a:r>
              <a:rPr lang="en-US" u="sng">
                <a:solidFill>
                  <a:schemeClr val="dk1"/>
                </a:solidFill>
              </a:rPr>
              <a:t>Answer:</a:t>
            </a:r>
            <a:r>
              <a:rPr lang="en-US">
                <a:solidFill>
                  <a:schemeClr val="dk1"/>
                </a:solidFill>
              </a:rPr>
              <a:t> like a human being  not an object that is owned or controlled, inspired by healthy images of themselves on the media </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US">
                <a:solidFill>
                  <a:schemeClr val="dk1"/>
                </a:solidFill>
              </a:rPr>
              <a:t>In a relationship. </a:t>
            </a:r>
            <a:r>
              <a:rPr lang="en-US" u="sng">
                <a:solidFill>
                  <a:schemeClr val="dk1"/>
                </a:solidFill>
              </a:rPr>
              <a:t>Answer:</a:t>
            </a:r>
            <a:r>
              <a:rPr lang="en-US">
                <a:solidFill>
                  <a:schemeClr val="dk1"/>
                </a:solidFill>
              </a:rPr>
              <a:t>  respected, valued for who they are, not compared </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US">
                <a:solidFill>
                  <a:schemeClr val="dk1"/>
                </a:solidFill>
              </a:rPr>
              <a:t>Sharing experiences of sexual violence. </a:t>
            </a:r>
            <a:r>
              <a:rPr lang="en-US" u="sng">
                <a:solidFill>
                  <a:schemeClr val="dk1"/>
                </a:solidFill>
              </a:rPr>
              <a:t>Answer:</a:t>
            </a:r>
            <a:r>
              <a:rPr lang="en-US">
                <a:solidFill>
                  <a:schemeClr val="dk1"/>
                </a:solidFill>
              </a:rPr>
              <a:t> believed, heard, respected, with a voice to decide what happens next</a:t>
            </a:r>
            <a:endParaRPr>
              <a:solidFill>
                <a:schemeClr val="dk1"/>
              </a:solidFill>
            </a:endParaRPr>
          </a:p>
          <a:p>
            <a:pPr marL="0" lvl="0" indent="0" algn="l" rtl="0">
              <a:lnSpc>
                <a:spcPct val="115000"/>
              </a:lnSpc>
              <a:spcBef>
                <a:spcPts val="0"/>
              </a:spcBef>
              <a:spcAft>
                <a:spcPts val="0"/>
              </a:spcAft>
              <a:buNone/>
            </a:pPr>
            <a:endParaRPr>
              <a:solidFill>
                <a:schemeClr val="dk1"/>
              </a:solidFill>
            </a:endParaRPr>
          </a:p>
          <a:p>
            <a:pPr marL="114300" lvl="0" indent="0" algn="l" rtl="0">
              <a:lnSpc>
                <a:spcPct val="115000"/>
              </a:lnSpc>
              <a:spcBef>
                <a:spcPts val="0"/>
              </a:spcBef>
              <a:spcAft>
                <a:spcPts val="0"/>
              </a:spcAft>
              <a:buNone/>
            </a:pPr>
            <a:endParaRPr>
              <a:solidFill>
                <a:schemeClr val="dk1"/>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6" name="Google Shape;186;p6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US">
                <a:solidFill>
                  <a:schemeClr val="dk1"/>
                </a:solidFill>
              </a:rPr>
              <a:t>Use this section to discuss male-allyship, the role of male-identifying students play in challenging Rape Culture and how doing this can ultimately affect their communities and own lives positively. </a:t>
            </a:r>
            <a:endParaRPr>
              <a:solidFill>
                <a:schemeClr val="dk1"/>
              </a:solidFill>
            </a:endParaRPr>
          </a:p>
          <a:p>
            <a:pPr marL="0" marR="0" lvl="0" indent="0" algn="l" rtl="0">
              <a:lnSpc>
                <a:spcPct val="100000"/>
              </a:lnSpc>
              <a:spcBef>
                <a:spcPts val="0"/>
              </a:spcBef>
              <a:spcAft>
                <a:spcPts val="0"/>
              </a:spcAft>
              <a:buNone/>
            </a:pPr>
            <a:endParaRPr>
              <a:solidFill>
                <a:schemeClr val="dk1"/>
              </a:solidFill>
            </a:endParaRPr>
          </a:p>
          <a:p>
            <a:pPr marL="0" lvl="0" indent="0" algn="l" rtl="0">
              <a:lnSpc>
                <a:spcPct val="115000"/>
              </a:lnSpc>
              <a:spcBef>
                <a:spcPts val="0"/>
              </a:spcBef>
              <a:spcAft>
                <a:spcPts val="0"/>
              </a:spcAft>
              <a:buNone/>
            </a:pPr>
            <a:r>
              <a:rPr lang="en-US">
                <a:solidFill>
                  <a:schemeClr val="dk1"/>
                </a:solidFill>
              </a:rPr>
              <a:t>ANSWERS:</a:t>
            </a:r>
            <a:endParaRPr>
              <a:solidFill>
                <a:schemeClr val="dk1"/>
              </a:solidFill>
            </a:endParaRPr>
          </a:p>
          <a:p>
            <a:pPr marL="0" lvl="0" indent="0" algn="l" rtl="0">
              <a:lnSpc>
                <a:spcPct val="115000"/>
              </a:lnSpc>
              <a:spcBef>
                <a:spcPts val="0"/>
              </a:spcBef>
              <a:spcAft>
                <a:spcPts val="0"/>
              </a:spcAft>
              <a:buNone/>
            </a:pPr>
            <a:r>
              <a:rPr lang="en-US">
                <a:solidFill>
                  <a:schemeClr val="dk1"/>
                </a:solidFill>
              </a:rPr>
              <a:t>1.</a:t>
            </a:r>
            <a:r>
              <a:rPr lang="en-US" i="1">
                <a:solidFill>
                  <a:schemeClr val="dk1"/>
                </a:solidFill>
              </a:rPr>
              <a:t>What feelings or attitudes may contribute to men harassing women in public spaces/street?</a:t>
            </a:r>
            <a:endParaRPr>
              <a:solidFill>
                <a:schemeClr val="dk1"/>
              </a:solidFill>
            </a:endParaRPr>
          </a:p>
          <a:p>
            <a:pPr marL="0" lvl="0" indent="0" algn="l" rtl="0">
              <a:lnSpc>
                <a:spcPct val="115000"/>
              </a:lnSpc>
              <a:spcBef>
                <a:spcPts val="0"/>
              </a:spcBef>
              <a:spcAft>
                <a:spcPts val="0"/>
              </a:spcAft>
              <a:buNone/>
            </a:pPr>
            <a:r>
              <a:rPr lang="en-US" u="sng">
                <a:solidFill>
                  <a:schemeClr val="dk1"/>
                </a:solidFill>
              </a:rPr>
              <a:t>Answer:</a:t>
            </a:r>
            <a:r>
              <a:rPr lang="en-US">
                <a:solidFill>
                  <a:schemeClr val="dk1"/>
                </a:solidFill>
              </a:rPr>
              <a:t> Believing that intimidation is normal and expected,  not trying to understand the views of others; needing to appear “cool” in front of friends, belief that women are expected to be sexual and that men can’t control their sexual needs.</a:t>
            </a:r>
            <a:endParaRPr>
              <a:solidFill>
                <a:schemeClr val="dk1"/>
              </a:solidFill>
            </a:endParaRPr>
          </a:p>
          <a:p>
            <a:pPr marL="114300" lvl="0" indent="0" algn="l" rtl="0">
              <a:lnSpc>
                <a:spcPct val="115000"/>
              </a:lnSpc>
              <a:spcBef>
                <a:spcPts val="0"/>
              </a:spcBef>
              <a:spcAft>
                <a:spcPts val="0"/>
              </a:spcAft>
              <a:buNone/>
            </a:pPr>
            <a:endParaRPr>
              <a:solidFill>
                <a:schemeClr val="dk1"/>
              </a:solidFill>
            </a:endParaRPr>
          </a:p>
          <a:p>
            <a:pPr marL="0" lvl="0" indent="0" algn="l" rtl="0">
              <a:lnSpc>
                <a:spcPct val="115000"/>
              </a:lnSpc>
              <a:spcBef>
                <a:spcPts val="0"/>
              </a:spcBef>
              <a:spcAft>
                <a:spcPts val="0"/>
              </a:spcAft>
              <a:buNone/>
            </a:pPr>
            <a:r>
              <a:rPr lang="en-US">
                <a:solidFill>
                  <a:schemeClr val="dk1"/>
                </a:solidFill>
              </a:rPr>
              <a:t>2. </a:t>
            </a:r>
            <a:r>
              <a:rPr lang="en-US" i="1">
                <a:solidFill>
                  <a:schemeClr val="dk1"/>
                </a:solidFill>
              </a:rPr>
              <a:t>Are those attitudes learned? Where are they learned?</a:t>
            </a:r>
            <a:endParaRPr>
              <a:solidFill>
                <a:schemeClr val="dk1"/>
              </a:solidFill>
            </a:endParaRPr>
          </a:p>
          <a:p>
            <a:pPr marL="0" lvl="0" indent="0" algn="l" rtl="0">
              <a:lnSpc>
                <a:spcPct val="115000"/>
              </a:lnSpc>
              <a:spcBef>
                <a:spcPts val="0"/>
              </a:spcBef>
              <a:spcAft>
                <a:spcPts val="0"/>
              </a:spcAft>
              <a:buNone/>
            </a:pPr>
            <a:r>
              <a:rPr lang="en-US" u="sng">
                <a:solidFill>
                  <a:schemeClr val="dk1"/>
                </a:solidFill>
              </a:rPr>
              <a:t>Answer:</a:t>
            </a:r>
            <a:r>
              <a:rPr lang="en-US">
                <a:solidFill>
                  <a:schemeClr val="dk1"/>
                </a:solidFill>
              </a:rPr>
              <a:t> learned from the media, family, friends, people who hold power</a:t>
            </a:r>
            <a:endParaRPr>
              <a:solidFill>
                <a:schemeClr val="dk1"/>
              </a:solidFill>
            </a:endParaRPr>
          </a:p>
          <a:p>
            <a:pPr marL="114300" lvl="0" indent="0" algn="l" rtl="0">
              <a:lnSpc>
                <a:spcPct val="115000"/>
              </a:lnSpc>
              <a:spcBef>
                <a:spcPts val="0"/>
              </a:spcBef>
              <a:spcAft>
                <a:spcPts val="0"/>
              </a:spcAft>
              <a:buNone/>
            </a:pPr>
            <a:endParaRPr>
              <a:solidFill>
                <a:schemeClr val="dk1"/>
              </a:solidFill>
            </a:endParaRPr>
          </a:p>
          <a:p>
            <a:pPr marL="0" lvl="0" indent="0" algn="l" rtl="0">
              <a:lnSpc>
                <a:spcPct val="115000"/>
              </a:lnSpc>
              <a:spcBef>
                <a:spcPts val="0"/>
              </a:spcBef>
              <a:spcAft>
                <a:spcPts val="0"/>
              </a:spcAft>
              <a:buNone/>
            </a:pPr>
            <a:r>
              <a:rPr lang="en-US" i="1">
                <a:solidFill>
                  <a:schemeClr val="dk1"/>
                </a:solidFill>
              </a:rPr>
              <a:t>3.How do these attitudes affect men?</a:t>
            </a:r>
            <a:endParaRPr>
              <a:solidFill>
                <a:schemeClr val="dk1"/>
              </a:solidFill>
            </a:endParaRPr>
          </a:p>
          <a:p>
            <a:pPr marL="0" lvl="0" indent="0" algn="l" rtl="0">
              <a:lnSpc>
                <a:spcPct val="115000"/>
              </a:lnSpc>
              <a:spcBef>
                <a:spcPts val="0"/>
              </a:spcBef>
              <a:spcAft>
                <a:spcPts val="0"/>
              </a:spcAft>
              <a:buClr>
                <a:schemeClr val="dk1"/>
              </a:buClr>
              <a:buSzPts val="1800"/>
              <a:buFont typeface="Arial"/>
              <a:buNone/>
            </a:pPr>
            <a:r>
              <a:rPr lang="en-US" u="sng">
                <a:solidFill>
                  <a:schemeClr val="dk1"/>
                </a:solidFill>
              </a:rPr>
              <a:t>Answers</a:t>
            </a:r>
            <a:r>
              <a:rPr lang="en-US">
                <a:solidFill>
                  <a:schemeClr val="dk1"/>
                </a:solidFill>
              </a:rPr>
              <a:t>: negatively impact on relationships (they might hurt people they respect and love), their mental health might suffer, they might measure their value based on traditional and unhealthy expectations of what it means to be a man.</a:t>
            </a:r>
            <a:endParaRPr>
              <a:solidFill>
                <a:schemeClr val="dk1"/>
              </a:solidFill>
            </a:endParaRPr>
          </a:p>
          <a:p>
            <a:pPr marL="0" lvl="0" indent="0" algn="l" rtl="0">
              <a:lnSpc>
                <a:spcPct val="115000"/>
              </a:lnSpc>
              <a:spcBef>
                <a:spcPts val="0"/>
              </a:spcBef>
              <a:spcAft>
                <a:spcPts val="0"/>
              </a:spcAft>
              <a:buNone/>
            </a:pPr>
            <a:endParaRPr>
              <a:solidFill>
                <a:schemeClr val="dk1"/>
              </a:solidFill>
            </a:endParaRPr>
          </a:p>
          <a:p>
            <a:pPr marL="0" lvl="0" indent="0" algn="l" rtl="0">
              <a:lnSpc>
                <a:spcPct val="115000"/>
              </a:lnSpc>
              <a:spcBef>
                <a:spcPts val="0"/>
              </a:spcBef>
              <a:spcAft>
                <a:spcPts val="0"/>
              </a:spcAft>
              <a:buNone/>
            </a:pPr>
            <a:r>
              <a:rPr lang="en-US" i="1">
                <a:solidFill>
                  <a:schemeClr val="dk1"/>
                </a:solidFill>
              </a:rPr>
              <a:t>4. What can men do to challenge these behaviours and end Rape Culture?</a:t>
            </a:r>
            <a:endParaRPr i="1">
              <a:solidFill>
                <a:schemeClr val="dk1"/>
              </a:solidFill>
            </a:endParaRPr>
          </a:p>
          <a:p>
            <a:pPr marL="0" lvl="0" indent="0" algn="l" rtl="0">
              <a:lnSpc>
                <a:spcPct val="115000"/>
              </a:lnSpc>
              <a:spcBef>
                <a:spcPts val="0"/>
              </a:spcBef>
              <a:spcAft>
                <a:spcPts val="0"/>
              </a:spcAft>
              <a:buNone/>
            </a:pPr>
            <a:r>
              <a:rPr lang="en-US" u="sng">
                <a:solidFill>
                  <a:schemeClr val="dk1"/>
                </a:solidFill>
              </a:rPr>
              <a:t>Answer</a:t>
            </a:r>
            <a:r>
              <a:rPr lang="en-US">
                <a:solidFill>
                  <a:schemeClr val="dk1"/>
                </a:solidFill>
              </a:rPr>
              <a:t>: take responsibility for these actions and behaviors, work hard to have healthy and meaningful relationships, show</a:t>
            </a:r>
            <a:endParaRPr>
              <a:solidFill>
                <a:schemeClr val="dk1"/>
              </a:solidFill>
            </a:endParaRPr>
          </a:p>
          <a:p>
            <a:pPr marL="0" lvl="0" indent="0" algn="l" rtl="0">
              <a:lnSpc>
                <a:spcPct val="115000"/>
              </a:lnSpc>
              <a:spcBef>
                <a:spcPts val="0"/>
              </a:spcBef>
              <a:spcAft>
                <a:spcPts val="0"/>
              </a:spcAft>
              <a:buNone/>
            </a:pPr>
            <a:r>
              <a:rPr lang="en-US">
                <a:solidFill>
                  <a:schemeClr val="dk1"/>
                </a:solidFill>
              </a:rPr>
              <a:t>respect to women and LGBTQ2S+ individuals, honour and</a:t>
            </a:r>
            <a:endParaRPr>
              <a:solidFill>
                <a:schemeClr val="dk1"/>
              </a:solidFill>
            </a:endParaRPr>
          </a:p>
          <a:p>
            <a:pPr marL="114300" lvl="0" indent="0" algn="l" rtl="0">
              <a:lnSpc>
                <a:spcPct val="115000"/>
              </a:lnSpc>
              <a:spcBef>
                <a:spcPts val="0"/>
              </a:spcBef>
              <a:spcAft>
                <a:spcPts val="0"/>
              </a:spcAft>
              <a:buClr>
                <a:schemeClr val="dk1"/>
              </a:buClr>
              <a:buSzPts val="1800"/>
              <a:buFont typeface="Arial"/>
              <a:buNone/>
            </a:pPr>
            <a:r>
              <a:rPr lang="en-US">
                <a:solidFill>
                  <a:schemeClr val="dk1"/>
                </a:solidFill>
              </a:rPr>
              <a:t>      protect consent in relationships.  </a:t>
            </a:r>
            <a:endParaRPr>
              <a:solidFill>
                <a:schemeClr val="dk1"/>
              </a:solidFill>
            </a:endParaRPr>
          </a:p>
          <a:p>
            <a:pPr marL="114300" lvl="0" indent="0" algn="ctr" rtl="0">
              <a:lnSpc>
                <a:spcPct val="115000"/>
              </a:lnSpc>
              <a:spcBef>
                <a:spcPts val="0"/>
              </a:spcBef>
              <a:spcAft>
                <a:spcPts val="0"/>
              </a:spcAft>
              <a:buNone/>
            </a:pPr>
            <a:endParaRPr b="1"/>
          </a:p>
          <a:p>
            <a:pPr marL="114300" lvl="0" indent="0" algn="ctr" rtl="0">
              <a:lnSpc>
                <a:spcPct val="115000"/>
              </a:lnSpc>
              <a:spcBef>
                <a:spcPts val="0"/>
              </a:spcBef>
              <a:spcAft>
                <a:spcPts val="0"/>
              </a:spcAft>
              <a:buNone/>
            </a:pPr>
            <a:endParaRPr/>
          </a:p>
          <a:p>
            <a:pPr marL="114300" lvl="0" indent="0" algn="ctr" rtl="0">
              <a:lnSpc>
                <a:spcPct val="115000"/>
              </a:lnSpc>
              <a:spcBef>
                <a:spcPts val="0"/>
              </a:spcBef>
              <a:spcAft>
                <a:spcPts val="0"/>
              </a:spcAft>
              <a:buNone/>
            </a:pPr>
            <a:endParaRPr b="1"/>
          </a:p>
          <a:p>
            <a:pPr marL="457200" lvl="0" indent="-228600" algn="l" rtl="0">
              <a:lnSpc>
                <a:spcPct val="115000"/>
              </a:lnSpc>
              <a:spcBef>
                <a:spcPts val="0"/>
              </a:spcBef>
              <a:spcAft>
                <a:spcPts val="0"/>
              </a:spcAft>
              <a:buNone/>
            </a:pPr>
            <a:endParaRPr/>
          </a:p>
          <a:p>
            <a:pPr marL="114300" lvl="0" indent="0" algn="l" rtl="0">
              <a:lnSpc>
                <a:spcPct val="115000"/>
              </a:lnSpc>
              <a:spcBef>
                <a:spcPts val="0"/>
              </a:spcBef>
              <a:spcAft>
                <a:spcPts val="0"/>
              </a:spcAft>
              <a:buNone/>
            </a:pPr>
            <a:r>
              <a:rPr lang="en-US"/>
              <a:t> </a:t>
            </a:r>
            <a:endParaRPr/>
          </a:p>
          <a:p>
            <a:pPr marL="0" marR="0" lvl="0" indent="0" algn="l" rtl="0">
              <a:lnSpc>
                <a:spcPct val="100000"/>
              </a:lnSpc>
              <a:spcBef>
                <a:spcPts val="0"/>
              </a:spcBef>
              <a:spcAft>
                <a:spcPts val="0"/>
              </a:spcAft>
              <a:buNone/>
            </a:pPr>
            <a:endParaRPr/>
          </a:p>
          <a:p>
            <a:pPr marL="457200" marR="0" lvl="0" indent="-228600" algn="l" rtl="0">
              <a:lnSpc>
                <a:spcPct val="100000"/>
              </a:lnSpc>
              <a:spcBef>
                <a:spcPts val="0"/>
              </a:spcBef>
              <a:spcAft>
                <a:spcPts val="0"/>
              </a:spcAft>
              <a:buClr>
                <a:srgbClr val="000000"/>
              </a:buClr>
              <a:buSzPts val="1100"/>
              <a:buFont typeface="Arial"/>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p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3" name="Google Shape;193;p7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28600" algn="l" rtl="0">
              <a:lnSpc>
                <a:spcPct val="100000"/>
              </a:lnSpc>
              <a:spcBef>
                <a:spcPts val="0"/>
              </a:spcBef>
              <a:spcAft>
                <a:spcPts val="0"/>
              </a:spcAft>
              <a:buClr>
                <a:srgbClr val="000000"/>
              </a:buClr>
              <a:buSzPts val="1100"/>
              <a:buFont typeface="Arial"/>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e3ae2dffdf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0" name="Google Shape;200;ge3ae2dffdf_0_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28600" algn="l" rtl="0">
              <a:lnSpc>
                <a:spcPct val="100000"/>
              </a:lnSpc>
              <a:spcBef>
                <a:spcPts val="0"/>
              </a:spcBef>
              <a:spcAft>
                <a:spcPts val="0"/>
              </a:spcAft>
              <a:buClr>
                <a:srgbClr val="000000"/>
              </a:buClr>
              <a:buSzPts val="1100"/>
              <a:buFont typeface="Arial"/>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p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8" name="Google Shape;78;p5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b="1" u="sng">
                <a:solidFill>
                  <a:srgbClr val="0E101A"/>
                </a:solidFill>
              </a:rPr>
              <a:t>Content Warning:</a:t>
            </a:r>
            <a:endParaRPr b="1" u="sng">
              <a:solidFill>
                <a:srgbClr val="0E101A"/>
              </a:solidFill>
            </a:endParaRPr>
          </a:p>
          <a:p>
            <a:pPr marL="0" lvl="0" indent="0" algn="l" rtl="0">
              <a:spcBef>
                <a:spcPts val="0"/>
              </a:spcBef>
              <a:spcAft>
                <a:spcPts val="0"/>
              </a:spcAft>
              <a:buClr>
                <a:schemeClr val="dk1"/>
              </a:buClr>
              <a:buSzPts val="1100"/>
              <a:buFont typeface="Arial"/>
              <a:buNone/>
            </a:pPr>
            <a:endParaRPr b="1">
              <a:solidFill>
                <a:srgbClr val="0E101A"/>
              </a:solidFill>
            </a:endParaRPr>
          </a:p>
          <a:p>
            <a:pPr marL="457200" lvl="0" indent="-298450" algn="l" rtl="0">
              <a:spcBef>
                <a:spcPts val="0"/>
              </a:spcBef>
              <a:spcAft>
                <a:spcPts val="0"/>
              </a:spcAft>
              <a:buClr>
                <a:schemeClr val="dk1"/>
              </a:buClr>
              <a:buSzPts val="1100"/>
              <a:buChar char="●"/>
            </a:pPr>
            <a:r>
              <a:rPr lang="en-US">
                <a:solidFill>
                  <a:schemeClr val="dk1"/>
                </a:solidFill>
              </a:rPr>
              <a:t>For many students this might be their </a:t>
            </a:r>
            <a:r>
              <a:rPr lang="en-US" b="1">
                <a:solidFill>
                  <a:schemeClr val="dk1"/>
                </a:solidFill>
              </a:rPr>
              <a:t>first time </a:t>
            </a:r>
            <a:r>
              <a:rPr lang="en-US">
                <a:solidFill>
                  <a:schemeClr val="dk1"/>
                </a:solidFill>
              </a:rPr>
              <a:t>discussing sexual exploitaiton and sex trafficking</a:t>
            </a:r>
            <a:endParaRPr>
              <a:solidFill>
                <a:schemeClr val="dk1"/>
              </a:solidFill>
            </a:endParaRPr>
          </a:p>
          <a:p>
            <a:pPr marL="457200" lvl="0" indent="-298450" algn="l" rtl="0">
              <a:spcBef>
                <a:spcPts val="0"/>
              </a:spcBef>
              <a:spcAft>
                <a:spcPts val="0"/>
              </a:spcAft>
              <a:buClr>
                <a:schemeClr val="dk1"/>
              </a:buClr>
              <a:buSzPts val="1100"/>
              <a:buChar char="●"/>
            </a:pPr>
            <a:r>
              <a:rPr lang="en-US">
                <a:solidFill>
                  <a:schemeClr val="dk1"/>
                </a:solidFill>
              </a:rPr>
              <a:t>Remind students that they’ll be discussing a difficult topic and assure them that  number one priority throughout the sessions is </a:t>
            </a:r>
            <a:r>
              <a:rPr lang="en-US" b="1">
                <a:solidFill>
                  <a:schemeClr val="dk1"/>
                </a:solidFill>
              </a:rPr>
              <a:t>their well-being</a:t>
            </a:r>
            <a:r>
              <a:rPr lang="en-US">
                <a:solidFill>
                  <a:schemeClr val="dk1"/>
                </a:solidFill>
              </a:rPr>
              <a:t>.</a:t>
            </a:r>
            <a:endParaRPr>
              <a:solidFill>
                <a:schemeClr val="dk1"/>
              </a:solidFill>
            </a:endParaRPr>
          </a:p>
          <a:p>
            <a:pPr marL="457200" lvl="0" indent="-298450" algn="l" rtl="0">
              <a:spcBef>
                <a:spcPts val="0"/>
              </a:spcBef>
              <a:spcAft>
                <a:spcPts val="0"/>
              </a:spcAft>
              <a:buClr>
                <a:schemeClr val="dk1"/>
              </a:buClr>
              <a:buSzPts val="1100"/>
              <a:buChar char="●"/>
            </a:pPr>
            <a:r>
              <a:rPr lang="en-US">
                <a:solidFill>
                  <a:schemeClr val="dk1"/>
                </a:solidFill>
              </a:rPr>
              <a:t>Remind students that </a:t>
            </a:r>
            <a:r>
              <a:rPr lang="en-US" b="1">
                <a:solidFill>
                  <a:schemeClr val="dk1"/>
                </a:solidFill>
              </a:rPr>
              <a:t>support is available</a:t>
            </a:r>
            <a:r>
              <a:rPr lang="en-US">
                <a:solidFill>
                  <a:schemeClr val="dk1"/>
                </a:solidFill>
              </a:rPr>
              <a:t>. They can either access school support (social workers, councillors, etc.) or Canada wide resources. </a:t>
            </a:r>
            <a:endParaRPr>
              <a:solidFill>
                <a:schemeClr val="dk1"/>
              </a:solidFill>
            </a:endParaRPr>
          </a:p>
          <a:p>
            <a:pPr marL="457200" lvl="0" indent="-298450" algn="l" rtl="0">
              <a:spcBef>
                <a:spcPts val="0"/>
              </a:spcBef>
              <a:spcAft>
                <a:spcPts val="0"/>
              </a:spcAft>
              <a:buClr>
                <a:schemeClr val="dk1"/>
              </a:buClr>
              <a:buSzPts val="1100"/>
              <a:buChar char="●"/>
            </a:pPr>
            <a:r>
              <a:rPr lang="en-US">
                <a:solidFill>
                  <a:schemeClr val="dk1"/>
                </a:solidFill>
              </a:rPr>
              <a:t>Students should be informed about the presentation content and </a:t>
            </a:r>
            <a:r>
              <a:rPr lang="en-US" b="1">
                <a:solidFill>
                  <a:schemeClr val="dk1"/>
                </a:solidFill>
              </a:rPr>
              <a:t>given the option to not participate in the lesson </a:t>
            </a:r>
            <a:endParaRPr>
              <a:solidFill>
                <a:schemeClr val="dk1"/>
              </a:solidFill>
            </a:endParaRPr>
          </a:p>
          <a:p>
            <a:pPr marL="457200" lvl="0" indent="-298450" algn="l" rtl="0">
              <a:spcBef>
                <a:spcPts val="0"/>
              </a:spcBef>
              <a:spcAft>
                <a:spcPts val="0"/>
              </a:spcAft>
              <a:buClr>
                <a:schemeClr val="dk1"/>
              </a:buClr>
              <a:buSzPts val="1100"/>
              <a:buChar char="●"/>
            </a:pPr>
            <a:r>
              <a:rPr lang="en-US" b="1">
                <a:solidFill>
                  <a:schemeClr val="dk1"/>
                </a:solidFill>
              </a:rPr>
              <a:t>Create a class agreement:</a:t>
            </a:r>
            <a:r>
              <a:rPr lang="en-US">
                <a:solidFill>
                  <a:schemeClr val="dk1"/>
                </a:solidFill>
              </a:rPr>
              <a:t> Ask students share what considerations should be kept in mind to make everyone feel safe (e.g. being respectful towards everyone’s opinions and using respectful language, not joking about sensitive topics, being mindful of how much space we take throughout the session)</a:t>
            </a:r>
            <a:endParaRPr>
              <a:solidFill>
                <a:schemeClr val="dk1"/>
              </a:solidFill>
            </a:endParaRPr>
          </a:p>
          <a:p>
            <a:pPr marL="457200" lvl="0" indent="-298450" algn="l" rtl="0">
              <a:spcBef>
                <a:spcPts val="0"/>
              </a:spcBef>
              <a:spcAft>
                <a:spcPts val="0"/>
              </a:spcAft>
              <a:buClr>
                <a:schemeClr val="dk1"/>
              </a:buClr>
              <a:buSzPts val="1100"/>
              <a:buChar char="●"/>
            </a:pPr>
            <a:r>
              <a:rPr lang="en-US">
                <a:solidFill>
                  <a:srgbClr val="0E101A"/>
                </a:solidFill>
              </a:rPr>
              <a:t>Complete this slide with</a:t>
            </a:r>
            <a:r>
              <a:rPr lang="en-US" b="1">
                <a:solidFill>
                  <a:srgbClr val="0E101A"/>
                </a:solidFill>
              </a:rPr>
              <a:t> school supports</a:t>
            </a:r>
            <a:r>
              <a:rPr lang="en-US">
                <a:solidFill>
                  <a:srgbClr val="0E101A"/>
                </a:solidFill>
              </a:rPr>
              <a:t> (social workers, counsellors, etc.) available for survivors and/or those who want to make any disclosures, nationwide resources and online information (such as the </a:t>
            </a:r>
            <a:r>
              <a:rPr lang="en-US" u="sng">
                <a:solidFill>
                  <a:srgbClr val="4A6EE0"/>
                </a:solidFill>
                <a:hlinkClick r:id="rId3">
                  <a:extLst>
                    <a:ext uri="{A12FA001-AC4F-418D-AE19-62706E023703}">
                      <ahyp:hlinkClr xmlns:ahyp="http://schemas.microsoft.com/office/drawing/2018/hyperlinkcolor" val="tx"/>
                    </a:ext>
                  </a:extLst>
                </a:hlinkClick>
              </a:rPr>
              <a:t>wrprevent.ca</a:t>
            </a:r>
            <a:r>
              <a:rPr lang="en-US">
                <a:solidFill>
                  <a:srgbClr val="0E101A"/>
                </a:solidFill>
              </a:rPr>
              <a:t> website) can also be made available to students</a:t>
            </a:r>
            <a:endParaRPr>
              <a:solidFill>
                <a:schemeClr val="dk1"/>
              </a:solidFill>
            </a:endParaRPr>
          </a:p>
          <a:p>
            <a:pPr marL="0" lvl="0" indent="0" algn="l" rtl="0">
              <a:spcBef>
                <a:spcPts val="0"/>
              </a:spcBef>
              <a:spcAft>
                <a:spcPts val="0"/>
              </a:spcAft>
              <a:buClr>
                <a:schemeClr val="dk1"/>
              </a:buClr>
              <a:buSzPts val="1400"/>
              <a:buFont typeface="Arial"/>
              <a:buNone/>
            </a:pPr>
            <a:endParaRPr>
              <a:solidFill>
                <a:srgbClr val="0E101A"/>
              </a:solidFill>
            </a:endParaRPr>
          </a:p>
          <a:p>
            <a:pPr marL="0" lvl="0" indent="0" algn="l" rtl="0">
              <a:spcBef>
                <a:spcPts val="0"/>
              </a:spcBef>
              <a:spcAft>
                <a:spcPts val="0"/>
              </a:spcAft>
              <a:buClr>
                <a:schemeClr val="dk1"/>
              </a:buClr>
              <a:buSzPts val="1100"/>
              <a:buFont typeface="Arial"/>
              <a:buNone/>
            </a:pPr>
            <a:r>
              <a:rPr lang="en-US" b="1" u="sng">
                <a:solidFill>
                  <a:srgbClr val="0E101A"/>
                </a:solidFill>
              </a:rPr>
              <a:t>Creating a class agreement:</a:t>
            </a:r>
            <a:endParaRPr b="1" u="sng">
              <a:solidFill>
                <a:srgbClr val="0E101A"/>
              </a:solidFill>
            </a:endParaRPr>
          </a:p>
          <a:p>
            <a:pPr marL="0" lvl="0" indent="0" algn="l" rtl="0">
              <a:spcBef>
                <a:spcPts val="0"/>
              </a:spcBef>
              <a:spcAft>
                <a:spcPts val="0"/>
              </a:spcAft>
              <a:buClr>
                <a:schemeClr val="dk1"/>
              </a:buClr>
              <a:buSzPts val="1100"/>
              <a:buFont typeface="Arial"/>
              <a:buNone/>
            </a:pPr>
            <a:endParaRPr b="1">
              <a:solidFill>
                <a:srgbClr val="0E101A"/>
              </a:solidFill>
            </a:endParaRPr>
          </a:p>
          <a:p>
            <a:pPr marL="0" lvl="0" indent="0" algn="l" rtl="0">
              <a:spcBef>
                <a:spcPts val="0"/>
              </a:spcBef>
              <a:spcAft>
                <a:spcPts val="0"/>
              </a:spcAft>
              <a:buClr>
                <a:schemeClr val="dk1"/>
              </a:buClr>
              <a:buSzPts val="1100"/>
              <a:buFont typeface="Arial"/>
              <a:buNone/>
            </a:pPr>
            <a:r>
              <a:rPr lang="en-US">
                <a:solidFill>
                  <a:srgbClr val="0E101A"/>
                </a:solidFill>
              </a:rPr>
              <a:t>It is essential to create a class climate suitable for the seriousness of the topic. Ask students to share what considerations should be kept in mind to make everyone feel safe (e.g. being respectful towards everyone’s opinions and using respectful language, not joking about sensitive topics, being mindful of how much space we take throughout the session, etc.)</a:t>
            </a:r>
            <a:endParaRPr>
              <a:solidFill>
                <a:srgbClr val="0E101A"/>
              </a:solidFill>
            </a:endParaRPr>
          </a:p>
          <a:p>
            <a:pPr marL="0" lvl="0" indent="0" algn="l" rtl="0">
              <a:lnSpc>
                <a:spcPct val="100000"/>
              </a:lnSpc>
              <a:spcBef>
                <a:spcPts val="0"/>
              </a:spcBef>
              <a:spcAft>
                <a:spcPts val="0"/>
              </a:spcAft>
              <a:buSzPts val="1100"/>
              <a:buNone/>
            </a:pPr>
            <a:endParaRPr sz="1800">
              <a:solidFill>
                <a:srgbClr val="0E101A"/>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7" name="Google Shape;207;p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98450" algn="l" rtl="0">
              <a:lnSpc>
                <a:spcPct val="100000"/>
              </a:lnSpc>
              <a:spcBef>
                <a:spcPts val="0"/>
              </a:spcBef>
              <a:spcAft>
                <a:spcPts val="0"/>
              </a:spcAft>
              <a:buClr>
                <a:srgbClr val="000000"/>
              </a:buClr>
              <a:buSzPts val="1100"/>
              <a:buChar char="●"/>
            </a:pPr>
            <a:r>
              <a:rPr lang="en-US"/>
              <a:t>Collect the Exit Ticket from the students and then discuss the topic of consent and the important role everyone can play to achieve gender equity and inclusion.</a:t>
            </a:r>
            <a:endParaRPr/>
          </a:p>
          <a:p>
            <a:pPr marL="457200" marR="0" lvl="0" indent="-298450" algn="l" rtl="0">
              <a:lnSpc>
                <a:spcPct val="100000"/>
              </a:lnSpc>
              <a:spcBef>
                <a:spcPts val="0"/>
              </a:spcBef>
              <a:spcAft>
                <a:spcPts val="0"/>
              </a:spcAft>
              <a:buClr>
                <a:srgbClr val="000000"/>
              </a:buClr>
              <a:buSzPts val="1100"/>
              <a:buChar char="●"/>
            </a:pPr>
            <a:r>
              <a:rPr lang="en-US"/>
              <a:t>Use some time at the end of the session to highlight the importance of consent as a key element for building healthy relationships as well as the role that men can take in addressing Rape Culture. From media consumption to the language individuals use, there is always something we can all do to promote the rights of survivors, challenge victim-blaming, demand media representation of consensual and healthy relationships, and achieve gender equity and inclusiveness.  </a:t>
            </a:r>
            <a:endParaRPr/>
          </a:p>
          <a:p>
            <a:pPr marL="457200" marR="0" lvl="0" indent="-228600" algn="l" rtl="0">
              <a:lnSpc>
                <a:spcPct val="100000"/>
              </a:lnSpc>
              <a:spcBef>
                <a:spcPts val="0"/>
              </a:spcBef>
              <a:spcAft>
                <a:spcPts val="0"/>
              </a:spcAft>
              <a:buClr>
                <a:srgbClr val="000000"/>
              </a:buClr>
              <a:buSzPts val="1100"/>
              <a:buFont typeface="Arial"/>
              <a:buNone/>
            </a:pPr>
            <a:endParaRPr b="1"/>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p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4" name="Google Shape;214;p7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1" name="Google Shape;221;p7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6" name="Google Shape;86;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b="1" u="sng">
                <a:solidFill>
                  <a:schemeClr val="dk1"/>
                </a:solidFill>
              </a:rPr>
              <a:t>Activity 1:</a:t>
            </a:r>
            <a:endParaRPr b="1" u="sng">
              <a:solidFill>
                <a:schemeClr val="dk1"/>
              </a:solidFill>
            </a:endParaRPr>
          </a:p>
          <a:p>
            <a:pPr marL="0" lvl="0" indent="0" algn="l" rtl="0">
              <a:spcBef>
                <a:spcPts val="0"/>
              </a:spcBef>
              <a:spcAft>
                <a:spcPts val="0"/>
              </a:spcAft>
              <a:buClr>
                <a:schemeClr val="dk1"/>
              </a:buClr>
              <a:buSzPts val="1100"/>
              <a:buFont typeface="Arial"/>
              <a:buNone/>
            </a:pPr>
            <a:endParaRPr b="1" u="sng">
              <a:solidFill>
                <a:schemeClr val="dk1"/>
              </a:solidFill>
            </a:endParaRPr>
          </a:p>
          <a:p>
            <a:pPr marL="0" lvl="0" indent="0" algn="l" rtl="0">
              <a:spcBef>
                <a:spcPts val="0"/>
              </a:spcBef>
              <a:spcAft>
                <a:spcPts val="0"/>
              </a:spcAft>
              <a:buClr>
                <a:schemeClr val="dk1"/>
              </a:buClr>
              <a:buSzPts val="1100"/>
              <a:buFont typeface="Arial"/>
              <a:buNone/>
            </a:pPr>
            <a:r>
              <a:rPr lang="en-US">
                <a:solidFill>
                  <a:schemeClr val="dk1"/>
                </a:solidFill>
              </a:rPr>
              <a:t>Slides 3-5 will help you prepare your students for the lesson plan. Students should be given this question at the start of the lesson so that their experiences throughout the next activities are aligned with this targeted learning. </a:t>
            </a:r>
            <a:endParaRPr b="1" u="sng">
              <a:solidFill>
                <a:schemeClr val="dk1"/>
              </a:solidFill>
            </a:endParaRPr>
          </a:p>
          <a:p>
            <a:pPr marL="158750" lvl="0" indent="0" algn="l" rtl="0">
              <a:lnSpc>
                <a:spcPct val="100000"/>
              </a:lnSpc>
              <a:spcBef>
                <a:spcPts val="800"/>
              </a:spcBef>
              <a:spcAft>
                <a:spcPts val="0"/>
              </a:spcAft>
              <a:buSzPts val="1100"/>
              <a:buNone/>
            </a:pPr>
            <a:endParaRPr/>
          </a:p>
          <a:p>
            <a:pPr marL="342900" marR="0" lvl="0" indent="-273050" algn="l" rtl="0">
              <a:lnSpc>
                <a:spcPct val="115000"/>
              </a:lnSpc>
              <a:spcBef>
                <a:spcPts val="0"/>
              </a:spcBef>
              <a:spcAft>
                <a:spcPts val="0"/>
              </a:spcAft>
              <a:buSzPts val="1100"/>
              <a:buFont typeface="Arial"/>
              <a:buNone/>
            </a:pPr>
            <a:endParaRPr sz="1800" u="none" strike="noStrike">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3" name="Google Shape;93;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n-US"/>
              <a:t>Let students know that they will respond to this task at the end of the lesson.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0" name="Google Shape;100;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US"/>
              <a:t>Note that we will come back to this slide at the end of the lesson (See slide 22) to see the extent to which student thinking has shifted as a result of the lesson.</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5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u="sng"/>
              <a:t>Activity 2:</a:t>
            </a:r>
            <a:endParaRPr b="1" u="sng"/>
          </a:p>
          <a:p>
            <a:pPr marL="0" lvl="0" indent="0" algn="l" rtl="0">
              <a:lnSpc>
                <a:spcPct val="100000"/>
              </a:lnSpc>
              <a:spcBef>
                <a:spcPts val="0"/>
              </a:spcBef>
              <a:spcAft>
                <a:spcPts val="0"/>
              </a:spcAft>
              <a:buSzPts val="1100"/>
              <a:buNone/>
            </a:pPr>
            <a:endParaRPr b="1" u="sng"/>
          </a:p>
          <a:p>
            <a:pPr marL="0" lvl="0" indent="0" algn="l" rtl="0">
              <a:lnSpc>
                <a:spcPct val="100000"/>
              </a:lnSpc>
              <a:spcBef>
                <a:spcPts val="0"/>
              </a:spcBef>
              <a:spcAft>
                <a:spcPts val="0"/>
              </a:spcAft>
              <a:buSzPts val="1100"/>
              <a:buNone/>
            </a:pPr>
            <a:r>
              <a:rPr lang="en-US"/>
              <a:t>This activity is meant to engage students in critical thinking regarding their own social positioning, privilege and disempowerment. </a:t>
            </a:r>
            <a:endParaRPr/>
          </a:p>
          <a:p>
            <a:pPr marL="0" lvl="0" indent="0" algn="l" rtl="0">
              <a:lnSpc>
                <a:spcPct val="100000"/>
              </a:lnSpc>
              <a:spcBef>
                <a:spcPts val="0"/>
              </a:spcBef>
              <a:spcAft>
                <a:spcPts val="0"/>
              </a:spcAft>
              <a:buSzPts val="1100"/>
              <a:buNone/>
            </a:pPr>
            <a:endParaRPr b="1"/>
          </a:p>
          <a:p>
            <a:pPr marL="0" lvl="0" indent="0" algn="l" rtl="0">
              <a:lnSpc>
                <a:spcPct val="100000"/>
              </a:lnSpc>
              <a:spcBef>
                <a:spcPts val="0"/>
              </a:spcBef>
              <a:spcAft>
                <a:spcPts val="0"/>
              </a:spcAft>
              <a:buSzPts val="1100"/>
              <a:buNone/>
            </a:pPr>
            <a:endParaRPr b="1"/>
          </a:p>
        </p:txBody>
      </p:sp>
      <p:sp>
        <p:nvSpPr>
          <p:cNvPr id="107" name="Google Shape;107;p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p5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It is important to keep in mind that public areas are not equally safe for everyone. Verbal and physical abuse are often faced by women and 2SLGBTQ+ identifying folks. </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US"/>
              <a:t>Because of this reason, they might take some precautions that men do not have to take. From preparing emergency plans, to “masculinizing” their way of walking or expressing, folks are forced to adopt different strategies to remain safe in the streets. </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US"/>
              <a:t>The instagram account </a:t>
            </a:r>
            <a:r>
              <a:rPr lang="en-US" b="1"/>
              <a:t>@catcallsofnyc (</a:t>
            </a:r>
            <a:r>
              <a:rPr lang="en-US" u="sng">
                <a:solidFill>
                  <a:schemeClr val="hlink"/>
                </a:solidFill>
                <a:hlinkClick r:id="rId3"/>
              </a:rPr>
              <a:t>instagram.com/catcallsofnyc/</a:t>
            </a:r>
            <a:r>
              <a:rPr lang="en-US"/>
              <a:t>) is a great example of community based activism creating awareness and looking to end street harassment. </a:t>
            </a:r>
            <a:endParaRPr/>
          </a:p>
        </p:txBody>
      </p:sp>
      <p:sp>
        <p:nvSpPr>
          <p:cNvPr id="114" name="Google Shape;114;p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1" name="Google Shape;121;p5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US"/>
              <a:t>Address these questions and student comments in a whole-class discussion.</a:t>
            </a:r>
            <a:endParaRPr/>
          </a:p>
          <a:p>
            <a:pPr marL="0" marR="0" lvl="0" indent="0" algn="l" rtl="0">
              <a:lnSpc>
                <a:spcPct val="100000"/>
              </a:lnSpc>
              <a:spcBef>
                <a:spcPts val="0"/>
              </a:spcBef>
              <a:spcAft>
                <a:spcPts val="0"/>
              </a:spcAft>
              <a:buNone/>
            </a:pPr>
            <a:endParaRPr/>
          </a:p>
          <a:p>
            <a:pPr marL="0" lvl="0" indent="0" algn="l" rtl="0">
              <a:spcBef>
                <a:spcPts val="0"/>
              </a:spcBef>
              <a:spcAft>
                <a:spcPts val="0"/>
              </a:spcAft>
              <a:buClr>
                <a:schemeClr val="dk1"/>
              </a:buClr>
              <a:buSzPts val="1100"/>
              <a:buFont typeface="Arial"/>
              <a:buNone/>
            </a:pPr>
            <a:r>
              <a:rPr lang="en-US">
                <a:solidFill>
                  <a:schemeClr val="dk1"/>
                </a:solidFill>
              </a:rPr>
              <a:t>The instagram account </a:t>
            </a:r>
            <a:r>
              <a:rPr lang="en-US" b="1">
                <a:solidFill>
                  <a:schemeClr val="dk1"/>
                </a:solidFill>
              </a:rPr>
              <a:t>@catcallsofnyc (</a:t>
            </a:r>
            <a:r>
              <a:rPr lang="en-US" u="sng">
                <a:solidFill>
                  <a:srgbClr val="0097A7"/>
                </a:solidFill>
                <a:hlinkClick r:id="rId3">
                  <a:extLst>
                    <a:ext uri="{A12FA001-AC4F-418D-AE19-62706E023703}">
                      <ahyp:hlinkClr xmlns:ahyp="http://schemas.microsoft.com/office/drawing/2018/hyperlinkcolor" val="tx"/>
                    </a:ext>
                  </a:extLst>
                </a:hlinkClick>
              </a:rPr>
              <a:t>instagram.com/catcallsofnyc/</a:t>
            </a:r>
            <a:r>
              <a:rPr lang="en-US">
                <a:solidFill>
                  <a:schemeClr val="dk1"/>
                </a:solidFill>
              </a:rPr>
              <a:t>) is a great example of community based activism creating awareness and looking to end street harassment. </a:t>
            </a:r>
            <a:endParaRPr>
              <a:solidFill>
                <a:schemeClr val="dk1"/>
              </a:solidFill>
            </a:endParaRPr>
          </a:p>
          <a:p>
            <a:pPr marL="0" marR="0" lvl="0" indent="0" algn="l" rtl="0">
              <a:lnSpc>
                <a:spcPct val="100000"/>
              </a:lnSpc>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p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7" name="Google Shape;127;p5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US" b="1" u="sng"/>
              <a:t>Activity 3:</a:t>
            </a:r>
            <a:endParaRPr b="1" u="sng"/>
          </a:p>
          <a:p>
            <a:pPr marL="0" marR="0" lvl="0" indent="0" algn="l" rtl="0">
              <a:lnSpc>
                <a:spcPct val="100000"/>
              </a:lnSpc>
              <a:spcBef>
                <a:spcPts val="0"/>
              </a:spcBef>
              <a:spcAft>
                <a:spcPts val="0"/>
              </a:spcAft>
              <a:buNone/>
            </a:pPr>
            <a:endParaRPr b="1" u="sng"/>
          </a:p>
          <a:p>
            <a:pPr marL="0" marR="0" lvl="0" indent="0" algn="l" rtl="0">
              <a:lnSpc>
                <a:spcPct val="100000"/>
              </a:lnSpc>
              <a:spcBef>
                <a:spcPts val="0"/>
              </a:spcBef>
              <a:spcAft>
                <a:spcPts val="0"/>
              </a:spcAft>
              <a:buNone/>
            </a:pPr>
            <a:r>
              <a:rPr lang="en-US"/>
              <a:t>Educators should watch this video before the delivery of this lesson and warn students about explicit language and triggering content.</a:t>
            </a:r>
            <a:endParaRPr/>
          </a:p>
          <a:p>
            <a:pPr marL="0" marR="0" lvl="0" indent="0" algn="l" rtl="0">
              <a:lnSpc>
                <a:spcPct val="100000"/>
              </a:lnSpc>
              <a:spcBef>
                <a:spcPts val="0"/>
              </a:spcBef>
              <a:spcAft>
                <a:spcPts val="0"/>
              </a:spcAft>
              <a:buNone/>
            </a:pPr>
            <a:endParaRPr b="1" u="sng"/>
          </a:p>
          <a:p>
            <a:pPr marL="0" marR="0" lvl="0" indent="0" algn="l" rtl="0">
              <a:lnSpc>
                <a:spcPct val="100000"/>
              </a:lnSpc>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
        <p:cNvGrpSpPr/>
        <p:nvPr/>
      </p:nvGrpSpPr>
      <p:grpSpPr>
        <a:xfrm>
          <a:off x="0" y="0"/>
          <a:ext cx="0" cy="0"/>
          <a:chOff x="0" y="0"/>
          <a:chExt cx="0" cy="0"/>
        </a:xfrm>
      </p:grpSpPr>
      <p:sp>
        <p:nvSpPr>
          <p:cNvPr id="12" name="Google Shape;12;p38"/>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200"/>
              <a:buNone/>
              <a:defRPr sz="5200">
                <a:latin typeface="Oswald"/>
                <a:ea typeface="Oswald"/>
                <a:cs typeface="Oswald"/>
                <a:sym typeface="Oswald"/>
              </a:defRPr>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3" name="Google Shape;13;p38"/>
          <p:cNvSpPr txBox="1">
            <a:spLocks noGrp="1"/>
          </p:cNvSpPr>
          <p:nvPr>
            <p:ph type="subTitle" idx="1"/>
          </p:nvPr>
        </p:nvSpPr>
        <p:spPr>
          <a:xfrm>
            <a:off x="311700" y="2834125"/>
            <a:ext cx="8520600" cy="11322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atin typeface="Oswald"/>
                <a:ea typeface="Oswald"/>
                <a:cs typeface="Oswald"/>
                <a:sym typeface="Oswald"/>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4" name="Google Shape;14;p3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54"/>
        <p:cNvGrpSpPr/>
        <p:nvPr/>
      </p:nvGrpSpPr>
      <p:grpSpPr>
        <a:xfrm>
          <a:off x="0" y="0"/>
          <a:ext cx="0" cy="0"/>
          <a:chOff x="0" y="0"/>
          <a:chExt cx="0" cy="0"/>
        </a:xfrm>
      </p:grpSpPr>
      <p:sp>
        <p:nvSpPr>
          <p:cNvPr id="55" name="Google Shape;55;p52"/>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 name="Google Shape;56;p52"/>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57" name="Google Shape;57;p52"/>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58" name="Google Shape;58;p52"/>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59" name="Google Shape;59;p5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60"/>
        <p:cNvGrpSpPr/>
        <p:nvPr/>
      </p:nvGrpSpPr>
      <p:grpSpPr>
        <a:xfrm>
          <a:off x="0" y="0"/>
          <a:ext cx="0" cy="0"/>
          <a:chOff x="0" y="0"/>
          <a:chExt cx="0" cy="0"/>
        </a:xfrm>
      </p:grpSpPr>
      <p:sp>
        <p:nvSpPr>
          <p:cNvPr id="61" name="Google Shape;61;p48"/>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62" name="Google Shape;62;p4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63"/>
        <p:cNvGrpSpPr/>
        <p:nvPr/>
      </p:nvGrpSpPr>
      <p:grpSpPr>
        <a:xfrm>
          <a:off x="0" y="0"/>
          <a:ext cx="0" cy="0"/>
          <a:chOff x="0" y="0"/>
          <a:chExt cx="0" cy="0"/>
        </a:xfrm>
      </p:grpSpPr>
      <p:sp>
        <p:nvSpPr>
          <p:cNvPr id="64" name="Google Shape;64;p51"/>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65" name="Google Shape;65;p5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66"/>
        <p:cNvGrpSpPr/>
        <p:nvPr/>
      </p:nvGrpSpPr>
      <p:grpSpPr>
        <a:xfrm>
          <a:off x="0" y="0"/>
          <a:ext cx="0" cy="0"/>
          <a:chOff x="0" y="0"/>
          <a:chExt cx="0" cy="0"/>
        </a:xfrm>
      </p:grpSpPr>
      <p:sp>
        <p:nvSpPr>
          <p:cNvPr id="67" name="Google Shape;67;p54"/>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68" name="Google Shape;68;p54"/>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1600"/>
              </a:spcBef>
              <a:spcAft>
                <a:spcPts val="0"/>
              </a:spcAft>
              <a:buSzPts val="1400"/>
              <a:buChar char="○"/>
              <a:defRPr/>
            </a:lvl2pPr>
            <a:lvl3pPr marL="1371600" lvl="2" indent="-317500" algn="ctr">
              <a:lnSpc>
                <a:spcPct val="115000"/>
              </a:lnSpc>
              <a:spcBef>
                <a:spcPts val="1600"/>
              </a:spcBef>
              <a:spcAft>
                <a:spcPts val="0"/>
              </a:spcAft>
              <a:buSzPts val="1400"/>
              <a:buChar char="■"/>
              <a:defRPr/>
            </a:lvl3pPr>
            <a:lvl4pPr marL="1828800" lvl="3" indent="-317500" algn="ctr">
              <a:lnSpc>
                <a:spcPct val="115000"/>
              </a:lnSpc>
              <a:spcBef>
                <a:spcPts val="1600"/>
              </a:spcBef>
              <a:spcAft>
                <a:spcPts val="0"/>
              </a:spcAft>
              <a:buSzPts val="1400"/>
              <a:buChar char="●"/>
              <a:defRPr/>
            </a:lvl4pPr>
            <a:lvl5pPr marL="2286000" lvl="4" indent="-317500" algn="ctr">
              <a:lnSpc>
                <a:spcPct val="115000"/>
              </a:lnSpc>
              <a:spcBef>
                <a:spcPts val="1600"/>
              </a:spcBef>
              <a:spcAft>
                <a:spcPts val="0"/>
              </a:spcAft>
              <a:buSzPts val="1400"/>
              <a:buChar char="○"/>
              <a:defRPr/>
            </a:lvl5pPr>
            <a:lvl6pPr marL="2743200" lvl="5" indent="-317500" algn="ctr">
              <a:lnSpc>
                <a:spcPct val="115000"/>
              </a:lnSpc>
              <a:spcBef>
                <a:spcPts val="1600"/>
              </a:spcBef>
              <a:spcAft>
                <a:spcPts val="0"/>
              </a:spcAft>
              <a:buSzPts val="1400"/>
              <a:buChar char="■"/>
              <a:defRPr/>
            </a:lvl6pPr>
            <a:lvl7pPr marL="3200400" lvl="6" indent="-317500" algn="ctr">
              <a:lnSpc>
                <a:spcPct val="115000"/>
              </a:lnSpc>
              <a:spcBef>
                <a:spcPts val="1600"/>
              </a:spcBef>
              <a:spcAft>
                <a:spcPts val="0"/>
              </a:spcAft>
              <a:buSzPts val="1400"/>
              <a:buChar char="●"/>
              <a:defRPr/>
            </a:lvl7pPr>
            <a:lvl8pPr marL="3657600" lvl="7" indent="-317500" algn="ctr">
              <a:lnSpc>
                <a:spcPct val="115000"/>
              </a:lnSpc>
              <a:spcBef>
                <a:spcPts val="1600"/>
              </a:spcBef>
              <a:spcAft>
                <a:spcPts val="0"/>
              </a:spcAft>
              <a:buSzPts val="1400"/>
              <a:buChar char="○"/>
              <a:defRPr/>
            </a:lvl8pPr>
            <a:lvl9pPr marL="4114800" lvl="8" indent="-317500" algn="ctr">
              <a:lnSpc>
                <a:spcPct val="115000"/>
              </a:lnSpc>
              <a:spcBef>
                <a:spcPts val="1600"/>
              </a:spcBef>
              <a:spcAft>
                <a:spcPts val="1600"/>
              </a:spcAft>
              <a:buSzPts val="1400"/>
              <a:buChar char="■"/>
              <a:defRPr/>
            </a:lvl9pPr>
          </a:lstStyle>
          <a:p>
            <a:endParaRPr/>
          </a:p>
        </p:txBody>
      </p:sp>
      <p:sp>
        <p:nvSpPr>
          <p:cNvPr id="69" name="Google Shape;69;p5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5"/>
        <p:cNvGrpSpPr/>
        <p:nvPr/>
      </p:nvGrpSpPr>
      <p:grpSpPr>
        <a:xfrm>
          <a:off x="0" y="0"/>
          <a:ext cx="0" cy="0"/>
          <a:chOff x="0" y="0"/>
          <a:chExt cx="0" cy="0"/>
        </a:xfrm>
      </p:grpSpPr>
      <p:sp>
        <p:nvSpPr>
          <p:cNvPr id="16" name="Google Shape;16;p4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7" name="Google Shape;17;p41"/>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18" name="Google Shape;18;p41"/>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19" name="Google Shape;19;p4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0"/>
        <p:cNvGrpSpPr/>
        <p:nvPr/>
      </p:nvGrpSpPr>
      <p:grpSpPr>
        <a:xfrm>
          <a:off x="0" y="0"/>
          <a:ext cx="0" cy="0"/>
          <a:chOff x="0" y="0"/>
          <a:chExt cx="0" cy="0"/>
        </a:xfrm>
      </p:grpSpPr>
      <p:sp>
        <p:nvSpPr>
          <p:cNvPr id="21" name="Google Shape;21;p4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2" name="Google Shape;22;p4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3"/>
        <p:cNvGrpSpPr/>
        <p:nvPr/>
      </p:nvGrpSpPr>
      <p:grpSpPr>
        <a:xfrm>
          <a:off x="0" y="0"/>
          <a:ext cx="0" cy="0"/>
          <a:chOff x="0" y="0"/>
          <a:chExt cx="0" cy="0"/>
        </a:xfrm>
      </p:grpSpPr>
      <p:sp>
        <p:nvSpPr>
          <p:cNvPr id="24" name="Google Shape;24;p43"/>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25" name="Google Shape;25;p43"/>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26" name="Google Shape;26;p4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7"/>
        <p:cNvGrpSpPr/>
        <p:nvPr/>
      </p:nvGrpSpPr>
      <p:grpSpPr>
        <a:xfrm>
          <a:off x="0" y="0"/>
          <a:ext cx="0" cy="0"/>
          <a:chOff x="0" y="0"/>
          <a:chExt cx="0" cy="0"/>
        </a:xfrm>
      </p:grpSpPr>
      <p:sp>
        <p:nvSpPr>
          <p:cNvPr id="28" name="Google Shape;28;p44"/>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29" name="Google Shape;29;p4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0"/>
        <p:cNvGrpSpPr/>
        <p:nvPr/>
      </p:nvGrpSpPr>
      <p:grpSpPr>
        <a:xfrm>
          <a:off x="0" y="0"/>
          <a:ext cx="0" cy="0"/>
          <a:chOff x="0" y="0"/>
          <a:chExt cx="0" cy="0"/>
        </a:xfrm>
      </p:grpSpPr>
      <p:sp>
        <p:nvSpPr>
          <p:cNvPr id="31" name="Google Shape;31;p45"/>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 name="Google Shape;32;p45"/>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33" name="Google Shape;33;p45"/>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4" name="Google Shape;34;p45"/>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35" name="Google Shape;35;p4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36"/>
        <p:cNvGrpSpPr/>
        <p:nvPr/>
      </p:nvGrpSpPr>
      <p:grpSpPr>
        <a:xfrm>
          <a:off x="0" y="0"/>
          <a:ext cx="0" cy="0"/>
          <a:chOff x="0" y="0"/>
          <a:chExt cx="0" cy="0"/>
        </a:xfrm>
      </p:grpSpPr>
      <p:sp>
        <p:nvSpPr>
          <p:cNvPr id="37" name="Google Shape;37;p46"/>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Autofit/>
          </a:bodyPr>
          <a:lstStyle>
            <a:lvl1pPr marL="457200" lvl="0" indent="-228600" algn="l">
              <a:lnSpc>
                <a:spcPct val="100000"/>
              </a:lnSpc>
              <a:spcBef>
                <a:spcPts val="0"/>
              </a:spcBef>
              <a:spcAft>
                <a:spcPts val="0"/>
              </a:spcAft>
              <a:buSzPts val="1800"/>
              <a:buNone/>
              <a:defRPr/>
            </a:lvl1pPr>
          </a:lstStyle>
          <a:p>
            <a:endParaRPr/>
          </a:p>
        </p:txBody>
      </p:sp>
      <p:sp>
        <p:nvSpPr>
          <p:cNvPr id="38" name="Google Shape;38;p4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39"/>
        <p:cNvGrpSpPr/>
        <p:nvPr/>
      </p:nvGrpSpPr>
      <p:grpSpPr>
        <a:xfrm>
          <a:off x="0" y="0"/>
          <a:ext cx="0" cy="0"/>
          <a:chOff x="0" y="0"/>
          <a:chExt cx="0" cy="0"/>
        </a:xfrm>
      </p:grpSpPr>
      <p:sp>
        <p:nvSpPr>
          <p:cNvPr id="40" name="Google Shape;40;p47"/>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41" name="Google Shape;41;p47"/>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1600"/>
              </a:spcBef>
              <a:spcAft>
                <a:spcPts val="0"/>
              </a:spcAft>
              <a:buSzPts val="1400"/>
              <a:buChar char="○"/>
              <a:defRPr/>
            </a:lvl2pPr>
            <a:lvl3pPr marL="1371600" lvl="2" indent="-317500" algn="ctr">
              <a:lnSpc>
                <a:spcPct val="115000"/>
              </a:lnSpc>
              <a:spcBef>
                <a:spcPts val="1600"/>
              </a:spcBef>
              <a:spcAft>
                <a:spcPts val="0"/>
              </a:spcAft>
              <a:buSzPts val="1400"/>
              <a:buChar char="■"/>
              <a:defRPr/>
            </a:lvl3pPr>
            <a:lvl4pPr marL="1828800" lvl="3" indent="-317500" algn="ctr">
              <a:lnSpc>
                <a:spcPct val="115000"/>
              </a:lnSpc>
              <a:spcBef>
                <a:spcPts val="1600"/>
              </a:spcBef>
              <a:spcAft>
                <a:spcPts val="0"/>
              </a:spcAft>
              <a:buSzPts val="1400"/>
              <a:buChar char="●"/>
              <a:defRPr/>
            </a:lvl4pPr>
            <a:lvl5pPr marL="2286000" lvl="4" indent="-317500" algn="ctr">
              <a:lnSpc>
                <a:spcPct val="115000"/>
              </a:lnSpc>
              <a:spcBef>
                <a:spcPts val="1600"/>
              </a:spcBef>
              <a:spcAft>
                <a:spcPts val="0"/>
              </a:spcAft>
              <a:buSzPts val="1400"/>
              <a:buChar char="○"/>
              <a:defRPr/>
            </a:lvl5pPr>
            <a:lvl6pPr marL="2743200" lvl="5" indent="-317500" algn="ctr">
              <a:lnSpc>
                <a:spcPct val="115000"/>
              </a:lnSpc>
              <a:spcBef>
                <a:spcPts val="1600"/>
              </a:spcBef>
              <a:spcAft>
                <a:spcPts val="0"/>
              </a:spcAft>
              <a:buSzPts val="1400"/>
              <a:buChar char="■"/>
              <a:defRPr/>
            </a:lvl6pPr>
            <a:lvl7pPr marL="3200400" lvl="6" indent="-317500" algn="ctr">
              <a:lnSpc>
                <a:spcPct val="115000"/>
              </a:lnSpc>
              <a:spcBef>
                <a:spcPts val="1600"/>
              </a:spcBef>
              <a:spcAft>
                <a:spcPts val="0"/>
              </a:spcAft>
              <a:buSzPts val="1400"/>
              <a:buChar char="●"/>
              <a:defRPr/>
            </a:lvl7pPr>
            <a:lvl8pPr marL="3657600" lvl="7" indent="-317500" algn="ctr">
              <a:lnSpc>
                <a:spcPct val="115000"/>
              </a:lnSpc>
              <a:spcBef>
                <a:spcPts val="1600"/>
              </a:spcBef>
              <a:spcAft>
                <a:spcPts val="0"/>
              </a:spcAft>
              <a:buSzPts val="1400"/>
              <a:buChar char="○"/>
              <a:defRPr/>
            </a:lvl8pPr>
            <a:lvl9pPr marL="4114800" lvl="8" indent="-317500" algn="ctr">
              <a:lnSpc>
                <a:spcPct val="115000"/>
              </a:lnSpc>
              <a:spcBef>
                <a:spcPts val="1600"/>
              </a:spcBef>
              <a:spcAft>
                <a:spcPts val="1600"/>
              </a:spcAft>
              <a:buSzPts val="1400"/>
              <a:buChar char="■"/>
              <a:defRPr/>
            </a:lvl9pPr>
          </a:lstStyle>
          <a:p>
            <a:endParaRPr/>
          </a:p>
        </p:txBody>
      </p:sp>
      <p:sp>
        <p:nvSpPr>
          <p:cNvPr id="42" name="Google Shape;42;p4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50"/>
        <p:cNvGrpSpPr/>
        <p:nvPr/>
      </p:nvGrpSpPr>
      <p:grpSpPr>
        <a:xfrm>
          <a:off x="0" y="0"/>
          <a:ext cx="0" cy="0"/>
          <a:chOff x="0" y="0"/>
          <a:chExt cx="0" cy="0"/>
        </a:xfrm>
      </p:grpSpPr>
      <p:sp>
        <p:nvSpPr>
          <p:cNvPr id="51" name="Google Shape;51;p4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atin typeface="Oswald"/>
                <a:ea typeface="Oswald"/>
                <a:cs typeface="Oswald"/>
                <a:sym typeface="Oswald"/>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52" name="Google Shape;52;p40"/>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sz="2200">
                <a:latin typeface="Lora"/>
                <a:ea typeface="Lora"/>
                <a:cs typeface="Lora"/>
                <a:sym typeface="Lora"/>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53" name="Google Shape;53;p4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1.png"/><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theme" Target="../theme/theme2.xml"/><Relationship Id="rId5" Type="http://schemas.openxmlformats.org/officeDocument/2006/relationships/slideLayout" Target="../slideLayouts/slideLayout13.xml"/><Relationship Id="rId4"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387966"/>
        </a:solidFill>
        <a:effectLst/>
      </p:bgPr>
    </p:bg>
    <p:spTree>
      <p:nvGrpSpPr>
        <p:cNvPr id="1" name="Shape 5"/>
        <p:cNvGrpSpPr/>
        <p:nvPr/>
      </p:nvGrpSpPr>
      <p:grpSpPr>
        <a:xfrm>
          <a:off x="0" y="0"/>
          <a:ext cx="0" cy="0"/>
          <a:chOff x="0" y="0"/>
          <a:chExt cx="0" cy="0"/>
        </a:xfrm>
      </p:grpSpPr>
      <p:sp>
        <p:nvSpPr>
          <p:cNvPr id="6" name="Google Shape;6;p3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p37"/>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8" name="Google Shape;8;p3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9" name="Google Shape;9;p37"/>
          <p:cNvPicPr preferRelativeResize="0"/>
          <p:nvPr/>
        </p:nvPicPr>
        <p:blipFill rotWithShape="1">
          <a:blip r:embed="rId10">
            <a:alphaModFix/>
          </a:blip>
          <a:srcRect t="16420" b="16007"/>
          <a:stretch/>
        </p:blipFill>
        <p:spPr>
          <a:xfrm>
            <a:off x="311700" y="4285925"/>
            <a:ext cx="1269125" cy="857575"/>
          </a:xfrm>
          <a:prstGeom prst="rect">
            <a:avLst/>
          </a:prstGeom>
          <a:noFill/>
          <a:ln>
            <a:noFill/>
          </a:ln>
        </p:spPr>
      </p:pic>
      <p:sp>
        <p:nvSpPr>
          <p:cNvPr id="10" name="Google Shape;10;p37"/>
          <p:cNvSpPr txBox="1"/>
          <p:nvPr/>
        </p:nvSpPr>
        <p:spPr>
          <a:xfrm>
            <a:off x="1384500" y="4649525"/>
            <a:ext cx="1394700" cy="390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FFFFFF"/>
                </a:solidFill>
                <a:latin typeface="Arial"/>
                <a:ea typeface="Arial"/>
                <a:cs typeface="Arial"/>
                <a:sym typeface="Arial"/>
              </a:rPr>
              <a:t>whiteribbon.ca</a:t>
            </a:r>
            <a:endParaRPr sz="1400" b="0" i="0" u="none" strike="noStrike" cap="none">
              <a:solidFill>
                <a:srgbClr val="FFFFFF"/>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43"/>
        <p:cNvGrpSpPr/>
        <p:nvPr/>
      </p:nvGrpSpPr>
      <p:grpSpPr>
        <a:xfrm>
          <a:off x="0" y="0"/>
          <a:ext cx="0" cy="0"/>
          <a:chOff x="0" y="0"/>
          <a:chExt cx="0" cy="0"/>
        </a:xfrm>
      </p:grpSpPr>
      <p:sp>
        <p:nvSpPr>
          <p:cNvPr id="44" name="Google Shape;44;p3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45" name="Google Shape;45;p39"/>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46" name="Google Shape;46;p3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47" name="Google Shape;47;p39"/>
          <p:cNvSpPr/>
          <p:nvPr/>
        </p:nvSpPr>
        <p:spPr>
          <a:xfrm>
            <a:off x="0" y="4463500"/>
            <a:ext cx="9144000" cy="680100"/>
          </a:xfrm>
          <a:prstGeom prst="rect">
            <a:avLst/>
          </a:prstGeom>
          <a:solidFill>
            <a:srgbClr val="387966"/>
          </a:solidFill>
          <a:ln w="9525" cap="flat" cmpd="sng">
            <a:solidFill>
              <a:srgbClr val="3879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8" name="Google Shape;48;p39"/>
          <p:cNvPicPr preferRelativeResize="0"/>
          <p:nvPr/>
        </p:nvPicPr>
        <p:blipFill rotWithShape="1">
          <a:blip r:embed="rId7">
            <a:alphaModFix/>
          </a:blip>
          <a:srcRect t="18187" b="18305"/>
          <a:stretch/>
        </p:blipFill>
        <p:spPr>
          <a:xfrm>
            <a:off x="311700" y="4254950"/>
            <a:ext cx="1320800" cy="838825"/>
          </a:xfrm>
          <a:prstGeom prst="rect">
            <a:avLst/>
          </a:prstGeom>
          <a:noFill/>
          <a:ln>
            <a:noFill/>
          </a:ln>
        </p:spPr>
      </p:pic>
      <p:sp>
        <p:nvSpPr>
          <p:cNvPr id="49" name="Google Shape;49;p39"/>
          <p:cNvSpPr txBox="1"/>
          <p:nvPr/>
        </p:nvSpPr>
        <p:spPr>
          <a:xfrm>
            <a:off x="1450350" y="4684400"/>
            <a:ext cx="1405200" cy="340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FFFFFF"/>
                </a:solidFill>
                <a:latin typeface="Arial"/>
                <a:ea typeface="Arial"/>
                <a:cs typeface="Arial"/>
                <a:sym typeface="Arial"/>
              </a:rPr>
              <a:t>whiteribbon.ca</a:t>
            </a:r>
            <a:endParaRPr sz="1400" b="0" i="0" u="none" strike="noStrike" cap="none">
              <a:solidFill>
                <a:srgbClr val="FFFFFF"/>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58" r:id="rId1"/>
    <p:sldLayoutId id="2147483659" r:id="rId2"/>
    <p:sldLayoutId id="2147483660" r:id="rId3"/>
    <p:sldLayoutId id="2147483661" r:id="rId4"/>
    <p:sldLayoutId id="2147483662"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hyperlink" Target="http://canadianhumantraffickinghotline.ca" TargetMode="External"/><Relationship Id="rId2" Type="http://schemas.openxmlformats.org/officeDocument/2006/relationships/notesSlide" Target="../notesSlides/notesSlide2.xml"/><Relationship Id="rId1" Type="http://schemas.openxmlformats.org/officeDocument/2006/relationships/slideLayout" Target="../slideLayouts/slideLayout9.xml"/><Relationship Id="rId4" Type="http://schemas.openxmlformats.org/officeDocument/2006/relationships/hyperlink" Target="https://www.hopeforwellness.ca/"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9.png"/><Relationship Id="rId7"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9.xml"/><Relationship Id="rId6" Type="http://schemas.openxmlformats.org/officeDocument/2006/relationships/hyperlink" Target="http://whiteribbon.ca/pledge" TargetMode="External"/><Relationship Id="rId5" Type="http://schemas.openxmlformats.org/officeDocument/2006/relationships/image" Target="../media/image21.png"/><Relationship Id="rId4" Type="http://schemas.openxmlformats.org/officeDocument/2006/relationships/image" Target="../media/image20.png"/></Relationships>
</file>

<file path=ppt/slides/_rels/slide3.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hyperlink" Target="https://www.youtube.com/watch?v=wgYFHyo7hvE" TargetMode="External"/><Relationship Id="rId2" Type="http://schemas.openxmlformats.org/officeDocument/2006/relationships/notesSlide" Target="../notesSlides/notesSlide9.xml"/><Relationship Id="rId1" Type="http://schemas.openxmlformats.org/officeDocument/2006/relationships/slideLayout" Target="../slideLayouts/slideLayout9.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Google Shape;74;p1"/>
          <p:cNvSpPr txBox="1">
            <a:spLocks noGrp="1"/>
          </p:cNvSpPr>
          <p:nvPr>
            <p:ph type="ctrTitle"/>
          </p:nvPr>
        </p:nvSpPr>
        <p:spPr>
          <a:xfrm>
            <a:off x="311708" y="744575"/>
            <a:ext cx="8520600" cy="160106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5200"/>
              <a:buNone/>
            </a:pPr>
            <a:r>
              <a:rPr lang="en-US">
                <a:solidFill>
                  <a:schemeClr val="lt1"/>
                </a:solidFill>
              </a:rPr>
              <a:t>Ending Rape Culture and Child Sexual Exploitation Together</a:t>
            </a:r>
            <a:endParaRPr/>
          </a:p>
        </p:txBody>
      </p:sp>
      <p:sp>
        <p:nvSpPr>
          <p:cNvPr id="75" name="Google Shape;75;p1"/>
          <p:cNvSpPr txBox="1">
            <a:spLocks noGrp="1"/>
          </p:cNvSpPr>
          <p:nvPr>
            <p:ph type="subTitle" idx="1"/>
          </p:nvPr>
        </p:nvSpPr>
        <p:spPr>
          <a:xfrm>
            <a:off x="311700" y="2834125"/>
            <a:ext cx="8520600" cy="1132200"/>
          </a:xfrm>
          <a:prstGeom prst="rect">
            <a:avLst/>
          </a:prstGeom>
          <a:noFill/>
          <a:ln>
            <a:noFill/>
          </a:ln>
        </p:spPr>
        <p:txBody>
          <a:bodyPr spcFirstLastPara="1" wrap="square" lIns="91425" tIns="91425" rIns="91425" bIns="91425" anchor="t" anchorCtr="0">
            <a:noAutofit/>
          </a:bodyPr>
          <a:lstStyle/>
          <a:p>
            <a:pPr marL="457200" lvl="0" indent="-342900" algn="ctr" rtl="0">
              <a:lnSpc>
                <a:spcPct val="100000"/>
              </a:lnSpc>
              <a:spcBef>
                <a:spcPts val="0"/>
              </a:spcBef>
              <a:spcAft>
                <a:spcPts val="0"/>
              </a:spcAft>
              <a:buSzPts val="2800"/>
              <a:buNone/>
            </a:pPr>
            <a:endParaRPr>
              <a:solidFill>
                <a:schemeClr val="lt1"/>
              </a:solidFill>
            </a:endParaRPr>
          </a:p>
          <a:p>
            <a:pPr marL="457200" lvl="0" indent="-342900" algn="ctr" rtl="0">
              <a:lnSpc>
                <a:spcPct val="100000"/>
              </a:lnSpc>
              <a:spcBef>
                <a:spcPts val="0"/>
              </a:spcBef>
              <a:spcAft>
                <a:spcPts val="0"/>
              </a:spcAft>
              <a:buSzPts val="2800"/>
              <a:buNone/>
            </a:pPr>
            <a:r>
              <a:rPr lang="en-US">
                <a:solidFill>
                  <a:schemeClr val="lt1"/>
                </a:solidFill>
              </a:rPr>
              <a:t>Course:  -----------</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60"/>
          <p:cNvSpPr txBox="1">
            <a:spLocks noGrp="1"/>
          </p:cNvSpPr>
          <p:nvPr>
            <p:ph type="body" idx="1"/>
          </p:nvPr>
        </p:nvSpPr>
        <p:spPr>
          <a:xfrm>
            <a:off x="206200" y="622825"/>
            <a:ext cx="4788363" cy="3623700"/>
          </a:xfrm>
          <a:prstGeom prst="rect">
            <a:avLst/>
          </a:prstGeom>
          <a:noFill/>
          <a:ln>
            <a:noFill/>
          </a:ln>
        </p:spPr>
        <p:txBody>
          <a:bodyPr spcFirstLastPara="1" wrap="square" lIns="91425" tIns="91425" rIns="91425" bIns="91425" anchor="t" anchorCtr="0">
            <a:noAutofit/>
          </a:bodyPr>
          <a:lstStyle/>
          <a:p>
            <a:pPr marL="457200" lvl="0" indent="-342900" algn="l" rtl="0">
              <a:spcBef>
                <a:spcPts val="0"/>
              </a:spcBef>
              <a:spcAft>
                <a:spcPts val="0"/>
              </a:spcAft>
              <a:buSzPts val="1800"/>
              <a:buFont typeface="Oswald"/>
              <a:buChar char="●"/>
            </a:pPr>
            <a:r>
              <a:rPr lang="en-US" dirty="0">
                <a:latin typeface="Oswald"/>
                <a:ea typeface="Oswald"/>
                <a:cs typeface="Oswald"/>
                <a:sym typeface="Oswald"/>
              </a:rPr>
              <a:t>What are some examples of Rape Culture? That is, what are some behaviours or actions that describe Rape Culture?</a:t>
            </a:r>
            <a:endParaRPr dirty="0">
              <a:latin typeface="Oswald"/>
              <a:ea typeface="Oswald"/>
              <a:cs typeface="Oswald"/>
              <a:sym typeface="Oswald"/>
            </a:endParaRPr>
          </a:p>
          <a:p>
            <a:pPr marL="457200" lvl="0" indent="-342900" algn="l" rtl="0">
              <a:spcBef>
                <a:spcPts val="0"/>
              </a:spcBef>
              <a:spcAft>
                <a:spcPts val="0"/>
              </a:spcAft>
              <a:buSzPts val="1800"/>
              <a:buFont typeface="Oswald"/>
              <a:buChar char="●"/>
            </a:pPr>
            <a:r>
              <a:rPr lang="en-US" dirty="0">
                <a:latin typeface="Oswald"/>
                <a:ea typeface="Oswald"/>
                <a:cs typeface="Oswald"/>
                <a:sym typeface="Oswald"/>
              </a:rPr>
              <a:t>What are some shared characteristics of these examples, behaviours and actions?</a:t>
            </a:r>
            <a:endParaRPr dirty="0">
              <a:latin typeface="Oswald"/>
              <a:ea typeface="Oswald"/>
              <a:cs typeface="Oswald"/>
              <a:sym typeface="Oswald"/>
            </a:endParaRPr>
          </a:p>
          <a:p>
            <a:pPr marL="457200" lvl="0" indent="-342900" algn="l" rtl="0">
              <a:spcBef>
                <a:spcPts val="0"/>
              </a:spcBef>
              <a:spcAft>
                <a:spcPts val="0"/>
              </a:spcAft>
              <a:buSzPts val="1800"/>
              <a:buFont typeface="Oswald"/>
              <a:buChar char="●"/>
            </a:pPr>
            <a:r>
              <a:rPr lang="en-US" dirty="0">
                <a:latin typeface="Oswald"/>
                <a:ea typeface="Oswald"/>
                <a:cs typeface="Oswald"/>
                <a:sym typeface="Oswald"/>
              </a:rPr>
              <a:t>What is the impact of Rape Culture on women and 2SLGBTQ+ individuals?</a:t>
            </a:r>
            <a:endParaRPr dirty="0"/>
          </a:p>
        </p:txBody>
      </p:sp>
      <p:pic>
        <p:nvPicPr>
          <p:cNvPr id="137" name="Google Shape;137;p60"/>
          <p:cNvPicPr preferRelativeResize="0"/>
          <p:nvPr/>
        </p:nvPicPr>
        <p:blipFill rotWithShape="1">
          <a:blip r:embed="rId3">
            <a:alphaModFix/>
          </a:blip>
          <a:srcRect/>
          <a:stretch/>
        </p:blipFill>
        <p:spPr>
          <a:xfrm>
            <a:off x="4857796" y="1277375"/>
            <a:ext cx="4337344" cy="2969149"/>
          </a:xfrm>
          <a:prstGeom prst="rect">
            <a:avLst/>
          </a:prstGeom>
          <a:noFill/>
          <a:ln>
            <a:noFill/>
          </a:ln>
        </p:spPr>
      </p:pic>
      <p:sp>
        <p:nvSpPr>
          <p:cNvPr id="138" name="Google Shape;138;p60"/>
          <p:cNvSpPr txBox="1"/>
          <p:nvPr/>
        </p:nvSpPr>
        <p:spPr>
          <a:xfrm>
            <a:off x="5325151" y="183850"/>
            <a:ext cx="3870000" cy="26088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2"/>
              </a:buClr>
              <a:buSzPts val="1800"/>
              <a:buFont typeface="Arial"/>
              <a:buNone/>
            </a:pPr>
            <a:r>
              <a:rPr lang="en-US" sz="2100" i="0" u="none" strike="noStrike" cap="none">
                <a:solidFill>
                  <a:schemeClr val="dk2"/>
                </a:solidFill>
                <a:latin typeface="Oswald"/>
                <a:ea typeface="Oswald"/>
                <a:cs typeface="Oswald"/>
                <a:sym typeface="Oswald"/>
              </a:rPr>
              <a:t>Place your ideas in the appropriate area of the online class circle diagram.</a:t>
            </a:r>
            <a:endParaRPr sz="700" i="0" u="none" strike="noStrike" cap="none">
              <a:solidFill>
                <a:srgbClr val="000000"/>
              </a:solidFill>
              <a:latin typeface="Oswald"/>
              <a:ea typeface="Oswald"/>
              <a:cs typeface="Oswald"/>
              <a:sym typeface="Oswald"/>
            </a:endParaRPr>
          </a:p>
          <a:p>
            <a:pPr marL="114300" marR="0" lvl="0" indent="0" algn="l" rtl="0">
              <a:lnSpc>
                <a:spcPct val="115000"/>
              </a:lnSpc>
              <a:spcBef>
                <a:spcPts val="0"/>
              </a:spcBef>
              <a:spcAft>
                <a:spcPts val="0"/>
              </a:spcAft>
              <a:buClr>
                <a:schemeClr val="dk2"/>
              </a:buClr>
              <a:buSzPts val="1800"/>
              <a:buFont typeface="Arial"/>
              <a:buNone/>
            </a:pPr>
            <a:endParaRPr sz="1500" b="0" i="0" u="none" strike="noStrike" cap="none">
              <a:solidFill>
                <a:schemeClr val="dk2"/>
              </a:solidFill>
              <a:latin typeface="Lora"/>
              <a:ea typeface="Lora"/>
              <a:cs typeface="Lora"/>
              <a:sym typeface="Lora"/>
            </a:endParaRPr>
          </a:p>
        </p:txBody>
      </p:sp>
      <p:sp>
        <p:nvSpPr>
          <p:cNvPr id="139" name="Google Shape;139;p60"/>
          <p:cNvSpPr txBox="1">
            <a:spLocks noGrp="1"/>
          </p:cNvSpPr>
          <p:nvPr>
            <p:ph type="title"/>
          </p:nvPr>
        </p:nvSpPr>
        <p:spPr>
          <a:xfrm>
            <a:off x="244775" y="47804"/>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b="1">
                <a:solidFill>
                  <a:srgbClr val="387966"/>
                </a:solidFill>
              </a:rPr>
              <a:t>Let’s Deepen Our Thinking</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ge3ae2dffdf_0_33"/>
          <p:cNvSpPr txBox="1">
            <a:spLocks noGrp="1"/>
          </p:cNvSpPr>
          <p:nvPr>
            <p:ph type="title"/>
          </p:nvPr>
        </p:nvSpPr>
        <p:spPr>
          <a:xfrm>
            <a:off x="92691" y="83092"/>
            <a:ext cx="8605800" cy="500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sz="3300" b="1">
                <a:solidFill>
                  <a:srgbClr val="387966"/>
                </a:solidFill>
              </a:rPr>
              <a:t>Clarifying Terms</a:t>
            </a:r>
            <a:endParaRPr sz="3300"/>
          </a:p>
        </p:txBody>
      </p:sp>
      <p:sp>
        <p:nvSpPr>
          <p:cNvPr id="145" name="Google Shape;145;ge3ae2dffdf_0_33"/>
          <p:cNvSpPr txBox="1">
            <a:spLocks noGrp="1"/>
          </p:cNvSpPr>
          <p:nvPr>
            <p:ph type="body" idx="1"/>
          </p:nvPr>
        </p:nvSpPr>
        <p:spPr>
          <a:xfrm>
            <a:off x="177741" y="821028"/>
            <a:ext cx="8435700" cy="791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800"/>
              <a:buNone/>
            </a:pPr>
            <a:r>
              <a:rPr lang="en-US" sz="3000">
                <a:latin typeface="Oswald"/>
                <a:ea typeface="Oswald"/>
                <a:cs typeface="Oswald"/>
                <a:sym typeface="Oswald"/>
              </a:rPr>
              <a:t>What is your </a:t>
            </a:r>
            <a:r>
              <a:rPr lang="en-US" sz="3000">
                <a:solidFill>
                  <a:schemeClr val="dk2"/>
                </a:solidFill>
                <a:latin typeface="Oswald"/>
                <a:ea typeface="Oswald"/>
                <a:cs typeface="Oswald"/>
                <a:sym typeface="Oswald"/>
              </a:rPr>
              <a:t> understanding of the following terms? </a:t>
            </a:r>
            <a:endParaRPr sz="3000">
              <a:latin typeface="Oswald"/>
              <a:ea typeface="Oswald"/>
              <a:cs typeface="Oswald"/>
              <a:sym typeface="Oswald"/>
            </a:endParaRPr>
          </a:p>
          <a:p>
            <a:pPr marL="114300" lvl="0" indent="0" algn="l" rtl="0">
              <a:lnSpc>
                <a:spcPct val="100000"/>
              </a:lnSpc>
              <a:spcBef>
                <a:spcPts val="0"/>
              </a:spcBef>
              <a:spcAft>
                <a:spcPts val="0"/>
              </a:spcAft>
              <a:buSzPts val="1800"/>
              <a:buNone/>
            </a:pPr>
            <a:endParaRPr sz="2700">
              <a:latin typeface="Oswald"/>
              <a:ea typeface="Oswald"/>
              <a:cs typeface="Oswald"/>
              <a:sym typeface="Oswald"/>
            </a:endParaRPr>
          </a:p>
          <a:p>
            <a:pPr marL="114300" lvl="0" indent="0" algn="l" rtl="0">
              <a:lnSpc>
                <a:spcPct val="100000"/>
              </a:lnSpc>
              <a:spcBef>
                <a:spcPts val="0"/>
              </a:spcBef>
              <a:spcAft>
                <a:spcPts val="0"/>
              </a:spcAft>
              <a:buSzPts val="1800"/>
              <a:buNone/>
            </a:pPr>
            <a:endParaRPr sz="2700">
              <a:latin typeface="Oswald"/>
              <a:ea typeface="Oswald"/>
              <a:cs typeface="Oswald"/>
              <a:sym typeface="Oswald"/>
            </a:endParaRPr>
          </a:p>
          <a:p>
            <a:pPr marL="114300" lvl="0" indent="0" algn="l" rtl="0">
              <a:lnSpc>
                <a:spcPct val="100000"/>
              </a:lnSpc>
              <a:spcBef>
                <a:spcPts val="0"/>
              </a:spcBef>
              <a:spcAft>
                <a:spcPts val="0"/>
              </a:spcAft>
              <a:buSzPts val="1800"/>
              <a:buNone/>
            </a:pPr>
            <a:endParaRPr sz="2700">
              <a:latin typeface="Oswald"/>
              <a:ea typeface="Oswald"/>
              <a:cs typeface="Oswald"/>
              <a:sym typeface="Oswald"/>
            </a:endParaRPr>
          </a:p>
          <a:p>
            <a:pPr marL="114300" lvl="0" indent="0" algn="l" rtl="0">
              <a:lnSpc>
                <a:spcPct val="115000"/>
              </a:lnSpc>
              <a:spcBef>
                <a:spcPts val="0"/>
              </a:spcBef>
              <a:spcAft>
                <a:spcPts val="0"/>
              </a:spcAft>
              <a:buSzPts val="1800"/>
              <a:buNone/>
            </a:pPr>
            <a:endParaRPr sz="1900" b="1">
              <a:solidFill>
                <a:schemeClr val="dk2"/>
              </a:solidFill>
              <a:latin typeface="Lora"/>
              <a:ea typeface="Lora"/>
              <a:cs typeface="Lora"/>
              <a:sym typeface="Lora"/>
            </a:endParaRPr>
          </a:p>
          <a:p>
            <a:pPr marL="114300" lvl="0" indent="0" algn="l" rtl="0">
              <a:lnSpc>
                <a:spcPct val="115000"/>
              </a:lnSpc>
              <a:spcBef>
                <a:spcPts val="0"/>
              </a:spcBef>
              <a:spcAft>
                <a:spcPts val="0"/>
              </a:spcAft>
              <a:buSzPts val="1800"/>
              <a:buNone/>
            </a:pPr>
            <a:endParaRPr sz="2300"/>
          </a:p>
          <a:p>
            <a:pPr marL="114300" lvl="0" indent="0" algn="l" rtl="0">
              <a:lnSpc>
                <a:spcPct val="115000"/>
              </a:lnSpc>
              <a:spcBef>
                <a:spcPts val="0"/>
              </a:spcBef>
              <a:spcAft>
                <a:spcPts val="0"/>
              </a:spcAft>
              <a:buSzPts val="1800"/>
              <a:buNone/>
            </a:pPr>
            <a:endParaRPr sz="2300"/>
          </a:p>
          <a:p>
            <a:pPr marL="114300" lvl="0" indent="0" algn="l" rtl="0">
              <a:lnSpc>
                <a:spcPct val="115000"/>
              </a:lnSpc>
              <a:spcBef>
                <a:spcPts val="0"/>
              </a:spcBef>
              <a:spcAft>
                <a:spcPts val="0"/>
              </a:spcAft>
              <a:buSzPts val="1800"/>
              <a:buNone/>
            </a:pPr>
            <a:endParaRPr sz="2300"/>
          </a:p>
          <a:p>
            <a:pPr marL="114300" lvl="0" indent="0" algn="l" rtl="0">
              <a:lnSpc>
                <a:spcPct val="115000"/>
              </a:lnSpc>
              <a:spcBef>
                <a:spcPts val="0"/>
              </a:spcBef>
              <a:spcAft>
                <a:spcPts val="0"/>
              </a:spcAft>
              <a:buSzPts val="1800"/>
              <a:buNone/>
            </a:pPr>
            <a:endParaRPr sz="2300"/>
          </a:p>
          <a:p>
            <a:pPr marL="114300" lvl="0" indent="0" algn="l" rtl="0">
              <a:lnSpc>
                <a:spcPct val="115000"/>
              </a:lnSpc>
              <a:spcBef>
                <a:spcPts val="0"/>
              </a:spcBef>
              <a:spcAft>
                <a:spcPts val="0"/>
              </a:spcAft>
              <a:buSzPts val="1800"/>
              <a:buNone/>
            </a:pPr>
            <a:endParaRPr sz="2300"/>
          </a:p>
          <a:p>
            <a:pPr marL="114300" lvl="0" indent="0" algn="l" rtl="0">
              <a:lnSpc>
                <a:spcPct val="115000"/>
              </a:lnSpc>
              <a:spcBef>
                <a:spcPts val="0"/>
              </a:spcBef>
              <a:spcAft>
                <a:spcPts val="0"/>
              </a:spcAft>
              <a:buSzPts val="1800"/>
              <a:buNone/>
            </a:pPr>
            <a:endParaRPr sz="2300"/>
          </a:p>
        </p:txBody>
      </p:sp>
      <p:sp>
        <p:nvSpPr>
          <p:cNvPr id="146" name="Google Shape;146;ge3ae2dffdf_0_33"/>
          <p:cNvSpPr/>
          <p:nvPr/>
        </p:nvSpPr>
        <p:spPr>
          <a:xfrm>
            <a:off x="486759" y="1800182"/>
            <a:ext cx="5325000" cy="831000"/>
          </a:xfrm>
          <a:prstGeom prst="rect">
            <a:avLst/>
          </a:prstGeom>
          <a:noFill/>
          <a:ln>
            <a:noFill/>
          </a:ln>
        </p:spPr>
        <p:txBody>
          <a:bodyPr spcFirstLastPara="1" wrap="square" lIns="91425" tIns="45700" rIns="91425" bIns="45700" anchor="t" anchorCtr="0">
            <a:noAutofit/>
          </a:bodyPr>
          <a:lstStyle/>
          <a:p>
            <a:pPr marL="114300" lvl="0" indent="0" algn="l" rtl="0">
              <a:spcBef>
                <a:spcPts val="0"/>
              </a:spcBef>
              <a:spcAft>
                <a:spcPts val="0"/>
              </a:spcAft>
              <a:buClr>
                <a:schemeClr val="dk1"/>
              </a:buClr>
              <a:buSzPts val="1800"/>
              <a:buFont typeface="Arial"/>
              <a:buNone/>
            </a:pPr>
            <a:r>
              <a:rPr lang="en-US" sz="3700">
                <a:solidFill>
                  <a:schemeClr val="dk2"/>
                </a:solidFill>
                <a:latin typeface="Oswald"/>
                <a:ea typeface="Oswald"/>
                <a:cs typeface="Oswald"/>
                <a:sym typeface="Oswald"/>
              </a:rPr>
              <a:t>-Rape Culture</a:t>
            </a:r>
            <a:endParaRPr sz="3700">
              <a:solidFill>
                <a:schemeClr val="dk2"/>
              </a:solidFill>
              <a:latin typeface="Oswald"/>
              <a:ea typeface="Oswald"/>
              <a:cs typeface="Oswald"/>
              <a:sym typeface="Oswald"/>
            </a:endParaRPr>
          </a:p>
          <a:p>
            <a:pPr marL="114300" lvl="0" indent="0" algn="l" rtl="0">
              <a:spcBef>
                <a:spcPts val="0"/>
              </a:spcBef>
              <a:spcAft>
                <a:spcPts val="0"/>
              </a:spcAft>
              <a:buClr>
                <a:schemeClr val="dk1"/>
              </a:buClr>
              <a:buSzPts val="1800"/>
              <a:buFont typeface="Arial"/>
              <a:buNone/>
            </a:pPr>
            <a:r>
              <a:rPr lang="en-US" sz="3700">
                <a:solidFill>
                  <a:schemeClr val="dk2"/>
                </a:solidFill>
                <a:latin typeface="Oswald"/>
                <a:ea typeface="Oswald"/>
                <a:cs typeface="Oswald"/>
                <a:sym typeface="Oswald"/>
              </a:rPr>
              <a:t>-Consent</a:t>
            </a:r>
            <a:endParaRPr sz="3700">
              <a:solidFill>
                <a:schemeClr val="dk2"/>
              </a:solidFill>
              <a:latin typeface="Oswald"/>
              <a:ea typeface="Oswald"/>
              <a:cs typeface="Oswald"/>
              <a:sym typeface="Oswald"/>
            </a:endParaRPr>
          </a:p>
          <a:p>
            <a:pPr marL="114300" lvl="0" indent="0" algn="l" rtl="0">
              <a:spcBef>
                <a:spcPts val="0"/>
              </a:spcBef>
              <a:spcAft>
                <a:spcPts val="0"/>
              </a:spcAft>
              <a:buClr>
                <a:schemeClr val="dk1"/>
              </a:buClr>
              <a:buSzPts val="1800"/>
              <a:buFont typeface="Arial"/>
              <a:buNone/>
            </a:pPr>
            <a:r>
              <a:rPr lang="en-US" sz="3700">
                <a:solidFill>
                  <a:schemeClr val="dk2"/>
                </a:solidFill>
                <a:latin typeface="Oswald"/>
                <a:ea typeface="Oswald"/>
                <a:cs typeface="Oswald"/>
                <a:sym typeface="Oswald"/>
              </a:rPr>
              <a:t>-Consent Culture</a:t>
            </a:r>
            <a:endParaRPr sz="2900">
              <a:solidFill>
                <a:schemeClr val="dk2"/>
              </a:solidFill>
              <a:latin typeface="Lora"/>
              <a:ea typeface="Lora"/>
              <a:cs typeface="Lora"/>
              <a:sym typeface="Lora"/>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chemeClr val="dk2"/>
              </a:solidFill>
              <a:latin typeface="Lora"/>
              <a:ea typeface="Lora"/>
              <a:cs typeface="Lora"/>
              <a:sym typeface="Lora"/>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chemeClr val="dk1"/>
              </a:solidFill>
              <a:latin typeface="Lora"/>
              <a:ea typeface="Lora"/>
              <a:cs typeface="Lora"/>
              <a:sym typeface="Lora"/>
            </a:endParaRPr>
          </a:p>
        </p:txBody>
      </p:sp>
      <p:pic>
        <p:nvPicPr>
          <p:cNvPr id="147" name="Google Shape;147;ge3ae2dffdf_0_33" descr="Yellow Tassel"/>
          <p:cNvPicPr preferRelativeResize="0"/>
          <p:nvPr/>
        </p:nvPicPr>
        <p:blipFill rotWithShape="1">
          <a:blip r:embed="rId3">
            <a:alphaModFix/>
          </a:blip>
          <a:srcRect/>
          <a:stretch/>
        </p:blipFill>
        <p:spPr>
          <a:xfrm>
            <a:off x="5102171" y="1735457"/>
            <a:ext cx="3596341" cy="2395163"/>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61"/>
          <p:cNvSpPr txBox="1">
            <a:spLocks noGrp="1"/>
          </p:cNvSpPr>
          <p:nvPr>
            <p:ph type="title"/>
          </p:nvPr>
        </p:nvSpPr>
        <p:spPr>
          <a:xfrm>
            <a:off x="92691" y="83092"/>
            <a:ext cx="8605800" cy="500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sz="3300" b="1">
                <a:solidFill>
                  <a:srgbClr val="387966"/>
                </a:solidFill>
              </a:rPr>
              <a:t>Clarifying Terms</a:t>
            </a:r>
            <a:endParaRPr sz="3300"/>
          </a:p>
        </p:txBody>
      </p:sp>
      <p:sp>
        <p:nvSpPr>
          <p:cNvPr id="153" name="Google Shape;153;p61"/>
          <p:cNvSpPr/>
          <p:nvPr/>
        </p:nvSpPr>
        <p:spPr>
          <a:xfrm>
            <a:off x="92698" y="799375"/>
            <a:ext cx="5435266" cy="3970277"/>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Clr>
                <a:schemeClr val="dk1"/>
              </a:buClr>
              <a:buSzPts val="2000"/>
              <a:buFont typeface="Arial"/>
              <a:buNone/>
            </a:pPr>
            <a:r>
              <a:rPr lang="en-US" sz="2200" b="1" dirty="0">
                <a:solidFill>
                  <a:schemeClr val="dk2"/>
                </a:solidFill>
                <a:latin typeface="Oswald"/>
                <a:ea typeface="Oswald"/>
                <a:cs typeface="Oswald"/>
                <a:sym typeface="Oswald"/>
              </a:rPr>
              <a:t>Rape Culture</a:t>
            </a:r>
            <a:r>
              <a:rPr lang="en-US" sz="2200" dirty="0">
                <a:solidFill>
                  <a:schemeClr val="dk2"/>
                </a:solidFill>
                <a:latin typeface="Oswald"/>
                <a:ea typeface="Oswald"/>
                <a:cs typeface="Oswald"/>
                <a:sym typeface="Oswald"/>
              </a:rPr>
              <a:t> – when people act, think, represent and accept sexual assault and sexual violence as a normal way of life. For example, through jokes, comments, media, workplace interactions, law, etc. </a:t>
            </a:r>
            <a:endParaRPr sz="1600" dirty="0">
              <a:solidFill>
                <a:schemeClr val="dk2"/>
              </a:solidFill>
              <a:latin typeface="Oswald"/>
              <a:ea typeface="Oswald"/>
              <a:cs typeface="Oswald"/>
              <a:sym typeface="Oswald"/>
            </a:endParaRPr>
          </a:p>
          <a:p>
            <a:pPr marL="114300" lvl="0" indent="0" algn="l" rtl="0">
              <a:spcBef>
                <a:spcPts val="0"/>
              </a:spcBef>
              <a:spcAft>
                <a:spcPts val="0"/>
              </a:spcAft>
              <a:buClr>
                <a:schemeClr val="dk1"/>
              </a:buClr>
              <a:buSzPts val="2000"/>
              <a:buFont typeface="Arial"/>
              <a:buNone/>
            </a:pPr>
            <a:endParaRPr sz="2200" dirty="0">
              <a:solidFill>
                <a:schemeClr val="dk2"/>
              </a:solidFill>
              <a:latin typeface="Oswald"/>
              <a:ea typeface="Oswald"/>
              <a:cs typeface="Oswald"/>
              <a:sym typeface="Oswald"/>
            </a:endParaRPr>
          </a:p>
          <a:p>
            <a:pPr marL="0" lvl="0" indent="0" algn="l" rtl="0">
              <a:spcBef>
                <a:spcPts val="0"/>
              </a:spcBef>
              <a:spcAft>
                <a:spcPts val="0"/>
              </a:spcAft>
              <a:buClr>
                <a:schemeClr val="dk1"/>
              </a:buClr>
              <a:buSzPts val="2000"/>
              <a:buFont typeface="Arial"/>
              <a:buNone/>
            </a:pPr>
            <a:r>
              <a:rPr lang="en-US" sz="2200" dirty="0">
                <a:solidFill>
                  <a:schemeClr val="dk2"/>
                </a:solidFill>
                <a:latin typeface="Oswald"/>
                <a:ea typeface="Oswald"/>
                <a:cs typeface="Oswald"/>
                <a:sym typeface="Oswald"/>
              </a:rPr>
              <a:t>This leads to sexual violence and harassment against women and the 2SLGBTQ+ community, where victims become victims over and over again, and are blamed for it. </a:t>
            </a:r>
            <a:endParaRPr sz="1600" dirty="0">
              <a:solidFill>
                <a:schemeClr val="dk2"/>
              </a:solidFill>
              <a:latin typeface="Lora"/>
              <a:ea typeface="Lora"/>
              <a:cs typeface="Lora"/>
              <a:sym typeface="Lora"/>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chemeClr val="dk2"/>
              </a:solidFill>
              <a:latin typeface="Lora"/>
              <a:ea typeface="Lora"/>
              <a:cs typeface="Lora"/>
              <a:sym typeface="Lora"/>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chemeClr val="dk2"/>
              </a:solidFill>
              <a:latin typeface="Lora"/>
              <a:ea typeface="Lora"/>
              <a:cs typeface="Lora"/>
              <a:sym typeface="Lora"/>
            </a:endParaRPr>
          </a:p>
        </p:txBody>
      </p:sp>
      <p:pic>
        <p:nvPicPr>
          <p:cNvPr id="154" name="Google Shape;154;p61"/>
          <p:cNvPicPr preferRelativeResize="0"/>
          <p:nvPr/>
        </p:nvPicPr>
        <p:blipFill>
          <a:blip r:embed="rId3">
            <a:alphaModFix/>
          </a:blip>
          <a:stretch>
            <a:fillRect/>
          </a:stretch>
        </p:blipFill>
        <p:spPr>
          <a:xfrm>
            <a:off x="5846475" y="944125"/>
            <a:ext cx="3016025" cy="301602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ge3ae2dffdf_0_42"/>
          <p:cNvSpPr txBox="1">
            <a:spLocks noGrp="1"/>
          </p:cNvSpPr>
          <p:nvPr>
            <p:ph type="title"/>
          </p:nvPr>
        </p:nvSpPr>
        <p:spPr>
          <a:xfrm>
            <a:off x="92691" y="83092"/>
            <a:ext cx="8605800" cy="500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sz="3300" b="1">
                <a:solidFill>
                  <a:srgbClr val="387966"/>
                </a:solidFill>
              </a:rPr>
              <a:t>Clarifying Terms</a:t>
            </a:r>
            <a:endParaRPr sz="3300"/>
          </a:p>
        </p:txBody>
      </p:sp>
      <p:sp>
        <p:nvSpPr>
          <p:cNvPr id="160" name="Google Shape;160;ge3ae2dffdf_0_42"/>
          <p:cNvSpPr/>
          <p:nvPr/>
        </p:nvSpPr>
        <p:spPr>
          <a:xfrm>
            <a:off x="92700" y="735875"/>
            <a:ext cx="6511200" cy="8310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2000"/>
              <a:buFont typeface="Arial"/>
              <a:buNone/>
            </a:pPr>
            <a:r>
              <a:rPr lang="en-US" sz="2000" b="1" dirty="0">
                <a:solidFill>
                  <a:schemeClr val="dk2"/>
                </a:solidFill>
                <a:latin typeface="Oswald"/>
                <a:ea typeface="Oswald"/>
                <a:cs typeface="Oswald"/>
                <a:sym typeface="Oswald"/>
              </a:rPr>
              <a:t>Consent: </a:t>
            </a:r>
            <a:r>
              <a:rPr lang="en-US" sz="2000" dirty="0">
                <a:solidFill>
                  <a:schemeClr val="dk2"/>
                </a:solidFill>
                <a:latin typeface="Oswald"/>
                <a:ea typeface="Oswald"/>
                <a:cs typeface="Oswald"/>
                <a:sym typeface="Oswald"/>
              </a:rPr>
              <a:t>Voluntarily agreeing to participate or do something. </a:t>
            </a:r>
            <a:endParaRPr sz="2000" dirty="0">
              <a:solidFill>
                <a:schemeClr val="dk2"/>
              </a:solidFill>
              <a:latin typeface="Oswald"/>
              <a:ea typeface="Oswald"/>
              <a:cs typeface="Oswald"/>
              <a:sym typeface="Oswald"/>
            </a:endParaRPr>
          </a:p>
          <a:p>
            <a:pPr marL="0" lvl="0" indent="0" algn="l" rtl="0">
              <a:spcBef>
                <a:spcPts val="0"/>
              </a:spcBef>
              <a:spcAft>
                <a:spcPts val="0"/>
              </a:spcAft>
              <a:buClr>
                <a:schemeClr val="dk1"/>
              </a:buClr>
              <a:buSzPts val="2000"/>
              <a:buFont typeface="Arial"/>
              <a:buNone/>
            </a:pPr>
            <a:endParaRPr sz="1200" dirty="0">
              <a:solidFill>
                <a:schemeClr val="dk2"/>
              </a:solidFill>
              <a:latin typeface="Oswald"/>
              <a:ea typeface="Oswald"/>
              <a:cs typeface="Oswald"/>
              <a:sym typeface="Oswald"/>
            </a:endParaRPr>
          </a:p>
          <a:p>
            <a:pPr marL="0" lvl="0" indent="0" algn="l" rtl="0">
              <a:spcBef>
                <a:spcPts val="0"/>
              </a:spcBef>
              <a:spcAft>
                <a:spcPts val="0"/>
              </a:spcAft>
              <a:buClr>
                <a:schemeClr val="dk1"/>
              </a:buClr>
              <a:buSzPts val="2000"/>
              <a:buFont typeface="Arial"/>
              <a:buNone/>
            </a:pPr>
            <a:r>
              <a:rPr lang="en-US" sz="2000" dirty="0">
                <a:solidFill>
                  <a:schemeClr val="dk2"/>
                </a:solidFill>
                <a:latin typeface="Oswald"/>
                <a:ea typeface="Oswald"/>
                <a:cs typeface="Oswald"/>
                <a:sym typeface="Oswald"/>
              </a:rPr>
              <a:t>Consent must always be F.R.I.E.S. </a:t>
            </a:r>
            <a:endParaRPr sz="2000" dirty="0">
              <a:solidFill>
                <a:schemeClr val="dk2"/>
              </a:solidFill>
              <a:latin typeface="Oswald"/>
              <a:ea typeface="Oswald"/>
              <a:cs typeface="Oswald"/>
              <a:sym typeface="Oswald"/>
            </a:endParaRPr>
          </a:p>
          <a:p>
            <a:pPr marL="0" lvl="0" indent="0" algn="l" rtl="0">
              <a:spcBef>
                <a:spcPts val="0"/>
              </a:spcBef>
              <a:spcAft>
                <a:spcPts val="0"/>
              </a:spcAft>
              <a:buClr>
                <a:schemeClr val="dk1"/>
              </a:buClr>
              <a:buSzPts val="2000"/>
              <a:buFont typeface="Arial"/>
              <a:buNone/>
            </a:pPr>
            <a:endParaRPr sz="500" dirty="0">
              <a:solidFill>
                <a:schemeClr val="dk2"/>
              </a:solidFill>
              <a:latin typeface="Oswald"/>
              <a:ea typeface="Oswald"/>
              <a:cs typeface="Oswald"/>
              <a:sym typeface="Oswald"/>
            </a:endParaRPr>
          </a:p>
          <a:p>
            <a:pPr marL="0" lvl="0" indent="0" algn="l" rtl="0">
              <a:spcBef>
                <a:spcPts val="0"/>
              </a:spcBef>
              <a:spcAft>
                <a:spcPts val="0"/>
              </a:spcAft>
              <a:buClr>
                <a:schemeClr val="dk1"/>
              </a:buClr>
              <a:buSzPts val="2000"/>
              <a:buFont typeface="Arial"/>
              <a:buNone/>
            </a:pPr>
            <a:r>
              <a:rPr lang="en-US" sz="2000" b="1" dirty="0">
                <a:solidFill>
                  <a:schemeClr val="dk2"/>
                </a:solidFill>
                <a:latin typeface="Oswald"/>
                <a:ea typeface="Oswald"/>
                <a:cs typeface="Oswald"/>
                <a:sym typeface="Oswald"/>
              </a:rPr>
              <a:t>Freely Given: </a:t>
            </a:r>
            <a:r>
              <a:rPr lang="en-US" sz="2000" dirty="0">
                <a:solidFill>
                  <a:schemeClr val="dk2"/>
                </a:solidFill>
                <a:latin typeface="Oswald"/>
                <a:ea typeface="Oswald"/>
                <a:cs typeface="Oswald"/>
                <a:sym typeface="Oswald"/>
              </a:rPr>
              <a:t>No one can be coerced into consenting</a:t>
            </a:r>
            <a:endParaRPr sz="2000" dirty="0">
              <a:solidFill>
                <a:schemeClr val="dk2"/>
              </a:solidFill>
              <a:latin typeface="Oswald"/>
              <a:ea typeface="Oswald"/>
              <a:cs typeface="Oswald"/>
              <a:sym typeface="Oswald"/>
            </a:endParaRPr>
          </a:p>
          <a:p>
            <a:pPr marL="0" lvl="0" indent="0" algn="l" rtl="0">
              <a:spcBef>
                <a:spcPts val="0"/>
              </a:spcBef>
              <a:spcAft>
                <a:spcPts val="0"/>
              </a:spcAft>
              <a:buClr>
                <a:schemeClr val="dk1"/>
              </a:buClr>
              <a:buSzPts val="2000"/>
              <a:buFont typeface="Arial"/>
              <a:buNone/>
            </a:pPr>
            <a:r>
              <a:rPr lang="en-US" sz="2000" b="1" dirty="0">
                <a:solidFill>
                  <a:schemeClr val="dk2"/>
                </a:solidFill>
                <a:latin typeface="Oswald"/>
                <a:ea typeface="Oswald"/>
                <a:cs typeface="Oswald"/>
                <a:sym typeface="Oswald"/>
              </a:rPr>
              <a:t>Reversible: </a:t>
            </a:r>
            <a:r>
              <a:rPr lang="en-US" sz="2000" dirty="0">
                <a:solidFill>
                  <a:schemeClr val="dk2"/>
                </a:solidFill>
                <a:latin typeface="Oswald"/>
                <a:ea typeface="Oswald"/>
                <a:cs typeface="Oswald"/>
                <a:sym typeface="Oswald"/>
              </a:rPr>
              <a:t>Consent can be withdrawn at any time and should be respected</a:t>
            </a:r>
            <a:endParaRPr sz="2000" dirty="0">
              <a:solidFill>
                <a:schemeClr val="dk2"/>
              </a:solidFill>
              <a:latin typeface="Oswald"/>
              <a:ea typeface="Oswald"/>
              <a:cs typeface="Oswald"/>
              <a:sym typeface="Oswald"/>
            </a:endParaRPr>
          </a:p>
          <a:p>
            <a:pPr marL="0" lvl="0" indent="0" algn="l" rtl="0">
              <a:spcBef>
                <a:spcPts val="0"/>
              </a:spcBef>
              <a:spcAft>
                <a:spcPts val="0"/>
              </a:spcAft>
              <a:buClr>
                <a:schemeClr val="dk1"/>
              </a:buClr>
              <a:buSzPts val="2000"/>
              <a:buFont typeface="Arial"/>
              <a:buNone/>
            </a:pPr>
            <a:r>
              <a:rPr lang="en-US" sz="2000" b="1" dirty="0">
                <a:solidFill>
                  <a:schemeClr val="dk2"/>
                </a:solidFill>
                <a:latin typeface="Oswald"/>
                <a:ea typeface="Oswald"/>
                <a:cs typeface="Oswald"/>
                <a:sym typeface="Oswald"/>
              </a:rPr>
              <a:t>Informed: </a:t>
            </a:r>
            <a:r>
              <a:rPr lang="en-US" sz="2000" dirty="0">
                <a:solidFill>
                  <a:schemeClr val="dk2"/>
                </a:solidFill>
                <a:latin typeface="Oswald"/>
                <a:ea typeface="Oswald"/>
                <a:cs typeface="Oswald"/>
                <a:sym typeface="Oswald"/>
              </a:rPr>
              <a:t>You must clearly know what you are consenting to do</a:t>
            </a:r>
            <a:endParaRPr sz="2000" dirty="0">
              <a:solidFill>
                <a:schemeClr val="dk2"/>
              </a:solidFill>
              <a:latin typeface="Oswald"/>
              <a:ea typeface="Oswald"/>
              <a:cs typeface="Oswald"/>
              <a:sym typeface="Oswald"/>
            </a:endParaRPr>
          </a:p>
          <a:p>
            <a:pPr marL="0" lvl="0" indent="0" algn="l" rtl="0">
              <a:spcBef>
                <a:spcPts val="0"/>
              </a:spcBef>
              <a:spcAft>
                <a:spcPts val="0"/>
              </a:spcAft>
              <a:buClr>
                <a:schemeClr val="dk1"/>
              </a:buClr>
              <a:buSzPts val="2000"/>
              <a:buFont typeface="Arial"/>
              <a:buNone/>
            </a:pPr>
            <a:endParaRPr sz="2000" dirty="0">
              <a:solidFill>
                <a:schemeClr val="dk2"/>
              </a:solidFill>
              <a:latin typeface="Oswald"/>
              <a:ea typeface="Oswald"/>
              <a:cs typeface="Oswald"/>
              <a:sym typeface="Oswald"/>
            </a:endParaRPr>
          </a:p>
          <a:p>
            <a:pPr marL="0" lvl="0" indent="0" algn="l" rtl="0">
              <a:spcBef>
                <a:spcPts val="0"/>
              </a:spcBef>
              <a:spcAft>
                <a:spcPts val="0"/>
              </a:spcAft>
              <a:buClr>
                <a:schemeClr val="dk1"/>
              </a:buClr>
              <a:buSzPts val="2000"/>
              <a:buFont typeface="Arial"/>
              <a:buNone/>
            </a:pPr>
            <a:endParaRPr sz="2000" dirty="0">
              <a:solidFill>
                <a:schemeClr val="dk2"/>
              </a:solidFill>
              <a:latin typeface="Oswald"/>
              <a:ea typeface="Oswald"/>
              <a:cs typeface="Oswald"/>
              <a:sym typeface="Oswald"/>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chemeClr val="dk2"/>
              </a:solidFill>
              <a:latin typeface="Lora"/>
              <a:ea typeface="Lora"/>
              <a:cs typeface="Lora"/>
              <a:sym typeface="Lora"/>
            </a:endParaRPr>
          </a:p>
        </p:txBody>
      </p:sp>
      <p:pic>
        <p:nvPicPr>
          <p:cNvPr id="161" name="Google Shape;161;ge3ae2dffdf_0_42"/>
          <p:cNvPicPr preferRelativeResize="0"/>
          <p:nvPr/>
        </p:nvPicPr>
        <p:blipFill rotWithShape="1">
          <a:blip r:embed="rId3">
            <a:alphaModFix/>
          </a:blip>
          <a:srcRect l="10506" t="6877" r="8547" b="4955"/>
          <a:stretch/>
        </p:blipFill>
        <p:spPr>
          <a:xfrm>
            <a:off x="6603900" y="196127"/>
            <a:ext cx="2443324" cy="2661375"/>
          </a:xfrm>
          <a:prstGeom prst="rect">
            <a:avLst/>
          </a:prstGeom>
          <a:noFill/>
          <a:ln>
            <a:noFill/>
          </a:ln>
        </p:spPr>
      </p:pic>
      <p:sp>
        <p:nvSpPr>
          <p:cNvPr id="162" name="Google Shape;162;ge3ae2dffdf_0_42"/>
          <p:cNvSpPr txBox="1"/>
          <p:nvPr/>
        </p:nvSpPr>
        <p:spPr>
          <a:xfrm>
            <a:off x="92691" y="2857502"/>
            <a:ext cx="8241600" cy="110796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000" b="1" dirty="0">
                <a:solidFill>
                  <a:schemeClr val="dk2"/>
                </a:solidFill>
                <a:latin typeface="Oswald"/>
                <a:ea typeface="Oswald"/>
                <a:cs typeface="Oswald"/>
                <a:sym typeface="Oswald"/>
              </a:rPr>
              <a:t>Enthusiastic: </a:t>
            </a:r>
            <a:r>
              <a:rPr lang="en-US" sz="2000" dirty="0">
                <a:solidFill>
                  <a:schemeClr val="dk2"/>
                </a:solidFill>
                <a:latin typeface="Oswald"/>
                <a:ea typeface="Oswald"/>
                <a:cs typeface="Oswald"/>
                <a:sym typeface="Oswald"/>
              </a:rPr>
              <a:t>If you or the other person are hesitant about it, it’s better to just leave it to another time </a:t>
            </a:r>
            <a:endParaRPr sz="2000" dirty="0">
              <a:solidFill>
                <a:schemeClr val="dk2"/>
              </a:solidFill>
              <a:latin typeface="Oswald"/>
              <a:ea typeface="Oswald"/>
              <a:cs typeface="Oswald"/>
              <a:sym typeface="Oswald"/>
            </a:endParaRPr>
          </a:p>
          <a:p>
            <a:pPr marL="0" lvl="0" indent="0" algn="l" rtl="0">
              <a:spcBef>
                <a:spcPts val="0"/>
              </a:spcBef>
              <a:spcAft>
                <a:spcPts val="0"/>
              </a:spcAft>
              <a:buNone/>
            </a:pPr>
            <a:r>
              <a:rPr lang="en-US" sz="2000" b="1" dirty="0">
                <a:solidFill>
                  <a:schemeClr val="dk2"/>
                </a:solidFill>
                <a:latin typeface="Oswald"/>
                <a:ea typeface="Oswald"/>
                <a:cs typeface="Oswald"/>
                <a:sym typeface="Oswald"/>
              </a:rPr>
              <a:t>Specific: </a:t>
            </a:r>
            <a:r>
              <a:rPr lang="en-US" sz="2000" dirty="0">
                <a:solidFill>
                  <a:schemeClr val="dk2"/>
                </a:solidFill>
                <a:latin typeface="Oswald"/>
                <a:ea typeface="Oswald"/>
                <a:cs typeface="Oswald"/>
                <a:sym typeface="Oswald"/>
              </a:rPr>
              <a:t>Each act requires consent each time, even if you've done it before.</a:t>
            </a:r>
            <a:endParaRPr sz="12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ge3ae2dffdf_0_48"/>
          <p:cNvSpPr txBox="1">
            <a:spLocks noGrp="1"/>
          </p:cNvSpPr>
          <p:nvPr>
            <p:ph type="title"/>
          </p:nvPr>
        </p:nvSpPr>
        <p:spPr>
          <a:xfrm>
            <a:off x="92691" y="83092"/>
            <a:ext cx="8605800" cy="500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sz="3300" b="1">
                <a:solidFill>
                  <a:srgbClr val="387966"/>
                </a:solidFill>
              </a:rPr>
              <a:t>Clarifying Terms</a:t>
            </a:r>
            <a:endParaRPr sz="3300"/>
          </a:p>
        </p:txBody>
      </p:sp>
      <p:sp>
        <p:nvSpPr>
          <p:cNvPr id="168" name="Google Shape;168;ge3ae2dffdf_0_48"/>
          <p:cNvSpPr/>
          <p:nvPr/>
        </p:nvSpPr>
        <p:spPr>
          <a:xfrm>
            <a:off x="92698" y="847000"/>
            <a:ext cx="4992000" cy="8310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2000"/>
              <a:buFont typeface="Arial"/>
              <a:buNone/>
            </a:pPr>
            <a:r>
              <a:rPr lang="en-US" sz="2200" b="1">
                <a:solidFill>
                  <a:schemeClr val="dk2"/>
                </a:solidFill>
                <a:latin typeface="Oswald"/>
                <a:ea typeface="Oswald"/>
                <a:cs typeface="Oswald"/>
                <a:sym typeface="Oswald"/>
              </a:rPr>
              <a:t>Consent culture</a:t>
            </a:r>
            <a:endParaRPr sz="2200" b="1">
              <a:solidFill>
                <a:schemeClr val="dk2"/>
              </a:solidFill>
              <a:latin typeface="Oswald"/>
              <a:ea typeface="Oswald"/>
              <a:cs typeface="Oswald"/>
              <a:sym typeface="Oswald"/>
            </a:endParaRPr>
          </a:p>
          <a:p>
            <a:pPr marL="0" lvl="0" indent="0" algn="l" rtl="0">
              <a:spcBef>
                <a:spcPts val="0"/>
              </a:spcBef>
              <a:spcAft>
                <a:spcPts val="0"/>
              </a:spcAft>
              <a:buClr>
                <a:schemeClr val="dk1"/>
              </a:buClr>
              <a:buSzPts val="2000"/>
              <a:buFont typeface="Arial"/>
              <a:buNone/>
            </a:pPr>
            <a:endParaRPr sz="2200" b="1">
              <a:solidFill>
                <a:schemeClr val="dk2"/>
              </a:solidFill>
              <a:latin typeface="Oswald"/>
              <a:ea typeface="Oswald"/>
              <a:cs typeface="Oswald"/>
              <a:sym typeface="Oswald"/>
            </a:endParaRPr>
          </a:p>
          <a:p>
            <a:pPr marL="0" lvl="0" indent="0" algn="l" rtl="0">
              <a:spcBef>
                <a:spcPts val="0"/>
              </a:spcBef>
              <a:spcAft>
                <a:spcPts val="0"/>
              </a:spcAft>
              <a:buClr>
                <a:schemeClr val="dk1"/>
              </a:buClr>
              <a:buSzPts val="2000"/>
              <a:buFont typeface="Arial"/>
              <a:buNone/>
            </a:pPr>
            <a:r>
              <a:rPr lang="en-US" sz="3200">
                <a:solidFill>
                  <a:schemeClr val="dk2"/>
                </a:solidFill>
                <a:latin typeface="Oswald"/>
                <a:ea typeface="Oswald"/>
                <a:cs typeface="Oswald"/>
                <a:sym typeface="Oswald"/>
              </a:rPr>
              <a:t>A culture where consent is normalized and</a:t>
            </a:r>
            <a:endParaRPr sz="3200">
              <a:solidFill>
                <a:schemeClr val="dk2"/>
              </a:solidFill>
              <a:latin typeface="Oswald"/>
              <a:ea typeface="Oswald"/>
              <a:cs typeface="Oswald"/>
              <a:sym typeface="Oswald"/>
            </a:endParaRPr>
          </a:p>
          <a:p>
            <a:pPr marL="0" lvl="0" indent="0" algn="l" rtl="0">
              <a:spcBef>
                <a:spcPts val="0"/>
              </a:spcBef>
              <a:spcAft>
                <a:spcPts val="0"/>
              </a:spcAft>
              <a:buClr>
                <a:schemeClr val="dk1"/>
              </a:buClr>
              <a:buSzPts val="2000"/>
              <a:buFont typeface="Arial"/>
              <a:buNone/>
            </a:pPr>
            <a:r>
              <a:rPr lang="en-US" sz="3200">
                <a:solidFill>
                  <a:schemeClr val="dk2"/>
                </a:solidFill>
                <a:latin typeface="Oswald"/>
                <a:ea typeface="Oswald"/>
                <a:cs typeface="Oswald"/>
                <a:sym typeface="Oswald"/>
              </a:rPr>
              <a:t>sexual violence constantly challenged</a:t>
            </a:r>
            <a:r>
              <a:rPr lang="en-US" sz="2200" b="1">
                <a:solidFill>
                  <a:schemeClr val="dk2"/>
                </a:solidFill>
                <a:latin typeface="Oswald"/>
                <a:ea typeface="Oswald"/>
                <a:cs typeface="Oswald"/>
                <a:sym typeface="Oswald"/>
              </a:rPr>
              <a:t> </a:t>
            </a:r>
            <a:r>
              <a:rPr lang="en-US" sz="2200">
                <a:solidFill>
                  <a:schemeClr val="dk2"/>
                </a:solidFill>
                <a:latin typeface="Oswald"/>
                <a:ea typeface="Oswald"/>
                <a:cs typeface="Oswald"/>
                <a:sym typeface="Oswald"/>
              </a:rPr>
              <a:t> </a:t>
            </a:r>
            <a:endParaRPr sz="1600" b="0" i="0" u="none" strike="noStrike" cap="none">
              <a:solidFill>
                <a:schemeClr val="dk2"/>
              </a:solidFill>
              <a:latin typeface="Lora"/>
              <a:ea typeface="Lora"/>
              <a:cs typeface="Lora"/>
              <a:sym typeface="Lora"/>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chemeClr val="dk2"/>
              </a:solidFill>
              <a:latin typeface="Lora"/>
              <a:ea typeface="Lora"/>
              <a:cs typeface="Lora"/>
              <a:sym typeface="Lora"/>
            </a:endParaRPr>
          </a:p>
        </p:txBody>
      </p:sp>
      <p:pic>
        <p:nvPicPr>
          <p:cNvPr id="169" name="Google Shape;169;ge3ae2dffdf_0_48"/>
          <p:cNvPicPr preferRelativeResize="0"/>
          <p:nvPr/>
        </p:nvPicPr>
        <p:blipFill rotWithShape="1">
          <a:blip r:embed="rId3">
            <a:alphaModFix/>
          </a:blip>
          <a:srcRect b="23165"/>
          <a:stretch/>
        </p:blipFill>
        <p:spPr>
          <a:xfrm>
            <a:off x="4377475" y="88425"/>
            <a:ext cx="4508486" cy="4966651"/>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63"/>
          <p:cNvSpPr txBox="1">
            <a:spLocks noGrp="1"/>
          </p:cNvSpPr>
          <p:nvPr>
            <p:ph type="title"/>
          </p:nvPr>
        </p:nvSpPr>
        <p:spPr>
          <a:xfrm>
            <a:off x="226640" y="66226"/>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b="1">
                <a:solidFill>
                  <a:srgbClr val="387966"/>
                </a:solidFill>
              </a:rPr>
              <a:t>Let’s Deepen Our Thinking</a:t>
            </a:r>
            <a:endParaRPr/>
          </a:p>
        </p:txBody>
      </p:sp>
      <p:sp>
        <p:nvSpPr>
          <p:cNvPr id="175" name="Google Shape;175;p63"/>
          <p:cNvSpPr txBox="1">
            <a:spLocks noGrp="1"/>
          </p:cNvSpPr>
          <p:nvPr>
            <p:ph type="body" idx="1"/>
          </p:nvPr>
        </p:nvSpPr>
        <p:spPr>
          <a:xfrm>
            <a:off x="226650" y="1090000"/>
            <a:ext cx="4424700" cy="3416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sz="3600">
                <a:highlight>
                  <a:srgbClr val="FFFFFF"/>
                </a:highlight>
                <a:latin typeface="Oswald"/>
                <a:ea typeface="Oswald"/>
                <a:cs typeface="Oswald"/>
                <a:sym typeface="Oswald"/>
              </a:rPr>
              <a:t>As a class let’s</a:t>
            </a:r>
            <a:r>
              <a:rPr lang="en-US" sz="3800">
                <a:highlight>
                  <a:srgbClr val="FFFFFF"/>
                </a:highlight>
                <a:latin typeface="Oswald"/>
                <a:ea typeface="Oswald"/>
                <a:cs typeface="Oswald"/>
                <a:sym typeface="Oswald"/>
              </a:rPr>
              <a:t> address one of the following questions</a:t>
            </a:r>
            <a:endParaRPr sz="3600">
              <a:highlight>
                <a:srgbClr val="FFFFFF"/>
              </a:highlight>
              <a:latin typeface="Oswald"/>
              <a:ea typeface="Oswald"/>
              <a:cs typeface="Oswald"/>
              <a:sym typeface="Oswald"/>
            </a:endParaRPr>
          </a:p>
          <a:p>
            <a:pPr marL="114300" lvl="0" indent="0" algn="ctr" rtl="0">
              <a:lnSpc>
                <a:spcPct val="115000"/>
              </a:lnSpc>
              <a:spcBef>
                <a:spcPts val="0"/>
              </a:spcBef>
              <a:spcAft>
                <a:spcPts val="0"/>
              </a:spcAft>
              <a:buSzPts val="1800"/>
              <a:buNone/>
            </a:pPr>
            <a:endParaRPr>
              <a:highlight>
                <a:srgbClr val="FFFFFF"/>
              </a:highlight>
            </a:endParaRPr>
          </a:p>
        </p:txBody>
      </p:sp>
      <p:pic>
        <p:nvPicPr>
          <p:cNvPr id="176" name="Google Shape;176;p63" descr="Photo Of People Using Laptop"/>
          <p:cNvPicPr preferRelativeResize="0"/>
          <p:nvPr/>
        </p:nvPicPr>
        <p:blipFill rotWithShape="1">
          <a:blip r:embed="rId3">
            <a:alphaModFix/>
          </a:blip>
          <a:srcRect/>
          <a:stretch/>
        </p:blipFill>
        <p:spPr>
          <a:xfrm>
            <a:off x="5592579" y="559558"/>
            <a:ext cx="2421540" cy="3632312"/>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p64"/>
          <p:cNvSpPr txBox="1">
            <a:spLocks noGrp="1"/>
          </p:cNvSpPr>
          <p:nvPr>
            <p:ph type="title"/>
          </p:nvPr>
        </p:nvSpPr>
        <p:spPr>
          <a:xfrm>
            <a:off x="157799" y="8"/>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b="1">
                <a:solidFill>
                  <a:srgbClr val="387966"/>
                </a:solidFill>
              </a:rPr>
              <a:t>Let’s Deepen Our Thinking –</a:t>
            </a:r>
            <a:endParaRPr/>
          </a:p>
        </p:txBody>
      </p:sp>
      <p:sp>
        <p:nvSpPr>
          <p:cNvPr id="182" name="Google Shape;182;p64"/>
          <p:cNvSpPr txBox="1"/>
          <p:nvPr/>
        </p:nvSpPr>
        <p:spPr>
          <a:xfrm>
            <a:off x="157806" y="686250"/>
            <a:ext cx="8828400" cy="3648000"/>
          </a:xfrm>
          <a:prstGeom prst="rect">
            <a:avLst/>
          </a:prstGeom>
          <a:noFill/>
          <a:ln>
            <a:noFill/>
          </a:ln>
        </p:spPr>
        <p:txBody>
          <a:bodyPr spcFirstLastPara="1" wrap="square" lIns="91425" tIns="45700" rIns="91425" bIns="45700" anchor="t" anchorCtr="0">
            <a:spAutoFit/>
          </a:bodyPr>
          <a:lstStyle/>
          <a:p>
            <a:pPr marL="457200" marR="0" lvl="0" indent="-368300" algn="l" rtl="0">
              <a:lnSpc>
                <a:spcPct val="100000"/>
              </a:lnSpc>
              <a:spcBef>
                <a:spcPts val="0"/>
              </a:spcBef>
              <a:spcAft>
                <a:spcPts val="0"/>
              </a:spcAft>
              <a:buClr>
                <a:schemeClr val="dk2"/>
              </a:buClr>
              <a:buSzPts val="2200"/>
              <a:buFont typeface="Oswald"/>
              <a:buChar char="●"/>
            </a:pPr>
            <a:r>
              <a:rPr lang="en-US" sz="2200" i="0" u="none" strike="noStrike" cap="none">
                <a:solidFill>
                  <a:schemeClr val="dk2"/>
                </a:solidFill>
                <a:latin typeface="Oswald"/>
                <a:ea typeface="Oswald"/>
                <a:cs typeface="Oswald"/>
                <a:sym typeface="Oswald"/>
              </a:rPr>
              <a:t>How might women and LGBTQ2S+ individuals feel when faced with Rape Culture behaviours and actions?</a:t>
            </a:r>
            <a:endParaRPr sz="2200" i="0" u="none" strike="noStrike" cap="none">
              <a:solidFill>
                <a:schemeClr val="dk2"/>
              </a:solidFill>
              <a:latin typeface="Oswald"/>
              <a:ea typeface="Oswald"/>
              <a:cs typeface="Oswald"/>
              <a:sym typeface="Oswald"/>
            </a:endParaRPr>
          </a:p>
          <a:p>
            <a:pPr marL="914400" marR="0" lvl="0" indent="0" algn="l" rtl="0">
              <a:lnSpc>
                <a:spcPct val="100000"/>
              </a:lnSpc>
              <a:spcBef>
                <a:spcPts val="0"/>
              </a:spcBef>
              <a:spcAft>
                <a:spcPts val="0"/>
              </a:spcAft>
              <a:buNone/>
            </a:pPr>
            <a:endParaRPr sz="1100">
              <a:solidFill>
                <a:schemeClr val="dk2"/>
              </a:solidFill>
              <a:latin typeface="Oswald"/>
              <a:ea typeface="Oswald"/>
              <a:cs typeface="Oswald"/>
              <a:sym typeface="Oswald"/>
            </a:endParaRPr>
          </a:p>
          <a:p>
            <a:pPr marL="457200" marR="0" lvl="0" indent="-368300" algn="l" rtl="0">
              <a:lnSpc>
                <a:spcPct val="100000"/>
              </a:lnSpc>
              <a:spcBef>
                <a:spcPts val="0"/>
              </a:spcBef>
              <a:spcAft>
                <a:spcPts val="0"/>
              </a:spcAft>
              <a:buClr>
                <a:schemeClr val="dk2"/>
              </a:buClr>
              <a:buSzPts val="2200"/>
              <a:buFont typeface="Oswald"/>
              <a:buChar char="●"/>
            </a:pPr>
            <a:r>
              <a:rPr lang="en-US" sz="2200" i="0" u="none" strike="noStrike" cap="none">
                <a:solidFill>
                  <a:schemeClr val="dk2"/>
                </a:solidFill>
                <a:latin typeface="Oswald"/>
                <a:ea typeface="Oswald"/>
                <a:cs typeface="Oswald"/>
                <a:sym typeface="Oswald"/>
              </a:rPr>
              <a:t>How might Rape Culture impact your relationships with others?</a:t>
            </a:r>
            <a:endParaRPr sz="2200" i="0" u="none" strike="noStrike" cap="none">
              <a:solidFill>
                <a:schemeClr val="dk2"/>
              </a:solidFill>
              <a:latin typeface="Oswald"/>
              <a:ea typeface="Oswald"/>
              <a:cs typeface="Oswald"/>
              <a:sym typeface="Oswald"/>
            </a:endParaRPr>
          </a:p>
          <a:p>
            <a:pPr marL="914400" marR="0" lvl="0" indent="0" algn="l" rtl="0">
              <a:lnSpc>
                <a:spcPct val="100000"/>
              </a:lnSpc>
              <a:spcBef>
                <a:spcPts val="0"/>
              </a:spcBef>
              <a:spcAft>
                <a:spcPts val="0"/>
              </a:spcAft>
              <a:buNone/>
            </a:pPr>
            <a:endParaRPr sz="1100">
              <a:solidFill>
                <a:schemeClr val="dk2"/>
              </a:solidFill>
              <a:latin typeface="Oswald"/>
              <a:ea typeface="Oswald"/>
              <a:cs typeface="Oswald"/>
              <a:sym typeface="Oswald"/>
            </a:endParaRPr>
          </a:p>
          <a:p>
            <a:pPr marL="457200" marR="0" lvl="0" indent="-368300" algn="l" rtl="0">
              <a:lnSpc>
                <a:spcPct val="100000"/>
              </a:lnSpc>
              <a:spcBef>
                <a:spcPts val="0"/>
              </a:spcBef>
              <a:spcAft>
                <a:spcPts val="0"/>
              </a:spcAft>
              <a:buClr>
                <a:schemeClr val="dk2"/>
              </a:buClr>
              <a:buSzPts val="2200"/>
              <a:buFont typeface="Oswald"/>
              <a:buChar char="●"/>
            </a:pPr>
            <a:r>
              <a:rPr lang="en-US" sz="2200" i="0" u="none" strike="noStrike" cap="none">
                <a:solidFill>
                  <a:schemeClr val="dk2"/>
                </a:solidFill>
                <a:latin typeface="Oswald"/>
                <a:ea typeface="Oswald"/>
                <a:cs typeface="Oswald"/>
                <a:sym typeface="Oswald"/>
              </a:rPr>
              <a:t>In an inclusive and equitable world, how will women and LGBTQ2S+ individuals feel when: </a:t>
            </a:r>
            <a:endParaRPr sz="2200" i="0" u="none" strike="noStrike" cap="none">
              <a:solidFill>
                <a:schemeClr val="dk2"/>
              </a:solidFill>
              <a:latin typeface="Oswald"/>
              <a:ea typeface="Oswald"/>
              <a:cs typeface="Oswald"/>
              <a:sym typeface="Oswald"/>
            </a:endParaRPr>
          </a:p>
          <a:p>
            <a:pPr marL="457200" marR="0" lvl="0" indent="0" algn="l" rtl="0">
              <a:lnSpc>
                <a:spcPct val="100000"/>
              </a:lnSpc>
              <a:spcBef>
                <a:spcPts val="0"/>
              </a:spcBef>
              <a:spcAft>
                <a:spcPts val="0"/>
              </a:spcAft>
              <a:buNone/>
            </a:pPr>
            <a:endParaRPr sz="1100">
              <a:solidFill>
                <a:schemeClr val="dk2"/>
              </a:solidFill>
              <a:latin typeface="Oswald"/>
              <a:ea typeface="Oswald"/>
              <a:cs typeface="Oswald"/>
              <a:sym typeface="Oswald"/>
            </a:endParaRPr>
          </a:p>
          <a:p>
            <a:pPr marL="457200" marR="0" lvl="0" indent="0" algn="l" rtl="0">
              <a:lnSpc>
                <a:spcPct val="100000"/>
              </a:lnSpc>
              <a:spcBef>
                <a:spcPts val="0"/>
              </a:spcBef>
              <a:spcAft>
                <a:spcPts val="0"/>
              </a:spcAft>
              <a:buNone/>
            </a:pPr>
            <a:r>
              <a:rPr lang="en-US" sz="2200" i="0" u="none" strike="noStrike" cap="none">
                <a:solidFill>
                  <a:schemeClr val="dk2"/>
                </a:solidFill>
                <a:latin typeface="Oswald"/>
                <a:ea typeface="Oswald"/>
                <a:cs typeface="Oswald"/>
                <a:sym typeface="Oswald"/>
              </a:rPr>
              <a:t>Walking alone in the streets?</a:t>
            </a:r>
            <a:endParaRPr sz="2200" i="0" u="none" strike="noStrike" cap="none">
              <a:solidFill>
                <a:schemeClr val="dk2"/>
              </a:solidFill>
              <a:latin typeface="Oswald"/>
              <a:ea typeface="Oswald"/>
              <a:cs typeface="Oswald"/>
              <a:sym typeface="Oswald"/>
            </a:endParaRPr>
          </a:p>
          <a:p>
            <a:pPr marL="457200" marR="0" lvl="0" indent="0" algn="l" rtl="0">
              <a:lnSpc>
                <a:spcPct val="100000"/>
              </a:lnSpc>
              <a:spcBef>
                <a:spcPts val="0"/>
              </a:spcBef>
              <a:spcAft>
                <a:spcPts val="0"/>
              </a:spcAft>
              <a:buNone/>
            </a:pPr>
            <a:r>
              <a:rPr lang="en-US" sz="1900">
                <a:latin typeface="Oswald"/>
                <a:ea typeface="Oswald"/>
                <a:cs typeface="Oswald"/>
                <a:sym typeface="Oswald"/>
              </a:rPr>
              <a:t> </a:t>
            </a:r>
            <a:r>
              <a:rPr lang="en-US" sz="2200" i="0" u="none" strike="noStrike" cap="none">
                <a:solidFill>
                  <a:schemeClr val="dk2"/>
                </a:solidFill>
                <a:latin typeface="Oswald"/>
                <a:ea typeface="Oswald"/>
                <a:cs typeface="Oswald"/>
                <a:sym typeface="Oswald"/>
              </a:rPr>
              <a:t>Consuming media?</a:t>
            </a:r>
            <a:endParaRPr sz="2200" i="0" u="none" strike="noStrike" cap="none">
              <a:solidFill>
                <a:schemeClr val="dk2"/>
              </a:solidFill>
              <a:latin typeface="Oswald"/>
              <a:ea typeface="Oswald"/>
              <a:cs typeface="Oswald"/>
              <a:sym typeface="Oswald"/>
            </a:endParaRPr>
          </a:p>
          <a:p>
            <a:pPr marL="457200" marR="0" lvl="0" indent="0" algn="l" rtl="0">
              <a:lnSpc>
                <a:spcPct val="100000"/>
              </a:lnSpc>
              <a:spcBef>
                <a:spcPts val="0"/>
              </a:spcBef>
              <a:spcAft>
                <a:spcPts val="0"/>
              </a:spcAft>
              <a:buNone/>
            </a:pPr>
            <a:r>
              <a:rPr lang="en-US" sz="2200" i="0" u="none" strike="noStrike" cap="none">
                <a:solidFill>
                  <a:schemeClr val="dk2"/>
                </a:solidFill>
                <a:latin typeface="Oswald"/>
                <a:ea typeface="Oswald"/>
                <a:cs typeface="Oswald"/>
                <a:sym typeface="Oswald"/>
              </a:rPr>
              <a:t>Being in a relationship?</a:t>
            </a:r>
            <a:endParaRPr sz="1900">
              <a:latin typeface="Oswald"/>
              <a:ea typeface="Oswald"/>
              <a:cs typeface="Oswald"/>
              <a:sym typeface="Oswald"/>
            </a:endParaRPr>
          </a:p>
          <a:p>
            <a:pPr marL="457200" marR="0" lvl="0" indent="0" algn="l" rtl="0">
              <a:lnSpc>
                <a:spcPct val="100000"/>
              </a:lnSpc>
              <a:spcBef>
                <a:spcPts val="0"/>
              </a:spcBef>
              <a:spcAft>
                <a:spcPts val="0"/>
              </a:spcAft>
              <a:buNone/>
            </a:pPr>
            <a:r>
              <a:rPr lang="en-US" sz="2200" i="0" u="none" strike="noStrike" cap="none">
                <a:solidFill>
                  <a:schemeClr val="dk2"/>
                </a:solidFill>
                <a:latin typeface="Oswald"/>
                <a:ea typeface="Oswald"/>
                <a:cs typeface="Oswald"/>
                <a:sym typeface="Oswald"/>
              </a:rPr>
              <a:t>Sharing experiences of sexual violence?</a:t>
            </a:r>
            <a:endParaRPr sz="2200" i="0" u="none" strike="noStrike" cap="none">
              <a:solidFill>
                <a:schemeClr val="dk2"/>
              </a:solidFill>
              <a:latin typeface="Oswald"/>
              <a:ea typeface="Oswald"/>
              <a:cs typeface="Oswald"/>
              <a:sym typeface="Oswald"/>
            </a:endParaRPr>
          </a:p>
        </p:txBody>
      </p:sp>
      <p:pic>
        <p:nvPicPr>
          <p:cNvPr id="183" name="Google Shape;183;p64"/>
          <p:cNvPicPr preferRelativeResize="0"/>
          <p:nvPr/>
        </p:nvPicPr>
        <p:blipFill>
          <a:blip r:embed="rId3">
            <a:alphaModFix/>
          </a:blip>
          <a:stretch>
            <a:fillRect/>
          </a:stretch>
        </p:blipFill>
        <p:spPr>
          <a:xfrm>
            <a:off x="6384150" y="2571750"/>
            <a:ext cx="2379725" cy="237972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p65"/>
          <p:cNvSpPr txBox="1">
            <a:spLocks noGrp="1"/>
          </p:cNvSpPr>
          <p:nvPr>
            <p:ph type="title"/>
          </p:nvPr>
        </p:nvSpPr>
        <p:spPr>
          <a:xfrm>
            <a:off x="138656" y="90088"/>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b="1">
                <a:solidFill>
                  <a:srgbClr val="387966"/>
                </a:solidFill>
              </a:rPr>
              <a:t>Let’s Deepen Our Thinking – </a:t>
            </a:r>
            <a:endParaRPr/>
          </a:p>
        </p:txBody>
      </p:sp>
      <p:sp>
        <p:nvSpPr>
          <p:cNvPr id="189" name="Google Shape;189;p65"/>
          <p:cNvSpPr txBox="1"/>
          <p:nvPr/>
        </p:nvSpPr>
        <p:spPr>
          <a:xfrm>
            <a:off x="359495" y="856098"/>
            <a:ext cx="5764800" cy="3417000"/>
          </a:xfrm>
          <a:prstGeom prst="rect">
            <a:avLst/>
          </a:prstGeom>
          <a:noFill/>
          <a:ln>
            <a:noFill/>
          </a:ln>
        </p:spPr>
        <p:txBody>
          <a:bodyPr spcFirstLastPara="1" wrap="square" lIns="91425" tIns="45700" rIns="91425" bIns="45700" anchor="t" anchorCtr="0">
            <a:spAutoFit/>
          </a:bodyPr>
          <a:lstStyle/>
          <a:p>
            <a:pPr marL="457200" marR="0" lvl="0" indent="-488950" algn="l" rtl="0">
              <a:lnSpc>
                <a:spcPct val="100000"/>
              </a:lnSpc>
              <a:spcBef>
                <a:spcPts val="0"/>
              </a:spcBef>
              <a:spcAft>
                <a:spcPts val="0"/>
              </a:spcAft>
              <a:buClr>
                <a:srgbClr val="000000"/>
              </a:buClr>
              <a:buSzPts val="2700"/>
              <a:buFont typeface="Oswald"/>
              <a:buChar char="●"/>
            </a:pPr>
            <a:r>
              <a:rPr lang="en-US" sz="2700" i="0" u="none" strike="noStrike" cap="none">
                <a:solidFill>
                  <a:schemeClr val="dk2"/>
                </a:solidFill>
                <a:latin typeface="Oswald"/>
                <a:ea typeface="Oswald"/>
                <a:cs typeface="Oswald"/>
                <a:sym typeface="Oswald"/>
              </a:rPr>
              <a:t>What feelings or attitudes may contribute to men harassing women in public spaces/street?</a:t>
            </a:r>
            <a:endParaRPr sz="1900" i="0" u="none" strike="noStrike" cap="none">
              <a:solidFill>
                <a:srgbClr val="000000"/>
              </a:solidFill>
              <a:latin typeface="Oswald"/>
              <a:ea typeface="Oswald"/>
              <a:cs typeface="Oswald"/>
              <a:sym typeface="Oswald"/>
            </a:endParaRPr>
          </a:p>
          <a:p>
            <a:pPr marL="457200" marR="0" lvl="0" indent="-488950" algn="l" rtl="0">
              <a:lnSpc>
                <a:spcPct val="100000"/>
              </a:lnSpc>
              <a:spcBef>
                <a:spcPts val="0"/>
              </a:spcBef>
              <a:spcAft>
                <a:spcPts val="0"/>
              </a:spcAft>
              <a:buClr>
                <a:srgbClr val="000000"/>
              </a:buClr>
              <a:buSzPts val="2700"/>
              <a:buFont typeface="Oswald"/>
              <a:buChar char="●"/>
            </a:pPr>
            <a:r>
              <a:rPr lang="en-US" sz="2700" i="0" u="none" strike="noStrike" cap="none">
                <a:solidFill>
                  <a:schemeClr val="dk2"/>
                </a:solidFill>
                <a:latin typeface="Oswald"/>
                <a:ea typeface="Oswald"/>
                <a:cs typeface="Oswald"/>
                <a:sym typeface="Oswald"/>
              </a:rPr>
              <a:t>Are those attitudes learned? Where are they learned?</a:t>
            </a:r>
            <a:endParaRPr sz="1900" i="0" u="none" strike="noStrike" cap="none">
              <a:solidFill>
                <a:srgbClr val="000000"/>
              </a:solidFill>
              <a:latin typeface="Oswald"/>
              <a:ea typeface="Oswald"/>
              <a:cs typeface="Oswald"/>
              <a:sym typeface="Oswald"/>
            </a:endParaRPr>
          </a:p>
          <a:p>
            <a:pPr marL="457200" marR="0" lvl="0" indent="-488950" algn="l" rtl="0">
              <a:lnSpc>
                <a:spcPct val="100000"/>
              </a:lnSpc>
              <a:spcBef>
                <a:spcPts val="0"/>
              </a:spcBef>
              <a:spcAft>
                <a:spcPts val="0"/>
              </a:spcAft>
              <a:buClr>
                <a:srgbClr val="000000"/>
              </a:buClr>
              <a:buSzPts val="2700"/>
              <a:buFont typeface="Oswald"/>
              <a:buChar char="●"/>
            </a:pPr>
            <a:r>
              <a:rPr lang="en-US" sz="2700" i="0" u="none" strike="noStrike" cap="none">
                <a:solidFill>
                  <a:schemeClr val="dk2"/>
                </a:solidFill>
                <a:latin typeface="Oswald"/>
                <a:ea typeface="Oswald"/>
                <a:cs typeface="Oswald"/>
                <a:sym typeface="Oswald"/>
              </a:rPr>
              <a:t>How do these attitudes affect men?</a:t>
            </a:r>
            <a:endParaRPr sz="1900" i="0" u="none" strike="noStrike" cap="none">
              <a:solidFill>
                <a:srgbClr val="000000"/>
              </a:solidFill>
              <a:latin typeface="Oswald"/>
              <a:ea typeface="Oswald"/>
              <a:cs typeface="Oswald"/>
              <a:sym typeface="Oswald"/>
            </a:endParaRPr>
          </a:p>
          <a:p>
            <a:pPr marL="457200" marR="0" lvl="0" indent="-488950" algn="l" rtl="0">
              <a:lnSpc>
                <a:spcPct val="100000"/>
              </a:lnSpc>
              <a:spcBef>
                <a:spcPts val="0"/>
              </a:spcBef>
              <a:spcAft>
                <a:spcPts val="0"/>
              </a:spcAft>
              <a:buClr>
                <a:srgbClr val="000000"/>
              </a:buClr>
              <a:buSzPts val="2700"/>
              <a:buFont typeface="Oswald"/>
              <a:buChar char="●"/>
            </a:pPr>
            <a:r>
              <a:rPr lang="en-US" sz="2700" i="0" u="none" strike="noStrike" cap="none">
                <a:solidFill>
                  <a:schemeClr val="dk2"/>
                </a:solidFill>
                <a:latin typeface="Oswald"/>
                <a:ea typeface="Oswald"/>
                <a:cs typeface="Oswald"/>
                <a:sym typeface="Oswald"/>
              </a:rPr>
              <a:t>What can men do to challenge these behaviours and end rape culture?</a:t>
            </a:r>
            <a:endParaRPr sz="2700" i="0" u="none" strike="noStrike" cap="none">
              <a:solidFill>
                <a:schemeClr val="dk2"/>
              </a:solidFill>
              <a:latin typeface="Oswald"/>
              <a:ea typeface="Oswald"/>
              <a:cs typeface="Oswald"/>
              <a:sym typeface="Oswald"/>
            </a:endParaRPr>
          </a:p>
        </p:txBody>
      </p:sp>
      <p:pic>
        <p:nvPicPr>
          <p:cNvPr id="190" name="Google Shape;190;p65"/>
          <p:cNvPicPr preferRelativeResize="0"/>
          <p:nvPr/>
        </p:nvPicPr>
        <p:blipFill>
          <a:blip r:embed="rId3">
            <a:alphaModFix/>
          </a:blip>
          <a:stretch>
            <a:fillRect/>
          </a:stretch>
        </p:blipFill>
        <p:spPr>
          <a:xfrm>
            <a:off x="5776450" y="829374"/>
            <a:ext cx="3205600" cy="32056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72"/>
          <p:cNvSpPr txBox="1">
            <a:spLocks noGrp="1"/>
          </p:cNvSpPr>
          <p:nvPr>
            <p:ph type="title"/>
          </p:nvPr>
        </p:nvSpPr>
        <p:spPr>
          <a:xfrm>
            <a:off x="186950" y="364175"/>
            <a:ext cx="4045200" cy="4911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4200"/>
              <a:buNone/>
            </a:pPr>
            <a:r>
              <a:rPr lang="en-US" sz="3600" b="1">
                <a:solidFill>
                  <a:srgbClr val="387966"/>
                </a:solidFill>
              </a:rPr>
              <a:t>Let’s make a change</a:t>
            </a:r>
            <a:endParaRPr sz="3600"/>
          </a:p>
        </p:txBody>
      </p:sp>
      <p:sp>
        <p:nvSpPr>
          <p:cNvPr id="196" name="Google Shape;196;p72"/>
          <p:cNvSpPr txBox="1">
            <a:spLocks noGrp="1"/>
          </p:cNvSpPr>
          <p:nvPr>
            <p:ph type="subTitle" idx="4294967295"/>
          </p:nvPr>
        </p:nvSpPr>
        <p:spPr>
          <a:xfrm>
            <a:off x="277200" y="1019675"/>
            <a:ext cx="4980600" cy="1740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800"/>
              <a:buFont typeface="Arial"/>
              <a:buNone/>
            </a:pPr>
            <a:r>
              <a:rPr lang="en-US" sz="4000" dirty="0">
                <a:solidFill>
                  <a:srgbClr val="434343"/>
                </a:solidFill>
                <a:latin typeface="Oswald"/>
                <a:ea typeface="Oswald"/>
                <a:cs typeface="Oswald"/>
                <a:sym typeface="Oswald"/>
              </a:rPr>
              <a:t>How can we challenge Rape Culture and build consensual and healthy relationships?</a:t>
            </a:r>
            <a:endParaRPr sz="2600" dirty="0">
              <a:solidFill>
                <a:srgbClr val="434343"/>
              </a:solidFill>
              <a:latin typeface="Oswald"/>
              <a:ea typeface="Oswald"/>
              <a:cs typeface="Oswald"/>
              <a:sym typeface="Oswald"/>
            </a:endParaRPr>
          </a:p>
        </p:txBody>
      </p:sp>
      <p:pic>
        <p:nvPicPr>
          <p:cNvPr id="197" name="Google Shape;197;p72"/>
          <p:cNvPicPr preferRelativeResize="0"/>
          <p:nvPr/>
        </p:nvPicPr>
        <p:blipFill>
          <a:blip r:embed="rId3">
            <a:alphaModFix/>
          </a:blip>
          <a:stretch>
            <a:fillRect/>
          </a:stretch>
        </p:blipFill>
        <p:spPr>
          <a:xfrm>
            <a:off x="5190350" y="364175"/>
            <a:ext cx="3730849" cy="3730849"/>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ge3ae2dffdf_0_24"/>
          <p:cNvSpPr txBox="1">
            <a:spLocks noGrp="1"/>
          </p:cNvSpPr>
          <p:nvPr>
            <p:ph type="title"/>
          </p:nvPr>
        </p:nvSpPr>
        <p:spPr>
          <a:xfrm>
            <a:off x="181232" y="1"/>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b="1">
                <a:solidFill>
                  <a:srgbClr val="387966"/>
                </a:solidFill>
              </a:rPr>
              <a:t>What is your thinking now?</a:t>
            </a:r>
            <a:endParaRPr/>
          </a:p>
        </p:txBody>
      </p:sp>
      <p:sp>
        <p:nvSpPr>
          <p:cNvPr id="203" name="Google Shape;203;ge3ae2dffdf_0_24"/>
          <p:cNvSpPr txBox="1">
            <a:spLocks noGrp="1"/>
          </p:cNvSpPr>
          <p:nvPr>
            <p:ph type="body" idx="1"/>
          </p:nvPr>
        </p:nvSpPr>
        <p:spPr>
          <a:xfrm>
            <a:off x="57789" y="584155"/>
            <a:ext cx="9018600" cy="3416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800"/>
              <a:buNone/>
            </a:pPr>
            <a:r>
              <a:rPr lang="en-US">
                <a:latin typeface="Oswald"/>
                <a:ea typeface="Oswald"/>
                <a:cs typeface="Oswald"/>
                <a:sym typeface="Oswald"/>
              </a:rPr>
              <a:t>“Consent is the key </a:t>
            </a:r>
            <a:r>
              <a:rPr lang="en-US">
                <a:solidFill>
                  <a:schemeClr val="dk2"/>
                </a:solidFill>
                <a:latin typeface="Oswald"/>
                <a:ea typeface="Oswald"/>
                <a:cs typeface="Oswald"/>
                <a:sym typeface="Oswald"/>
              </a:rPr>
              <a:t>to ending Rape Culture </a:t>
            </a:r>
            <a:r>
              <a:rPr lang="en-US">
                <a:solidFill>
                  <a:schemeClr val="dk1"/>
                </a:solidFill>
                <a:latin typeface="Oswald"/>
                <a:ea typeface="Oswald"/>
                <a:cs typeface="Oswald"/>
                <a:sym typeface="Oswald"/>
              </a:rPr>
              <a:t>and </a:t>
            </a:r>
            <a:r>
              <a:rPr lang="en-US">
                <a:latin typeface="Oswald"/>
                <a:ea typeface="Oswald"/>
                <a:cs typeface="Oswald"/>
                <a:sym typeface="Oswald"/>
              </a:rPr>
              <a:t>building healthy relationships.”</a:t>
            </a:r>
            <a:endParaRPr>
              <a:latin typeface="Oswald"/>
              <a:ea typeface="Oswald"/>
              <a:cs typeface="Oswald"/>
              <a:sym typeface="Oswald"/>
            </a:endParaRPr>
          </a:p>
          <a:p>
            <a:pPr marL="457200" lvl="0" indent="-228600" algn="l" rtl="0">
              <a:lnSpc>
                <a:spcPct val="115000"/>
              </a:lnSpc>
              <a:spcBef>
                <a:spcPts val="0"/>
              </a:spcBef>
              <a:spcAft>
                <a:spcPts val="0"/>
              </a:spcAft>
              <a:buSzPts val="1800"/>
              <a:buNone/>
            </a:pPr>
            <a:endParaRPr>
              <a:latin typeface="Oswald"/>
              <a:ea typeface="Oswald"/>
              <a:cs typeface="Oswald"/>
              <a:sym typeface="Oswald"/>
            </a:endParaRPr>
          </a:p>
          <a:p>
            <a:pPr marL="0" lvl="0" indent="0" algn="l" rtl="0">
              <a:lnSpc>
                <a:spcPct val="115000"/>
              </a:lnSpc>
              <a:spcBef>
                <a:spcPts val="0"/>
              </a:spcBef>
              <a:spcAft>
                <a:spcPts val="0"/>
              </a:spcAft>
              <a:buSzPts val="1800"/>
              <a:buNone/>
            </a:pPr>
            <a:r>
              <a:rPr lang="en-US">
                <a:latin typeface="Oswald"/>
                <a:ea typeface="Oswald"/>
                <a:cs typeface="Oswald"/>
                <a:sym typeface="Oswald"/>
              </a:rPr>
              <a:t>To what extent do you believe this statement to be true?</a:t>
            </a:r>
            <a:endParaRPr>
              <a:latin typeface="Oswald"/>
              <a:ea typeface="Oswald"/>
              <a:cs typeface="Oswald"/>
              <a:sym typeface="Oswald"/>
            </a:endParaRPr>
          </a:p>
          <a:p>
            <a:pPr marL="457200" lvl="0" indent="-228600" algn="l" rtl="0">
              <a:lnSpc>
                <a:spcPct val="115000"/>
              </a:lnSpc>
              <a:spcBef>
                <a:spcPts val="0"/>
              </a:spcBef>
              <a:spcAft>
                <a:spcPts val="0"/>
              </a:spcAft>
              <a:buSzPts val="1800"/>
              <a:buNone/>
            </a:pPr>
            <a:endParaRPr>
              <a:latin typeface="Oswald"/>
              <a:ea typeface="Oswald"/>
              <a:cs typeface="Oswald"/>
              <a:sym typeface="Oswald"/>
            </a:endParaRPr>
          </a:p>
          <a:p>
            <a:pPr marL="0" lvl="0" indent="0" algn="l" rtl="0">
              <a:lnSpc>
                <a:spcPct val="100000"/>
              </a:lnSpc>
              <a:spcBef>
                <a:spcPts val="0"/>
              </a:spcBef>
              <a:spcAft>
                <a:spcPts val="0"/>
              </a:spcAft>
              <a:buSzPts val="1800"/>
              <a:buNone/>
            </a:pPr>
            <a:r>
              <a:rPr lang="en-US">
                <a:latin typeface="Oswald"/>
                <a:ea typeface="Oswald"/>
                <a:cs typeface="Oswald"/>
                <a:sym typeface="Oswald"/>
              </a:rPr>
              <a:t> Answer the following Poll anonymously:    </a:t>
            </a:r>
            <a:endParaRPr>
              <a:latin typeface="Oswald"/>
              <a:ea typeface="Oswald"/>
              <a:cs typeface="Oswald"/>
              <a:sym typeface="Oswald"/>
            </a:endParaRPr>
          </a:p>
          <a:p>
            <a:pPr marL="914400" lvl="1" indent="-317500" algn="l" rtl="0">
              <a:lnSpc>
                <a:spcPct val="100000"/>
              </a:lnSpc>
              <a:spcBef>
                <a:spcPts val="0"/>
              </a:spcBef>
              <a:spcAft>
                <a:spcPts val="0"/>
              </a:spcAft>
              <a:buSzPts val="1400"/>
              <a:buFont typeface="Oswald"/>
              <a:buChar char="○"/>
            </a:pPr>
            <a:r>
              <a:rPr lang="en-US" sz="2200">
                <a:latin typeface="Oswald"/>
                <a:ea typeface="Oswald"/>
                <a:cs typeface="Oswald"/>
                <a:sym typeface="Oswald"/>
              </a:rPr>
              <a:t>Absolutely</a:t>
            </a:r>
            <a:endParaRPr>
              <a:latin typeface="Oswald"/>
              <a:ea typeface="Oswald"/>
              <a:cs typeface="Oswald"/>
              <a:sym typeface="Oswald"/>
            </a:endParaRPr>
          </a:p>
          <a:p>
            <a:pPr marL="914400" lvl="1" indent="-317500" algn="l" rtl="0">
              <a:lnSpc>
                <a:spcPct val="100000"/>
              </a:lnSpc>
              <a:spcBef>
                <a:spcPts val="0"/>
              </a:spcBef>
              <a:spcAft>
                <a:spcPts val="0"/>
              </a:spcAft>
              <a:buSzPts val="1400"/>
              <a:buFont typeface="Oswald"/>
              <a:buChar char="○"/>
            </a:pPr>
            <a:r>
              <a:rPr lang="en-US" sz="2200">
                <a:latin typeface="Oswald"/>
                <a:ea typeface="Oswald"/>
                <a:cs typeface="Oswald"/>
                <a:sym typeface="Oswald"/>
              </a:rPr>
              <a:t>Somewhat true				</a:t>
            </a:r>
            <a:endParaRPr>
              <a:latin typeface="Oswald"/>
              <a:ea typeface="Oswald"/>
              <a:cs typeface="Oswald"/>
              <a:sym typeface="Oswald"/>
            </a:endParaRPr>
          </a:p>
          <a:p>
            <a:pPr marL="914400" lvl="1" indent="-317500" algn="l" rtl="0">
              <a:lnSpc>
                <a:spcPct val="100000"/>
              </a:lnSpc>
              <a:spcBef>
                <a:spcPts val="0"/>
              </a:spcBef>
              <a:spcAft>
                <a:spcPts val="0"/>
              </a:spcAft>
              <a:buSzPts val="1400"/>
              <a:buFont typeface="Oswald"/>
              <a:buChar char="○"/>
            </a:pPr>
            <a:r>
              <a:rPr lang="en-US" sz="2200">
                <a:latin typeface="Oswald"/>
                <a:ea typeface="Oswald"/>
                <a:cs typeface="Oswald"/>
                <a:sym typeface="Oswald"/>
              </a:rPr>
              <a:t>Not sure</a:t>
            </a:r>
            <a:endParaRPr>
              <a:latin typeface="Oswald"/>
              <a:ea typeface="Oswald"/>
              <a:cs typeface="Oswald"/>
              <a:sym typeface="Oswald"/>
            </a:endParaRPr>
          </a:p>
          <a:p>
            <a:pPr marL="914400" lvl="1" indent="-317500" algn="l" rtl="0">
              <a:lnSpc>
                <a:spcPct val="100000"/>
              </a:lnSpc>
              <a:spcBef>
                <a:spcPts val="0"/>
              </a:spcBef>
              <a:spcAft>
                <a:spcPts val="0"/>
              </a:spcAft>
              <a:buSzPts val="1400"/>
              <a:buFont typeface="Oswald"/>
              <a:buChar char="○"/>
            </a:pPr>
            <a:r>
              <a:rPr lang="en-US" sz="2200">
                <a:latin typeface="Oswald"/>
                <a:ea typeface="Oswald"/>
                <a:cs typeface="Oswald"/>
                <a:sym typeface="Oswald"/>
              </a:rPr>
              <a:t>I don’t think so</a:t>
            </a:r>
            <a:endParaRPr>
              <a:latin typeface="Oswald"/>
              <a:ea typeface="Oswald"/>
              <a:cs typeface="Oswald"/>
              <a:sym typeface="Oswald"/>
            </a:endParaRPr>
          </a:p>
          <a:p>
            <a:pPr marL="457200" lvl="0" indent="-228600" algn="l" rtl="0">
              <a:lnSpc>
                <a:spcPct val="115000"/>
              </a:lnSpc>
              <a:spcBef>
                <a:spcPts val="0"/>
              </a:spcBef>
              <a:spcAft>
                <a:spcPts val="0"/>
              </a:spcAft>
              <a:buSzPts val="1800"/>
              <a:buNone/>
            </a:pPr>
            <a:endParaRPr/>
          </a:p>
        </p:txBody>
      </p:sp>
      <p:pic>
        <p:nvPicPr>
          <p:cNvPr id="204" name="Google Shape;204;ge3ae2dffdf_0_24"/>
          <p:cNvPicPr preferRelativeResize="0"/>
          <p:nvPr/>
        </p:nvPicPr>
        <p:blipFill>
          <a:blip r:embed="rId3">
            <a:alphaModFix/>
          </a:blip>
          <a:stretch>
            <a:fillRect/>
          </a:stretch>
        </p:blipFill>
        <p:spPr>
          <a:xfrm>
            <a:off x="4756850" y="2045699"/>
            <a:ext cx="4207475" cy="216507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0" name="Google Shape;80;p55"/>
          <p:cNvSpPr txBox="1"/>
          <p:nvPr/>
        </p:nvSpPr>
        <p:spPr>
          <a:xfrm>
            <a:off x="160363" y="721249"/>
            <a:ext cx="5529000" cy="2062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1" i="0" u="none" strike="noStrike" cap="none">
                <a:solidFill>
                  <a:srgbClr val="387966"/>
                </a:solidFill>
                <a:latin typeface="Oswald"/>
                <a:ea typeface="Oswald"/>
                <a:cs typeface="Oswald"/>
                <a:sym typeface="Oswald"/>
              </a:rPr>
              <a:t>Content Warning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200"/>
              <a:buFont typeface="Arial"/>
              <a:buNone/>
            </a:pPr>
            <a:r>
              <a:rPr lang="en-US" sz="3200" b="1" i="0" u="none" strike="noStrike" cap="none">
                <a:solidFill>
                  <a:srgbClr val="387966"/>
                </a:solidFill>
                <a:latin typeface="Oswald"/>
                <a:ea typeface="Oswald"/>
                <a:cs typeface="Oswald"/>
                <a:sym typeface="Oswald"/>
              </a:rPr>
              <a:t>and Support</a:t>
            </a:r>
            <a:endParaRPr sz="3200" b="1" i="0" u="none" strike="noStrike" cap="none">
              <a:solidFill>
                <a:srgbClr val="387966"/>
              </a:solidFill>
              <a:latin typeface="Oswald"/>
              <a:ea typeface="Oswald"/>
              <a:cs typeface="Oswald"/>
              <a:sym typeface="Oswald"/>
            </a:endParaRPr>
          </a:p>
          <a:p>
            <a:pPr marL="0" marR="0" lvl="0" indent="0" algn="l" rtl="0">
              <a:lnSpc>
                <a:spcPct val="100000"/>
              </a:lnSpc>
              <a:spcBef>
                <a:spcPts val="0"/>
              </a:spcBef>
              <a:spcAft>
                <a:spcPts val="0"/>
              </a:spcAft>
              <a:buClr>
                <a:srgbClr val="000000"/>
              </a:buClr>
              <a:buSzPts val="3200"/>
              <a:buFont typeface="Arial"/>
              <a:buNone/>
            </a:pPr>
            <a:endParaRPr sz="3200" b="1" i="0" u="none" strike="noStrike" cap="none">
              <a:solidFill>
                <a:srgbClr val="387966"/>
              </a:solidFill>
              <a:latin typeface="Oswald"/>
              <a:ea typeface="Oswald"/>
              <a:cs typeface="Oswald"/>
              <a:sym typeface="Oswald"/>
            </a:endParaRPr>
          </a:p>
          <a:p>
            <a:pPr marL="0" marR="0" lvl="0" indent="0" algn="l" rtl="0">
              <a:lnSpc>
                <a:spcPct val="100000"/>
              </a:lnSpc>
              <a:spcBef>
                <a:spcPts val="0"/>
              </a:spcBef>
              <a:spcAft>
                <a:spcPts val="0"/>
              </a:spcAft>
              <a:buClr>
                <a:srgbClr val="000000"/>
              </a:buClr>
              <a:buSzPts val="3200"/>
              <a:buFont typeface="Arial"/>
              <a:buNone/>
            </a:pPr>
            <a:endParaRPr sz="3200" b="1" i="0" u="none" strike="noStrike" cap="none">
              <a:solidFill>
                <a:srgbClr val="387966"/>
              </a:solidFill>
              <a:latin typeface="Oswald"/>
              <a:ea typeface="Oswald"/>
              <a:cs typeface="Oswald"/>
              <a:sym typeface="Oswald"/>
            </a:endParaRPr>
          </a:p>
        </p:txBody>
      </p:sp>
      <p:sp>
        <p:nvSpPr>
          <p:cNvPr id="81" name="Google Shape;81;p55"/>
          <p:cNvSpPr txBox="1"/>
          <p:nvPr/>
        </p:nvSpPr>
        <p:spPr>
          <a:xfrm>
            <a:off x="160375" y="2228300"/>
            <a:ext cx="3000000" cy="985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600"/>
              <a:buFont typeface="Arial"/>
              <a:buNone/>
            </a:pPr>
            <a:r>
              <a:rPr lang="en-US" sz="2600" b="1" i="0" u="none" strike="noStrike" cap="none">
                <a:solidFill>
                  <a:srgbClr val="387966"/>
                </a:solidFill>
                <a:latin typeface="Oswald"/>
                <a:ea typeface="Oswald"/>
                <a:cs typeface="Oswald"/>
                <a:sym typeface="Oswald"/>
              </a:rPr>
              <a:t>Let’s create a class agreement!</a:t>
            </a:r>
            <a:endParaRPr sz="800" b="0" i="0" u="none" strike="noStrike" cap="none">
              <a:solidFill>
                <a:srgbClr val="000000"/>
              </a:solidFill>
              <a:latin typeface="Arial"/>
              <a:ea typeface="Arial"/>
              <a:cs typeface="Arial"/>
              <a:sym typeface="Arial"/>
            </a:endParaRPr>
          </a:p>
        </p:txBody>
      </p:sp>
      <p:sp>
        <p:nvSpPr>
          <p:cNvPr id="82" name="Google Shape;82;p55"/>
          <p:cNvSpPr/>
          <p:nvPr/>
        </p:nvSpPr>
        <p:spPr>
          <a:xfrm>
            <a:off x="3229950" y="137250"/>
            <a:ext cx="5816400" cy="4169100"/>
          </a:xfrm>
          <a:prstGeom prst="rect">
            <a:avLst/>
          </a:prstGeom>
          <a:noFill/>
          <a:ln w="25400" cap="flat" cmpd="sng">
            <a:solidFill>
              <a:srgbClr val="FA12D9"/>
            </a:solidFill>
            <a:prstDash val="solid"/>
            <a:round/>
            <a:headEnd type="none" w="sm" len="sm"/>
            <a:tailEnd type="none" w="sm" len="sm"/>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FA12D9"/>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 name="Google Shape;83;p55"/>
          <p:cNvSpPr txBox="1"/>
          <p:nvPr/>
        </p:nvSpPr>
        <p:spPr>
          <a:xfrm>
            <a:off x="3329625" y="206825"/>
            <a:ext cx="5635500" cy="4776600"/>
          </a:xfrm>
          <a:prstGeom prst="rect">
            <a:avLst/>
          </a:prstGeom>
          <a:noFill/>
          <a:ln>
            <a:noFill/>
          </a:ln>
        </p:spPr>
        <p:txBody>
          <a:bodyPr spcFirstLastPara="1" wrap="square" lIns="45675" tIns="45675" rIns="45675" bIns="45675" anchor="t" anchorCtr="0">
            <a:spAutoFit/>
          </a:bodyPr>
          <a:lstStyle/>
          <a:p>
            <a:pPr marL="0" marR="0" lvl="1" indent="0" algn="l" rtl="0">
              <a:lnSpc>
                <a:spcPct val="100000"/>
              </a:lnSpc>
              <a:spcBef>
                <a:spcPts val="0"/>
              </a:spcBef>
              <a:spcAft>
                <a:spcPts val="0"/>
              </a:spcAft>
              <a:buClr>
                <a:srgbClr val="387966"/>
              </a:buClr>
              <a:buSzPts val="2400"/>
              <a:buFont typeface="Oswald"/>
              <a:buNone/>
            </a:pPr>
            <a:r>
              <a:rPr lang="en-US" sz="2400" b="0" i="0" u="none" strike="noStrike" cap="none">
                <a:solidFill>
                  <a:srgbClr val="387966"/>
                </a:solidFill>
                <a:latin typeface="Oswald"/>
                <a:ea typeface="Oswald"/>
                <a:cs typeface="Oswald"/>
                <a:sym typeface="Oswald"/>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In-school resources:</a:t>
            </a:r>
            <a:endParaRPr sz="1400" b="0" i="0" u="none" strike="noStrike" cap="none">
              <a:solidFill>
                <a:srgbClr val="000000"/>
              </a:solidFill>
              <a:latin typeface="Arial"/>
              <a:ea typeface="Arial"/>
              <a:cs typeface="Arial"/>
              <a:sym typeface="Arial"/>
            </a:endParaRPr>
          </a:p>
          <a:p>
            <a:pPr marL="0" marR="0" lvl="1" indent="457200" algn="l" rtl="0">
              <a:lnSpc>
                <a:spcPct val="100000"/>
              </a:lnSpc>
              <a:spcBef>
                <a:spcPts val="0"/>
              </a:spcBef>
              <a:spcAft>
                <a:spcPts val="0"/>
              </a:spcAft>
              <a:buClr>
                <a:srgbClr val="434343"/>
              </a:buClr>
              <a:buSzPts val="1400"/>
              <a:buFont typeface="Oswald"/>
              <a:buNone/>
            </a:pPr>
            <a:endParaRPr sz="1400" b="0" i="0" u="none" strike="noStrike" cap="none">
              <a:solidFill>
                <a:srgbClr val="000000"/>
              </a:solidFill>
              <a:latin typeface="Arial"/>
              <a:ea typeface="Arial"/>
              <a:cs typeface="Arial"/>
              <a:sym typeface="Arial"/>
            </a:endParaRPr>
          </a:p>
          <a:p>
            <a:pPr marL="0" marR="0" lvl="1" indent="457200" algn="l" rtl="0">
              <a:lnSpc>
                <a:spcPct val="100000"/>
              </a:lnSpc>
              <a:spcBef>
                <a:spcPts val="0"/>
              </a:spcBef>
              <a:spcAft>
                <a:spcPts val="0"/>
              </a:spcAft>
              <a:buClr>
                <a:srgbClr val="387966"/>
              </a:buClr>
              <a:buSzPts val="1400"/>
              <a:buFont typeface="Oswald"/>
              <a:buNone/>
            </a:pPr>
            <a:endParaRPr sz="1400" b="0" i="0" u="none" strike="noStrike" cap="none">
              <a:solidFill>
                <a:srgbClr val="000000"/>
              </a:solidFill>
              <a:latin typeface="Arial"/>
              <a:ea typeface="Arial"/>
              <a:cs typeface="Arial"/>
              <a:sym typeface="Arial"/>
            </a:endParaRPr>
          </a:p>
          <a:p>
            <a:pPr marL="0" marR="0" lvl="1" indent="457200" algn="l" rtl="0">
              <a:lnSpc>
                <a:spcPct val="100000"/>
              </a:lnSpc>
              <a:spcBef>
                <a:spcPts val="0"/>
              </a:spcBef>
              <a:spcAft>
                <a:spcPts val="0"/>
              </a:spcAft>
              <a:buClr>
                <a:srgbClr val="387966"/>
              </a:buClr>
              <a:buSzPts val="1400"/>
              <a:buFont typeface="Oswald"/>
              <a:buNone/>
            </a:pPr>
            <a:endParaRPr sz="1400" b="0" i="0" u="none" strike="noStrike" cap="none">
              <a:solidFill>
                <a:srgbClr val="000000"/>
              </a:solidFill>
              <a:latin typeface="Arial"/>
              <a:ea typeface="Arial"/>
              <a:cs typeface="Arial"/>
              <a:sym typeface="Arial"/>
            </a:endParaRPr>
          </a:p>
          <a:p>
            <a:pPr marL="0" marR="0" lvl="1" indent="0" algn="l" rtl="0">
              <a:lnSpc>
                <a:spcPct val="100000"/>
              </a:lnSpc>
              <a:spcBef>
                <a:spcPts val="0"/>
              </a:spcBef>
              <a:spcAft>
                <a:spcPts val="0"/>
              </a:spcAft>
              <a:buClr>
                <a:srgbClr val="387966"/>
              </a:buClr>
              <a:buSzPts val="2400"/>
              <a:buFont typeface="Oswald"/>
              <a:buNone/>
            </a:pPr>
            <a:r>
              <a:rPr lang="en-US" sz="2400" b="0" i="0" u="none" strike="noStrike" cap="none">
                <a:solidFill>
                  <a:srgbClr val="387966"/>
                </a:solidFill>
                <a:latin typeface="Oswald"/>
                <a:ea typeface="Oswald"/>
                <a:cs typeface="Oswald"/>
                <a:sym typeface="Oswald"/>
              </a:rPr>
              <a:t>Canada-Wide Resources:</a:t>
            </a:r>
            <a:endParaRPr sz="1400" b="0" i="0" u="none" strike="noStrike" cap="none">
              <a:solidFill>
                <a:srgbClr val="000000"/>
              </a:solidFill>
              <a:latin typeface="Arial"/>
              <a:ea typeface="Arial"/>
              <a:cs typeface="Arial"/>
              <a:sym typeface="Arial"/>
            </a:endParaRPr>
          </a:p>
          <a:p>
            <a:pPr marL="0" marR="0" lvl="1" indent="0" algn="l" rtl="0">
              <a:lnSpc>
                <a:spcPct val="100000"/>
              </a:lnSpc>
              <a:spcBef>
                <a:spcPts val="0"/>
              </a:spcBef>
              <a:spcAft>
                <a:spcPts val="0"/>
              </a:spcAft>
              <a:buClr>
                <a:srgbClr val="434343"/>
              </a:buClr>
              <a:buSzPts val="2400"/>
              <a:buFont typeface="Oswald"/>
              <a:buNone/>
            </a:pPr>
            <a:r>
              <a:rPr lang="en-US" sz="2400" b="1" i="0" u="none" strike="noStrike" cap="none">
                <a:solidFill>
                  <a:srgbClr val="434343"/>
                </a:solidFill>
                <a:latin typeface="Oswald"/>
                <a:ea typeface="Oswald"/>
                <a:cs typeface="Oswald"/>
                <a:sym typeface="Oswald"/>
              </a:rPr>
              <a:t>Canadian Human Trafficking Hotline </a:t>
            </a:r>
            <a:endParaRPr sz="1400" b="1" i="0" u="none" strike="noStrike" cap="none">
              <a:solidFill>
                <a:srgbClr val="000000"/>
              </a:solidFill>
            </a:endParaRPr>
          </a:p>
          <a:p>
            <a:pPr marL="0" marR="0" lvl="1" indent="0" algn="l" rtl="0">
              <a:lnSpc>
                <a:spcPct val="100000"/>
              </a:lnSpc>
              <a:spcBef>
                <a:spcPts val="0"/>
              </a:spcBef>
              <a:spcAft>
                <a:spcPts val="0"/>
              </a:spcAft>
              <a:buClr>
                <a:srgbClr val="0097A7"/>
              </a:buClr>
              <a:buSzPts val="2400"/>
              <a:buFont typeface="Oswald"/>
              <a:buNone/>
            </a:pPr>
            <a:r>
              <a:rPr lang="en-US" sz="2400" b="0" i="0" u="sng" strike="noStrike" cap="none">
                <a:solidFill>
                  <a:srgbClr val="0000FF"/>
                </a:solidFill>
                <a:latin typeface="Oswald"/>
                <a:ea typeface="Oswald"/>
                <a:cs typeface="Oswald"/>
                <a:sym typeface="Oswald"/>
                <a:hlinkClick r:id="rId3">
                  <a:extLst>
                    <a:ext uri="{A12FA001-AC4F-418D-AE19-62706E023703}">
                      <ahyp:hlinkClr xmlns:ahyp="http://schemas.microsoft.com/office/drawing/2018/hyperlinkcolor" val="tx"/>
                    </a:ext>
                  </a:extLst>
                </a:hlinkClick>
              </a:rPr>
              <a:t>canadianhumantraffickinghotline.ca</a:t>
            </a:r>
            <a:endParaRPr sz="1400" b="0" i="0" u="none" strike="noStrike" cap="none">
              <a:solidFill>
                <a:srgbClr val="0000FF"/>
              </a:solidFill>
              <a:latin typeface="Arial"/>
              <a:ea typeface="Arial"/>
              <a:cs typeface="Arial"/>
              <a:sym typeface="Arial"/>
            </a:endParaRPr>
          </a:p>
          <a:p>
            <a:pPr marL="0" marR="0" lvl="1" indent="0" algn="l" rtl="0">
              <a:lnSpc>
                <a:spcPct val="100000"/>
              </a:lnSpc>
              <a:spcBef>
                <a:spcPts val="0"/>
              </a:spcBef>
              <a:spcAft>
                <a:spcPts val="0"/>
              </a:spcAft>
              <a:buClr>
                <a:srgbClr val="434343"/>
              </a:buClr>
              <a:buSzPts val="2400"/>
              <a:buFont typeface="Oswald"/>
              <a:buNone/>
            </a:pPr>
            <a:r>
              <a:rPr lang="en-US" sz="2200" b="0" i="0" u="none" strike="noStrike" cap="none">
                <a:solidFill>
                  <a:srgbClr val="434343"/>
                </a:solidFill>
                <a:latin typeface="Oswald"/>
                <a:ea typeface="Oswald"/>
                <a:cs typeface="Oswald"/>
                <a:sym typeface="Oswald"/>
              </a:rPr>
              <a:t>ENG/FR</a:t>
            </a:r>
            <a:r>
              <a:rPr lang="en-US" sz="2200"/>
              <a:t> - </a:t>
            </a:r>
            <a:r>
              <a:rPr lang="en-US" sz="2200" b="0" i="0" u="none" strike="noStrike" cap="none">
                <a:solidFill>
                  <a:srgbClr val="434343"/>
                </a:solidFill>
                <a:latin typeface="Oswald"/>
                <a:ea typeface="Oswald"/>
                <a:cs typeface="Oswald"/>
                <a:sym typeface="Oswald"/>
              </a:rPr>
              <a:t>Online chat available</a:t>
            </a:r>
            <a:r>
              <a:rPr lang="en-US" sz="2200">
                <a:solidFill>
                  <a:srgbClr val="434343"/>
                </a:solidFill>
                <a:latin typeface="Oswald"/>
                <a:ea typeface="Oswald"/>
                <a:cs typeface="Oswald"/>
                <a:sym typeface="Oswald"/>
              </a:rPr>
              <a:t> </a:t>
            </a:r>
            <a:endParaRPr sz="2200">
              <a:solidFill>
                <a:srgbClr val="434343"/>
              </a:solidFill>
              <a:latin typeface="Oswald"/>
              <a:ea typeface="Oswald"/>
              <a:cs typeface="Oswald"/>
              <a:sym typeface="Oswald"/>
            </a:endParaRPr>
          </a:p>
          <a:p>
            <a:pPr marL="0" marR="0" lvl="1" indent="457200" algn="l" rtl="0">
              <a:lnSpc>
                <a:spcPct val="100000"/>
              </a:lnSpc>
              <a:spcBef>
                <a:spcPts val="0"/>
              </a:spcBef>
              <a:spcAft>
                <a:spcPts val="0"/>
              </a:spcAft>
              <a:buClr>
                <a:srgbClr val="434343"/>
              </a:buClr>
              <a:buSzPts val="2400"/>
              <a:buFont typeface="Oswald"/>
              <a:buNone/>
            </a:pPr>
            <a:endParaRPr sz="1100">
              <a:solidFill>
                <a:srgbClr val="434343"/>
              </a:solidFill>
              <a:latin typeface="Oswald"/>
              <a:ea typeface="Oswald"/>
              <a:cs typeface="Oswald"/>
              <a:sym typeface="Oswald"/>
            </a:endParaRPr>
          </a:p>
          <a:p>
            <a:pPr marL="0" marR="0" lvl="1" indent="0" algn="l" rtl="0">
              <a:lnSpc>
                <a:spcPct val="100000"/>
              </a:lnSpc>
              <a:spcBef>
                <a:spcPts val="0"/>
              </a:spcBef>
              <a:spcAft>
                <a:spcPts val="0"/>
              </a:spcAft>
              <a:buClr>
                <a:srgbClr val="434343"/>
              </a:buClr>
              <a:buSzPts val="2400"/>
              <a:buFont typeface="Oswald"/>
              <a:buNone/>
            </a:pPr>
            <a:r>
              <a:rPr lang="en-US" sz="2400" b="1">
                <a:solidFill>
                  <a:srgbClr val="434343"/>
                </a:solidFill>
                <a:latin typeface="Oswald"/>
                <a:ea typeface="Oswald"/>
                <a:cs typeface="Oswald"/>
                <a:sym typeface="Oswald"/>
              </a:rPr>
              <a:t>Hope for Wellness Helpline</a:t>
            </a:r>
            <a:endParaRPr sz="2400" b="1">
              <a:solidFill>
                <a:srgbClr val="434343"/>
              </a:solidFill>
              <a:latin typeface="Oswald"/>
              <a:ea typeface="Oswald"/>
              <a:cs typeface="Oswald"/>
              <a:sym typeface="Oswald"/>
            </a:endParaRPr>
          </a:p>
          <a:p>
            <a:pPr marL="0" marR="0" lvl="1" indent="0" algn="l" rtl="0">
              <a:lnSpc>
                <a:spcPct val="100000"/>
              </a:lnSpc>
              <a:spcBef>
                <a:spcPts val="0"/>
              </a:spcBef>
              <a:spcAft>
                <a:spcPts val="0"/>
              </a:spcAft>
              <a:buClr>
                <a:srgbClr val="434343"/>
              </a:buClr>
              <a:buSzPts val="2400"/>
              <a:buFont typeface="Oswald"/>
              <a:buNone/>
            </a:pPr>
            <a:r>
              <a:rPr lang="en-US" sz="2400" u="sng">
                <a:solidFill>
                  <a:srgbClr val="0000FF"/>
                </a:solidFill>
                <a:latin typeface="Oswald"/>
                <a:ea typeface="Oswald"/>
                <a:cs typeface="Oswald"/>
                <a:sym typeface="Oswald"/>
                <a:hlinkClick r:id="rId4">
                  <a:extLst>
                    <a:ext uri="{A12FA001-AC4F-418D-AE19-62706E023703}">
                      <ahyp:hlinkClr xmlns:ahyp="http://schemas.microsoft.com/office/drawing/2018/hyperlinkcolor" val="tx"/>
                    </a:ext>
                  </a:extLst>
                </a:hlinkClick>
              </a:rPr>
              <a:t>hopeforwellness.ca</a:t>
            </a:r>
            <a:r>
              <a:rPr lang="en-US" sz="2400" u="sng">
                <a:solidFill>
                  <a:srgbClr val="0000FF"/>
                </a:solidFill>
                <a:latin typeface="Oswald"/>
                <a:ea typeface="Oswald"/>
                <a:cs typeface="Oswald"/>
                <a:sym typeface="Oswald"/>
              </a:rPr>
              <a:t> </a:t>
            </a:r>
            <a:endParaRPr sz="2400" u="sng">
              <a:solidFill>
                <a:srgbClr val="0000FF"/>
              </a:solidFill>
              <a:latin typeface="Oswald"/>
              <a:ea typeface="Oswald"/>
              <a:cs typeface="Oswald"/>
              <a:sym typeface="Oswald"/>
            </a:endParaRPr>
          </a:p>
          <a:p>
            <a:pPr marL="0" marR="0" lvl="1" indent="0" algn="l" rtl="0">
              <a:lnSpc>
                <a:spcPct val="100000"/>
              </a:lnSpc>
              <a:spcBef>
                <a:spcPts val="0"/>
              </a:spcBef>
              <a:spcAft>
                <a:spcPts val="0"/>
              </a:spcAft>
              <a:buClr>
                <a:srgbClr val="434343"/>
              </a:buClr>
              <a:buSzPts val="2400"/>
              <a:buFont typeface="Oswald"/>
              <a:buNone/>
            </a:pPr>
            <a:r>
              <a:rPr lang="en-US" sz="2200">
                <a:solidFill>
                  <a:srgbClr val="434343"/>
                </a:solidFill>
                <a:latin typeface="Oswald"/>
                <a:ea typeface="Oswald"/>
                <a:cs typeface="Oswald"/>
                <a:sym typeface="Oswald"/>
              </a:rPr>
              <a:t>Offers immediate help to all Indigenous peoples across Canada. ENG/FR</a:t>
            </a:r>
            <a:r>
              <a:rPr lang="en-US" sz="2200">
                <a:solidFill>
                  <a:srgbClr val="000000"/>
                </a:solidFill>
              </a:rPr>
              <a:t> - </a:t>
            </a:r>
            <a:r>
              <a:rPr lang="en-US" sz="2200">
                <a:solidFill>
                  <a:srgbClr val="434343"/>
                </a:solidFill>
                <a:latin typeface="Oswald"/>
                <a:ea typeface="Oswald"/>
                <a:cs typeface="Oswald"/>
                <a:sym typeface="Oswald"/>
              </a:rPr>
              <a:t>Online chat available </a:t>
            </a:r>
            <a:endParaRPr sz="2400" u="sng">
              <a:solidFill>
                <a:srgbClr val="0000FF"/>
              </a:solidFill>
              <a:latin typeface="Oswald"/>
              <a:ea typeface="Oswald"/>
              <a:cs typeface="Oswald"/>
              <a:sym typeface="Oswald"/>
            </a:endParaRPr>
          </a:p>
          <a:p>
            <a:pPr marL="133350" marR="0" lvl="1" indent="476250" algn="l" rtl="0">
              <a:lnSpc>
                <a:spcPct val="100000"/>
              </a:lnSpc>
              <a:spcBef>
                <a:spcPts val="0"/>
              </a:spcBef>
              <a:spcAft>
                <a:spcPts val="0"/>
              </a:spcAft>
              <a:buClr>
                <a:srgbClr val="434343"/>
              </a:buClr>
              <a:buSzPts val="1400"/>
              <a:buFont typeface="Oswald"/>
              <a:buNone/>
            </a:pPr>
            <a:endParaRPr sz="1400" b="0" i="0" u="none" strike="noStrike" cap="none">
              <a:solidFill>
                <a:srgbClr val="000000"/>
              </a:solidFill>
              <a:latin typeface="Arial"/>
              <a:ea typeface="Arial"/>
              <a:cs typeface="Arial"/>
              <a:sym typeface="Arial"/>
            </a:endParaRPr>
          </a:p>
          <a:p>
            <a:pPr marL="133350" marR="0" lvl="1" indent="476250" algn="l" rtl="0">
              <a:lnSpc>
                <a:spcPct val="100000"/>
              </a:lnSpc>
              <a:spcBef>
                <a:spcPts val="1600"/>
              </a:spcBef>
              <a:spcAft>
                <a:spcPts val="0"/>
              </a:spcAft>
              <a:buClr>
                <a:srgbClr val="434343"/>
              </a:buClr>
              <a:buSzPts val="1400"/>
              <a:buFont typeface="Oswald"/>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33"/>
          <p:cNvSpPr txBox="1">
            <a:spLocks noGrp="1"/>
          </p:cNvSpPr>
          <p:nvPr>
            <p:ph type="body" idx="1"/>
          </p:nvPr>
        </p:nvSpPr>
        <p:spPr>
          <a:xfrm>
            <a:off x="203200" y="589000"/>
            <a:ext cx="8748000" cy="3359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800"/>
              <a:buNone/>
            </a:pPr>
            <a:r>
              <a:rPr lang="en-US" sz="2700">
                <a:latin typeface="Oswald"/>
                <a:ea typeface="Oswald"/>
                <a:cs typeface="Oswald"/>
                <a:sym typeface="Oswald"/>
              </a:rPr>
              <a:t>“Consent is a key element for building healthy relationships.  While men play an important role in addressing Rape Culture, there is always something we can all do to achieve gender equity and inclusion.”</a:t>
            </a:r>
            <a:endParaRPr sz="2800">
              <a:latin typeface="Oswald"/>
              <a:ea typeface="Oswald"/>
              <a:cs typeface="Oswald"/>
              <a:sym typeface="Oswald"/>
            </a:endParaRPr>
          </a:p>
          <a:p>
            <a:pPr marL="114300" lvl="0" indent="0" algn="l" rtl="0">
              <a:lnSpc>
                <a:spcPct val="115000"/>
              </a:lnSpc>
              <a:spcBef>
                <a:spcPts val="0"/>
              </a:spcBef>
              <a:spcAft>
                <a:spcPts val="0"/>
              </a:spcAft>
              <a:buSzPts val="1800"/>
              <a:buNone/>
            </a:pPr>
            <a:endParaRPr sz="2000">
              <a:latin typeface="Oswald"/>
              <a:ea typeface="Oswald"/>
              <a:cs typeface="Oswald"/>
              <a:sym typeface="Oswald"/>
            </a:endParaRPr>
          </a:p>
          <a:p>
            <a:pPr marL="0" lvl="0" indent="0" algn="l" rtl="0">
              <a:lnSpc>
                <a:spcPct val="115000"/>
              </a:lnSpc>
              <a:spcBef>
                <a:spcPts val="0"/>
              </a:spcBef>
              <a:spcAft>
                <a:spcPts val="0"/>
              </a:spcAft>
              <a:buSzPts val="1800"/>
              <a:buNone/>
            </a:pPr>
            <a:r>
              <a:rPr lang="en-US" sz="2700">
                <a:latin typeface="Oswald"/>
                <a:ea typeface="Oswald"/>
                <a:cs typeface="Oswald"/>
                <a:sym typeface="Oswald"/>
              </a:rPr>
              <a:t>Exit Ticket: </a:t>
            </a:r>
            <a:endParaRPr sz="2800">
              <a:latin typeface="Oswald"/>
              <a:ea typeface="Oswald"/>
              <a:cs typeface="Oswald"/>
              <a:sym typeface="Oswald"/>
            </a:endParaRPr>
          </a:p>
          <a:p>
            <a:pPr marL="0" lvl="0" indent="0" algn="l" rtl="0">
              <a:lnSpc>
                <a:spcPct val="115000"/>
              </a:lnSpc>
              <a:spcBef>
                <a:spcPts val="0"/>
              </a:spcBef>
              <a:spcAft>
                <a:spcPts val="0"/>
              </a:spcAft>
              <a:buSzPts val="1800"/>
              <a:buNone/>
            </a:pPr>
            <a:r>
              <a:rPr lang="en-US" sz="2700">
                <a:latin typeface="Oswald"/>
                <a:ea typeface="Oswald"/>
                <a:cs typeface="Oswald"/>
                <a:sym typeface="Oswald"/>
              </a:rPr>
              <a:t>List three important things you learned about </a:t>
            </a:r>
            <a:endParaRPr sz="2800">
              <a:latin typeface="Oswald"/>
              <a:ea typeface="Oswald"/>
              <a:cs typeface="Oswald"/>
              <a:sym typeface="Oswald"/>
            </a:endParaRPr>
          </a:p>
          <a:p>
            <a:pPr marL="0" lvl="0" indent="0" algn="l" rtl="0">
              <a:lnSpc>
                <a:spcPct val="115000"/>
              </a:lnSpc>
              <a:spcBef>
                <a:spcPts val="0"/>
              </a:spcBef>
              <a:spcAft>
                <a:spcPts val="0"/>
              </a:spcAft>
              <a:buSzPts val="1800"/>
              <a:buNone/>
            </a:pPr>
            <a:r>
              <a:rPr lang="en-US" sz="2700">
                <a:latin typeface="Oswald"/>
                <a:ea typeface="Oswald"/>
                <a:cs typeface="Oswald"/>
                <a:sym typeface="Oswald"/>
              </a:rPr>
              <a:t>consent from this lesson.</a:t>
            </a:r>
            <a:r>
              <a:rPr lang="en-US" sz="2600">
                <a:solidFill>
                  <a:schemeClr val="accent1"/>
                </a:solidFill>
                <a:latin typeface="Oswald"/>
                <a:ea typeface="Oswald"/>
                <a:cs typeface="Oswald"/>
                <a:sym typeface="Oswald"/>
              </a:rPr>
              <a:t> </a:t>
            </a:r>
            <a:endParaRPr sz="2700">
              <a:solidFill>
                <a:schemeClr val="accent1"/>
              </a:solidFill>
              <a:latin typeface="Oswald"/>
              <a:ea typeface="Oswald"/>
              <a:cs typeface="Oswald"/>
              <a:sym typeface="Oswald"/>
            </a:endParaRPr>
          </a:p>
        </p:txBody>
      </p:sp>
      <p:sp>
        <p:nvSpPr>
          <p:cNvPr id="210" name="Google Shape;210;p33"/>
          <p:cNvSpPr txBox="1"/>
          <p:nvPr/>
        </p:nvSpPr>
        <p:spPr>
          <a:xfrm>
            <a:off x="203200" y="44357"/>
            <a:ext cx="8549587" cy="653773"/>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ial"/>
              <a:buNone/>
            </a:pPr>
            <a:r>
              <a:rPr lang="en-US" sz="2800" b="1" i="0" u="none" strike="noStrike" cap="none">
                <a:solidFill>
                  <a:srgbClr val="387966"/>
                </a:solidFill>
                <a:latin typeface="Oswald"/>
                <a:ea typeface="Oswald"/>
                <a:cs typeface="Oswald"/>
                <a:sym typeface="Oswald"/>
              </a:rPr>
              <a:t>What is your thinking now?</a:t>
            </a:r>
            <a:endParaRPr sz="2800" b="0" i="0" u="none" strike="noStrike" cap="none">
              <a:solidFill>
                <a:schemeClr val="dk1"/>
              </a:solidFill>
              <a:latin typeface="Oswald"/>
              <a:ea typeface="Oswald"/>
              <a:cs typeface="Oswald"/>
              <a:sym typeface="Oswald"/>
            </a:endParaRPr>
          </a:p>
        </p:txBody>
      </p:sp>
      <p:pic>
        <p:nvPicPr>
          <p:cNvPr id="211" name="Google Shape;211;p33" descr="A picture containing graphical user interface&#10;&#10;Description automatically generated"/>
          <p:cNvPicPr preferRelativeResize="0"/>
          <p:nvPr/>
        </p:nvPicPr>
        <p:blipFill rotWithShape="1">
          <a:blip r:embed="rId3">
            <a:alphaModFix/>
          </a:blip>
          <a:srcRect/>
          <a:stretch/>
        </p:blipFill>
        <p:spPr>
          <a:xfrm>
            <a:off x="7068806" y="2138424"/>
            <a:ext cx="1573261" cy="199147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p73"/>
          <p:cNvSpPr txBox="1">
            <a:spLocks noGrp="1"/>
          </p:cNvSpPr>
          <p:nvPr>
            <p:ph type="body" idx="1"/>
          </p:nvPr>
        </p:nvSpPr>
        <p:spPr>
          <a:xfrm>
            <a:off x="72835" y="662125"/>
            <a:ext cx="5637682" cy="3612776"/>
          </a:xfrm>
          <a:prstGeom prst="rect">
            <a:avLst/>
          </a:prstGeom>
          <a:noFill/>
          <a:ln>
            <a:noFill/>
          </a:ln>
        </p:spPr>
        <p:txBody>
          <a:bodyPr spcFirstLastPara="1" wrap="square" lIns="91425" tIns="91425" rIns="91425" bIns="91425" anchor="t" anchorCtr="0">
            <a:noAutofit/>
          </a:bodyPr>
          <a:lstStyle/>
          <a:p>
            <a:pPr marL="114300" lvl="0" indent="0" algn="l" rtl="0">
              <a:lnSpc>
                <a:spcPct val="115000"/>
              </a:lnSpc>
              <a:spcBef>
                <a:spcPts val="0"/>
              </a:spcBef>
              <a:spcAft>
                <a:spcPts val="0"/>
              </a:spcAft>
              <a:buSzPts val="1800"/>
              <a:buNone/>
            </a:pPr>
            <a:r>
              <a:rPr lang="en-US" sz="2500">
                <a:solidFill>
                  <a:schemeClr val="dk2"/>
                </a:solidFill>
                <a:latin typeface="Oswald"/>
                <a:ea typeface="Oswald"/>
                <a:cs typeface="Oswald"/>
                <a:sym typeface="Oswald"/>
              </a:rPr>
              <a:t>Choose one powerful action you can take to help put an end to Rape Culture and replace it with the building of consensual and healthy relationships. Write a sentence stating your commitment to this action. Include a goal for how many times you will take this action and track the number until you meet your goal.</a:t>
            </a:r>
            <a:r>
              <a:rPr lang="en-US" sz="2500">
                <a:solidFill>
                  <a:schemeClr val="dk2"/>
                </a:solidFill>
              </a:rPr>
              <a:t>  </a:t>
            </a:r>
            <a:endParaRPr sz="2500"/>
          </a:p>
          <a:p>
            <a:pPr marL="114300" lvl="0" indent="0" algn="ctr" rtl="0">
              <a:lnSpc>
                <a:spcPct val="115000"/>
              </a:lnSpc>
              <a:spcBef>
                <a:spcPts val="0"/>
              </a:spcBef>
              <a:spcAft>
                <a:spcPts val="0"/>
              </a:spcAft>
              <a:buSzPts val="1800"/>
              <a:buNone/>
            </a:pPr>
            <a:endParaRPr>
              <a:solidFill>
                <a:schemeClr val="dk1"/>
              </a:solidFill>
            </a:endParaRPr>
          </a:p>
        </p:txBody>
      </p:sp>
      <p:pic>
        <p:nvPicPr>
          <p:cNvPr id="217" name="Google Shape;217;p73" descr="Dog Love GIF by Red &amp; Howling"/>
          <p:cNvPicPr preferRelativeResize="0"/>
          <p:nvPr/>
        </p:nvPicPr>
        <p:blipFill rotWithShape="1">
          <a:blip r:embed="rId3">
            <a:alphaModFix/>
          </a:blip>
          <a:srcRect/>
          <a:stretch/>
        </p:blipFill>
        <p:spPr>
          <a:xfrm>
            <a:off x="5938567" y="906297"/>
            <a:ext cx="2913531" cy="2913531"/>
          </a:xfrm>
          <a:prstGeom prst="rect">
            <a:avLst/>
          </a:prstGeom>
          <a:noFill/>
          <a:ln>
            <a:noFill/>
          </a:ln>
        </p:spPr>
      </p:pic>
      <p:sp>
        <p:nvSpPr>
          <p:cNvPr id="218" name="Google Shape;218;p73"/>
          <p:cNvSpPr txBox="1"/>
          <p:nvPr/>
        </p:nvSpPr>
        <p:spPr>
          <a:xfrm>
            <a:off x="167474" y="89425"/>
            <a:ext cx="8520600" cy="572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ial"/>
              <a:buNone/>
            </a:pPr>
            <a:r>
              <a:rPr lang="en-US" sz="2800" b="1" i="0" u="none" strike="noStrike" cap="none">
                <a:solidFill>
                  <a:srgbClr val="387966"/>
                </a:solidFill>
                <a:latin typeface="Oswald"/>
                <a:ea typeface="Oswald"/>
                <a:cs typeface="Oswald"/>
                <a:sym typeface="Oswald"/>
              </a:rPr>
              <a:t>Be empowered to make a change!</a:t>
            </a:r>
            <a:endParaRPr sz="2800" b="0" i="0" u="none" strike="noStrike" cap="none">
              <a:solidFill>
                <a:schemeClr val="dk1"/>
              </a:solidFill>
              <a:latin typeface="Oswald"/>
              <a:ea typeface="Oswald"/>
              <a:cs typeface="Oswald"/>
              <a:sym typeface="Oswald"/>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74"/>
          <p:cNvSpPr/>
          <p:nvPr/>
        </p:nvSpPr>
        <p:spPr>
          <a:xfrm>
            <a:off x="0" y="0"/>
            <a:ext cx="9144000" cy="5190000"/>
          </a:xfrm>
          <a:prstGeom prst="rect">
            <a:avLst/>
          </a:prstGeom>
          <a:solidFill>
            <a:srgbClr val="387966"/>
          </a:solidFill>
          <a:ln w="9525" cap="flat" cmpd="sng">
            <a:solidFill>
              <a:srgbClr val="3879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00">
              <a:solidFill>
                <a:srgbClr val="F3F3F3"/>
              </a:solidFill>
              <a:latin typeface="Oswald"/>
              <a:ea typeface="Oswald"/>
              <a:cs typeface="Oswald"/>
              <a:sym typeface="Oswald"/>
            </a:endParaRPr>
          </a:p>
        </p:txBody>
      </p:sp>
      <p:grpSp>
        <p:nvGrpSpPr>
          <p:cNvPr id="224" name="Google Shape;224;p74"/>
          <p:cNvGrpSpPr/>
          <p:nvPr/>
        </p:nvGrpSpPr>
        <p:grpSpPr>
          <a:xfrm>
            <a:off x="492602" y="3083850"/>
            <a:ext cx="3129797" cy="419400"/>
            <a:chOff x="216300" y="190401"/>
            <a:chExt cx="3129797" cy="419400"/>
          </a:xfrm>
        </p:grpSpPr>
        <p:pic>
          <p:nvPicPr>
            <p:cNvPr id="225" name="Google Shape;225;p74"/>
            <p:cNvPicPr preferRelativeResize="0"/>
            <p:nvPr/>
          </p:nvPicPr>
          <p:blipFill rotWithShape="1">
            <a:blip r:embed="rId3">
              <a:alphaModFix/>
            </a:blip>
            <a:srcRect/>
            <a:stretch/>
          </p:blipFill>
          <p:spPr>
            <a:xfrm>
              <a:off x="216300" y="220450"/>
              <a:ext cx="359300" cy="359300"/>
            </a:xfrm>
            <a:prstGeom prst="rect">
              <a:avLst/>
            </a:prstGeom>
            <a:noFill/>
            <a:ln>
              <a:noFill/>
            </a:ln>
          </p:spPr>
        </p:pic>
        <p:sp>
          <p:nvSpPr>
            <p:cNvPr id="226" name="Google Shape;226;p74"/>
            <p:cNvSpPr txBox="1"/>
            <p:nvPr/>
          </p:nvSpPr>
          <p:spPr>
            <a:xfrm>
              <a:off x="575597" y="190401"/>
              <a:ext cx="2770500" cy="41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800">
                  <a:solidFill>
                    <a:srgbClr val="F3F3F3"/>
                  </a:solidFill>
                  <a:latin typeface="Oswald"/>
                  <a:ea typeface="Oswald"/>
                  <a:cs typeface="Oswald"/>
                  <a:sym typeface="Oswald"/>
                </a:rPr>
                <a:t>@whiteribboncampaign</a:t>
              </a:r>
              <a:endParaRPr sz="1800" b="0" i="0" u="none" strike="noStrike" cap="none">
                <a:solidFill>
                  <a:srgbClr val="F3F3F3"/>
                </a:solidFill>
                <a:latin typeface="Arial"/>
                <a:ea typeface="Arial"/>
                <a:cs typeface="Arial"/>
                <a:sym typeface="Arial"/>
              </a:endParaRPr>
            </a:p>
          </p:txBody>
        </p:sp>
      </p:grpSp>
      <p:sp>
        <p:nvSpPr>
          <p:cNvPr id="227" name="Google Shape;227;p74"/>
          <p:cNvSpPr txBox="1"/>
          <p:nvPr/>
        </p:nvSpPr>
        <p:spPr>
          <a:xfrm>
            <a:off x="898829" y="3668200"/>
            <a:ext cx="2364000" cy="41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800">
                <a:solidFill>
                  <a:srgbClr val="F3F3F3"/>
                </a:solidFill>
                <a:latin typeface="Oswald"/>
                <a:ea typeface="Oswald"/>
                <a:cs typeface="Oswald"/>
                <a:sym typeface="Oswald"/>
              </a:rPr>
              <a:t>@whiteribbon</a:t>
            </a:r>
            <a:endParaRPr sz="1800" b="0" i="0" u="none" strike="noStrike" cap="none">
              <a:solidFill>
                <a:srgbClr val="F3F3F3"/>
              </a:solidFill>
              <a:latin typeface="Arial"/>
              <a:ea typeface="Arial"/>
              <a:cs typeface="Arial"/>
              <a:sym typeface="Arial"/>
            </a:endParaRPr>
          </a:p>
        </p:txBody>
      </p:sp>
      <p:sp>
        <p:nvSpPr>
          <p:cNvPr id="228" name="Google Shape;228;p74"/>
          <p:cNvSpPr txBox="1"/>
          <p:nvPr/>
        </p:nvSpPr>
        <p:spPr>
          <a:xfrm>
            <a:off x="898825" y="4252550"/>
            <a:ext cx="2770500" cy="41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800">
                <a:solidFill>
                  <a:srgbClr val="F3F3F3"/>
                </a:solidFill>
                <a:latin typeface="Oswald"/>
                <a:ea typeface="Oswald"/>
                <a:cs typeface="Oswald"/>
                <a:sym typeface="Oswald"/>
              </a:rPr>
              <a:t>@whiteribboncanada</a:t>
            </a:r>
            <a:endParaRPr sz="1800" b="0" i="0" u="none" strike="noStrike" cap="none">
              <a:solidFill>
                <a:srgbClr val="F3F3F3"/>
              </a:solidFill>
              <a:latin typeface="Arial"/>
              <a:ea typeface="Arial"/>
              <a:cs typeface="Arial"/>
              <a:sym typeface="Arial"/>
            </a:endParaRPr>
          </a:p>
        </p:txBody>
      </p:sp>
      <p:pic>
        <p:nvPicPr>
          <p:cNvPr id="229" name="Google Shape;229;p74"/>
          <p:cNvPicPr preferRelativeResize="0"/>
          <p:nvPr/>
        </p:nvPicPr>
        <p:blipFill rotWithShape="1">
          <a:blip r:embed="rId4">
            <a:alphaModFix/>
          </a:blip>
          <a:srcRect/>
          <a:stretch/>
        </p:blipFill>
        <p:spPr>
          <a:xfrm>
            <a:off x="435399" y="3623984"/>
            <a:ext cx="463431" cy="463431"/>
          </a:xfrm>
          <a:prstGeom prst="rect">
            <a:avLst/>
          </a:prstGeom>
          <a:noFill/>
          <a:ln>
            <a:noFill/>
          </a:ln>
        </p:spPr>
      </p:pic>
      <p:pic>
        <p:nvPicPr>
          <p:cNvPr id="230" name="Google Shape;230;p74"/>
          <p:cNvPicPr preferRelativeResize="0"/>
          <p:nvPr/>
        </p:nvPicPr>
        <p:blipFill rotWithShape="1">
          <a:blip r:embed="rId5">
            <a:alphaModFix/>
          </a:blip>
          <a:srcRect/>
          <a:stretch/>
        </p:blipFill>
        <p:spPr>
          <a:xfrm flipH="1">
            <a:off x="480893" y="4276260"/>
            <a:ext cx="372432" cy="371966"/>
          </a:xfrm>
          <a:prstGeom prst="rect">
            <a:avLst/>
          </a:prstGeom>
          <a:noFill/>
          <a:ln>
            <a:noFill/>
          </a:ln>
        </p:spPr>
      </p:pic>
      <p:sp>
        <p:nvSpPr>
          <p:cNvPr id="231" name="Google Shape;231;p74"/>
          <p:cNvSpPr txBox="1"/>
          <p:nvPr/>
        </p:nvSpPr>
        <p:spPr>
          <a:xfrm>
            <a:off x="317675" y="236650"/>
            <a:ext cx="8004000" cy="1776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i="0" u="none" strike="noStrike" cap="none">
                <a:solidFill>
                  <a:srgbClr val="FFFFFF"/>
                </a:solidFill>
                <a:latin typeface="Oswald"/>
                <a:ea typeface="Oswald"/>
                <a:cs typeface="Oswald"/>
                <a:sym typeface="Oswald"/>
              </a:rPr>
              <a:t>I pledge never to commit, condone, or remain silent about </a:t>
            </a:r>
            <a:r>
              <a:rPr lang="en-US" sz="2200">
                <a:solidFill>
                  <a:srgbClr val="FFFFFF"/>
                </a:solidFill>
                <a:latin typeface="Oswald"/>
                <a:ea typeface="Oswald"/>
                <a:cs typeface="Oswald"/>
                <a:sym typeface="Oswald"/>
              </a:rPr>
              <a:t>gender-based violence</a:t>
            </a:r>
            <a:endParaRPr sz="2200" i="0" u="none" strike="noStrike" cap="none">
              <a:solidFill>
                <a:srgbClr val="FFFFFF"/>
              </a:solidFill>
              <a:latin typeface="Oswald"/>
              <a:ea typeface="Oswald"/>
              <a:cs typeface="Oswald"/>
              <a:sym typeface="Oswald"/>
            </a:endParaRPr>
          </a:p>
          <a:p>
            <a:pPr marL="0" marR="0" lvl="0" indent="0" algn="l" rtl="0">
              <a:lnSpc>
                <a:spcPct val="100000"/>
              </a:lnSpc>
              <a:spcBef>
                <a:spcPts val="0"/>
              </a:spcBef>
              <a:spcAft>
                <a:spcPts val="0"/>
              </a:spcAft>
              <a:buClr>
                <a:srgbClr val="000000"/>
              </a:buClr>
              <a:buSzPts val="2200"/>
              <a:buFont typeface="Arial"/>
              <a:buNone/>
            </a:pPr>
            <a:endParaRPr sz="2200" i="0" u="none" strike="noStrike" cap="none">
              <a:solidFill>
                <a:srgbClr val="FFFFFF"/>
              </a:solidFill>
              <a:latin typeface="Oswald"/>
              <a:ea typeface="Oswald"/>
              <a:cs typeface="Oswald"/>
              <a:sym typeface="Oswald"/>
            </a:endParaRPr>
          </a:p>
          <a:p>
            <a:pPr marL="0" marR="0" lvl="0" indent="0" algn="l" rtl="0">
              <a:lnSpc>
                <a:spcPct val="115000"/>
              </a:lnSpc>
              <a:spcBef>
                <a:spcPts val="0"/>
              </a:spcBef>
              <a:spcAft>
                <a:spcPts val="0"/>
              </a:spcAft>
              <a:buClr>
                <a:srgbClr val="000000"/>
              </a:buClr>
              <a:buSzPts val="1800"/>
              <a:buFont typeface="Arial"/>
              <a:buNone/>
            </a:pPr>
            <a:r>
              <a:rPr lang="en-US" sz="1800" i="0" u="none" strike="noStrike" cap="none">
                <a:solidFill>
                  <a:srgbClr val="F3F3F3"/>
                </a:solidFill>
                <a:latin typeface="Oswald"/>
                <a:ea typeface="Oswald"/>
                <a:cs typeface="Oswald"/>
                <a:sym typeface="Oswald"/>
              </a:rPr>
              <a:t>Take the pledge online: </a:t>
            </a:r>
            <a:r>
              <a:rPr lang="en-US" sz="1800" i="0" u="sng" strike="noStrike" cap="none">
                <a:solidFill>
                  <a:srgbClr val="F3F3F3"/>
                </a:solidFill>
                <a:latin typeface="Oswald"/>
                <a:ea typeface="Oswald"/>
                <a:cs typeface="Oswald"/>
                <a:sym typeface="Oswald"/>
                <a:hlinkClick r:id="rId6">
                  <a:extLst>
                    <a:ext uri="{A12FA001-AC4F-418D-AE19-62706E023703}">
                      <ahyp:hlinkClr xmlns:ahyp="http://schemas.microsoft.com/office/drawing/2018/hyperlinkcolor" val="tx"/>
                    </a:ext>
                  </a:extLst>
                </a:hlinkClick>
              </a:rPr>
              <a:t>whiteribbon.ca/pledge</a:t>
            </a:r>
            <a:endParaRPr sz="1800" i="0" u="none" strike="noStrike" cap="none">
              <a:solidFill>
                <a:srgbClr val="F3F3F3"/>
              </a:solidFill>
              <a:latin typeface="Oswald"/>
              <a:ea typeface="Oswald"/>
              <a:cs typeface="Oswald"/>
              <a:sym typeface="Oswald"/>
            </a:endParaRPr>
          </a:p>
          <a:p>
            <a:pPr marL="0" marR="0" lvl="0" indent="0" algn="l" rtl="0">
              <a:lnSpc>
                <a:spcPct val="115000"/>
              </a:lnSpc>
              <a:spcBef>
                <a:spcPts val="0"/>
              </a:spcBef>
              <a:spcAft>
                <a:spcPts val="0"/>
              </a:spcAft>
              <a:buClr>
                <a:srgbClr val="000000"/>
              </a:buClr>
              <a:buSzPts val="1800"/>
              <a:buFont typeface="Arial"/>
              <a:buNone/>
            </a:pPr>
            <a:endParaRPr sz="1800" i="0" u="none" strike="noStrike" cap="none">
              <a:solidFill>
                <a:srgbClr val="F3F3F3"/>
              </a:solidFill>
              <a:latin typeface="Oswald"/>
              <a:ea typeface="Oswald"/>
              <a:cs typeface="Oswald"/>
              <a:sym typeface="Oswald"/>
            </a:endParaRPr>
          </a:p>
          <a:p>
            <a:pPr marL="0" marR="0" lvl="0" indent="0" algn="l" rtl="0">
              <a:lnSpc>
                <a:spcPct val="115000"/>
              </a:lnSpc>
              <a:spcBef>
                <a:spcPts val="0"/>
              </a:spcBef>
              <a:spcAft>
                <a:spcPts val="0"/>
              </a:spcAft>
              <a:buClr>
                <a:srgbClr val="000000"/>
              </a:buClr>
              <a:buSzPts val="1800"/>
              <a:buFont typeface="Arial"/>
              <a:buNone/>
            </a:pPr>
            <a:r>
              <a:rPr lang="en-US" sz="1800" i="0" u="none" strike="noStrike" cap="none">
                <a:solidFill>
                  <a:srgbClr val="F3F3F3"/>
                </a:solidFill>
                <a:latin typeface="Oswald"/>
                <a:ea typeface="Oswald"/>
                <a:cs typeface="Oswald"/>
                <a:sym typeface="Oswald"/>
              </a:rPr>
              <a:t>Learn more about White Ribbon at:</a:t>
            </a:r>
            <a:endParaRPr sz="1800" i="0" u="none" strike="noStrike" cap="none">
              <a:solidFill>
                <a:srgbClr val="F3F3F3"/>
              </a:solidFill>
              <a:latin typeface="Oswald"/>
              <a:ea typeface="Oswald"/>
              <a:cs typeface="Oswald"/>
              <a:sym typeface="Oswald"/>
            </a:endParaRPr>
          </a:p>
        </p:txBody>
      </p:sp>
      <p:pic>
        <p:nvPicPr>
          <p:cNvPr id="232" name="Google Shape;232;p74"/>
          <p:cNvPicPr preferRelativeResize="0"/>
          <p:nvPr/>
        </p:nvPicPr>
        <p:blipFill rotWithShape="1">
          <a:blip r:embed="rId7">
            <a:alphaModFix/>
          </a:blip>
          <a:srcRect/>
          <a:stretch/>
        </p:blipFill>
        <p:spPr>
          <a:xfrm>
            <a:off x="5810650" y="2163004"/>
            <a:ext cx="2770501" cy="2272297"/>
          </a:xfrm>
          <a:prstGeom prst="rect">
            <a:avLst/>
          </a:prstGeom>
          <a:noFill/>
          <a:ln>
            <a:noFill/>
          </a:ln>
        </p:spPr>
      </p:pic>
      <p:pic>
        <p:nvPicPr>
          <p:cNvPr id="233" name="Google Shape;233;p74"/>
          <p:cNvPicPr preferRelativeResize="0"/>
          <p:nvPr/>
        </p:nvPicPr>
        <p:blipFill rotWithShape="1">
          <a:blip r:embed="rId8">
            <a:alphaModFix/>
          </a:blip>
          <a:srcRect/>
          <a:stretch/>
        </p:blipFill>
        <p:spPr>
          <a:xfrm>
            <a:off x="480899" y="2560724"/>
            <a:ext cx="372426" cy="372426"/>
          </a:xfrm>
          <a:prstGeom prst="rect">
            <a:avLst/>
          </a:prstGeom>
          <a:noFill/>
          <a:ln>
            <a:noFill/>
          </a:ln>
        </p:spPr>
      </p:pic>
      <p:sp>
        <p:nvSpPr>
          <p:cNvPr id="234" name="Google Shape;234;p74"/>
          <p:cNvSpPr txBox="1"/>
          <p:nvPr/>
        </p:nvSpPr>
        <p:spPr>
          <a:xfrm>
            <a:off x="898824" y="2537700"/>
            <a:ext cx="2770500" cy="41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800" i="0" u="none" strike="noStrike" cap="none">
                <a:solidFill>
                  <a:srgbClr val="F3F3F3"/>
                </a:solidFill>
                <a:latin typeface="Oswald"/>
                <a:ea typeface="Oswald"/>
                <a:cs typeface="Oswald"/>
                <a:sym typeface="Oswald"/>
              </a:rPr>
              <a:t>whiteribbon.ca</a:t>
            </a:r>
            <a:endParaRPr sz="1800" i="0" u="none" strike="noStrike" cap="none">
              <a:solidFill>
                <a:srgbClr val="F3F3F3"/>
              </a:solidFill>
              <a:latin typeface="Oswald"/>
              <a:ea typeface="Oswald"/>
              <a:cs typeface="Oswald"/>
              <a:sym typeface="Oswald"/>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2"/>
          <p:cNvSpPr txBox="1">
            <a:spLocks noGrp="1"/>
          </p:cNvSpPr>
          <p:nvPr>
            <p:ph type="title"/>
          </p:nvPr>
        </p:nvSpPr>
        <p:spPr>
          <a:xfrm>
            <a:off x="110675" y="149709"/>
            <a:ext cx="8520600" cy="6510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sz="3200" b="1">
                <a:solidFill>
                  <a:srgbClr val="387966"/>
                </a:solidFill>
              </a:rPr>
              <a:t>Something for you to think about…</a:t>
            </a:r>
            <a:br>
              <a:rPr lang="en-US"/>
            </a:br>
            <a:endParaRPr/>
          </a:p>
        </p:txBody>
      </p:sp>
      <p:sp>
        <p:nvSpPr>
          <p:cNvPr id="89" name="Google Shape;89;p2"/>
          <p:cNvSpPr txBox="1">
            <a:spLocks noGrp="1"/>
          </p:cNvSpPr>
          <p:nvPr>
            <p:ph type="body" idx="1"/>
          </p:nvPr>
        </p:nvSpPr>
        <p:spPr>
          <a:xfrm>
            <a:off x="177588" y="1105491"/>
            <a:ext cx="5123100" cy="2932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800"/>
              <a:buNone/>
            </a:pPr>
            <a:r>
              <a:rPr lang="en-US" sz="4000">
                <a:solidFill>
                  <a:srgbClr val="434343"/>
                </a:solidFill>
                <a:latin typeface="Oswald"/>
                <a:ea typeface="Oswald"/>
                <a:cs typeface="Oswald"/>
                <a:sym typeface="Oswald"/>
              </a:rPr>
              <a:t>How can we challenge Rape Culture and build consensual and healthy relationships?</a:t>
            </a:r>
            <a:endParaRPr sz="4000">
              <a:solidFill>
                <a:srgbClr val="434343"/>
              </a:solidFill>
              <a:latin typeface="Oswald"/>
              <a:ea typeface="Oswald"/>
              <a:cs typeface="Oswald"/>
              <a:sym typeface="Oswald"/>
            </a:endParaRPr>
          </a:p>
        </p:txBody>
      </p:sp>
      <p:pic>
        <p:nvPicPr>
          <p:cNvPr id="90" name="Google Shape;90;p2"/>
          <p:cNvPicPr preferRelativeResize="0"/>
          <p:nvPr/>
        </p:nvPicPr>
        <p:blipFill>
          <a:blip r:embed="rId3">
            <a:alphaModFix/>
          </a:blip>
          <a:stretch>
            <a:fillRect/>
          </a:stretch>
        </p:blipFill>
        <p:spPr>
          <a:xfrm>
            <a:off x="5824175" y="908676"/>
            <a:ext cx="3148325" cy="31483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3"/>
          <p:cNvSpPr txBox="1">
            <a:spLocks noGrp="1"/>
          </p:cNvSpPr>
          <p:nvPr>
            <p:ph type="title"/>
          </p:nvPr>
        </p:nvSpPr>
        <p:spPr>
          <a:xfrm>
            <a:off x="231474" y="1462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b="1">
                <a:solidFill>
                  <a:srgbClr val="387966"/>
                </a:solidFill>
              </a:rPr>
              <a:t>What we will be working towards…</a:t>
            </a:r>
            <a:endParaRPr/>
          </a:p>
        </p:txBody>
      </p:sp>
      <p:sp>
        <p:nvSpPr>
          <p:cNvPr id="96" name="Google Shape;96;p3"/>
          <p:cNvSpPr txBox="1">
            <a:spLocks noGrp="1"/>
          </p:cNvSpPr>
          <p:nvPr>
            <p:ph type="body" idx="1"/>
          </p:nvPr>
        </p:nvSpPr>
        <p:spPr>
          <a:xfrm>
            <a:off x="82410" y="765363"/>
            <a:ext cx="5637600" cy="3612900"/>
          </a:xfrm>
          <a:prstGeom prst="rect">
            <a:avLst/>
          </a:prstGeom>
          <a:noFill/>
          <a:ln>
            <a:noFill/>
          </a:ln>
        </p:spPr>
        <p:txBody>
          <a:bodyPr spcFirstLastPara="1" wrap="square" lIns="91425" tIns="91425" rIns="91425" bIns="91425" anchor="t" anchorCtr="0">
            <a:noAutofit/>
          </a:bodyPr>
          <a:lstStyle/>
          <a:p>
            <a:pPr marL="114300" lvl="0" indent="0" algn="l" rtl="0">
              <a:lnSpc>
                <a:spcPct val="115000"/>
              </a:lnSpc>
              <a:spcBef>
                <a:spcPts val="0"/>
              </a:spcBef>
              <a:spcAft>
                <a:spcPts val="0"/>
              </a:spcAft>
              <a:buSzPts val="1800"/>
              <a:buNone/>
            </a:pPr>
            <a:r>
              <a:rPr lang="en-US" sz="2400">
                <a:solidFill>
                  <a:schemeClr val="dk2"/>
                </a:solidFill>
                <a:latin typeface="Oswald"/>
                <a:ea typeface="Oswald"/>
                <a:cs typeface="Oswald"/>
                <a:sym typeface="Oswald"/>
              </a:rPr>
              <a:t>Choose one powerful action you can take to help put an end to Rape Culture and build </a:t>
            </a:r>
            <a:r>
              <a:rPr lang="en-US" sz="2400">
                <a:latin typeface="Oswald"/>
                <a:ea typeface="Oswald"/>
                <a:cs typeface="Oswald"/>
                <a:sym typeface="Oswald"/>
              </a:rPr>
              <a:t>a culture of </a:t>
            </a:r>
            <a:r>
              <a:rPr lang="en-US" sz="2400">
                <a:solidFill>
                  <a:schemeClr val="dk2"/>
                </a:solidFill>
                <a:latin typeface="Oswald"/>
                <a:ea typeface="Oswald"/>
                <a:cs typeface="Oswald"/>
                <a:sym typeface="Oswald"/>
              </a:rPr>
              <a:t>consen</a:t>
            </a:r>
            <a:r>
              <a:rPr lang="en-US" sz="2400">
                <a:latin typeface="Oswald"/>
                <a:ea typeface="Oswald"/>
                <a:cs typeface="Oswald"/>
                <a:sym typeface="Oswald"/>
              </a:rPr>
              <a:t>t</a:t>
            </a:r>
            <a:r>
              <a:rPr lang="en-US" sz="2400">
                <a:solidFill>
                  <a:schemeClr val="dk2"/>
                </a:solidFill>
                <a:latin typeface="Oswald"/>
                <a:ea typeface="Oswald"/>
                <a:cs typeface="Oswald"/>
                <a:sym typeface="Oswald"/>
              </a:rPr>
              <a:t> and healthy relationships. </a:t>
            </a:r>
            <a:endParaRPr sz="2400">
              <a:solidFill>
                <a:schemeClr val="dk2"/>
              </a:solidFill>
              <a:latin typeface="Oswald"/>
              <a:ea typeface="Oswald"/>
              <a:cs typeface="Oswald"/>
              <a:sym typeface="Oswald"/>
            </a:endParaRPr>
          </a:p>
          <a:p>
            <a:pPr marL="114300" lvl="0" indent="0" algn="l" rtl="0">
              <a:lnSpc>
                <a:spcPct val="115000"/>
              </a:lnSpc>
              <a:spcBef>
                <a:spcPts val="0"/>
              </a:spcBef>
              <a:spcAft>
                <a:spcPts val="0"/>
              </a:spcAft>
              <a:buSzPts val="1800"/>
              <a:buNone/>
            </a:pPr>
            <a:endParaRPr sz="1500">
              <a:latin typeface="Oswald"/>
              <a:ea typeface="Oswald"/>
              <a:cs typeface="Oswald"/>
              <a:sym typeface="Oswald"/>
            </a:endParaRPr>
          </a:p>
          <a:p>
            <a:pPr marL="114300" lvl="0" indent="0" algn="l" rtl="0">
              <a:lnSpc>
                <a:spcPct val="115000"/>
              </a:lnSpc>
              <a:spcBef>
                <a:spcPts val="0"/>
              </a:spcBef>
              <a:spcAft>
                <a:spcPts val="0"/>
              </a:spcAft>
              <a:buSzPts val="1800"/>
              <a:buNone/>
            </a:pPr>
            <a:r>
              <a:rPr lang="en-US" sz="2400">
                <a:solidFill>
                  <a:schemeClr val="dk2"/>
                </a:solidFill>
                <a:latin typeface="Oswald"/>
                <a:ea typeface="Oswald"/>
                <a:cs typeface="Oswald"/>
                <a:sym typeface="Oswald"/>
              </a:rPr>
              <a:t>Write a sentence stating your commitment to this action. Include a goal for how many times you will take this action and track the number until you meet your goal.  </a:t>
            </a:r>
            <a:endParaRPr sz="2400">
              <a:solidFill>
                <a:schemeClr val="dk2"/>
              </a:solidFill>
              <a:latin typeface="Oswald"/>
              <a:ea typeface="Oswald"/>
              <a:cs typeface="Oswald"/>
              <a:sym typeface="Oswald"/>
            </a:endParaRPr>
          </a:p>
        </p:txBody>
      </p:sp>
      <p:pic>
        <p:nvPicPr>
          <p:cNvPr id="97" name="Google Shape;97;p3"/>
          <p:cNvPicPr preferRelativeResize="0"/>
          <p:nvPr/>
        </p:nvPicPr>
        <p:blipFill>
          <a:blip r:embed="rId3">
            <a:alphaModFix/>
          </a:blip>
          <a:stretch>
            <a:fillRect/>
          </a:stretch>
        </p:blipFill>
        <p:spPr>
          <a:xfrm>
            <a:off x="5901110" y="718925"/>
            <a:ext cx="3119190" cy="311919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5"/>
          <p:cNvSpPr txBox="1">
            <a:spLocks noGrp="1"/>
          </p:cNvSpPr>
          <p:nvPr>
            <p:ph type="title"/>
          </p:nvPr>
        </p:nvSpPr>
        <p:spPr>
          <a:xfrm>
            <a:off x="181232" y="69001"/>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b="1">
                <a:solidFill>
                  <a:srgbClr val="387966"/>
                </a:solidFill>
              </a:rPr>
              <a:t>What is your initial thinking?</a:t>
            </a:r>
            <a:endParaRPr/>
          </a:p>
        </p:txBody>
      </p:sp>
      <p:sp>
        <p:nvSpPr>
          <p:cNvPr id="103" name="Google Shape;103;p5"/>
          <p:cNvSpPr txBox="1">
            <a:spLocks noGrp="1"/>
          </p:cNvSpPr>
          <p:nvPr>
            <p:ph type="body" idx="1"/>
          </p:nvPr>
        </p:nvSpPr>
        <p:spPr>
          <a:xfrm>
            <a:off x="181214" y="641705"/>
            <a:ext cx="9018600" cy="3416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800"/>
              <a:buNone/>
            </a:pPr>
            <a:r>
              <a:rPr lang="en-US" sz="2000" dirty="0">
                <a:latin typeface="Oswald"/>
                <a:ea typeface="Oswald"/>
                <a:cs typeface="Oswald"/>
                <a:sym typeface="Oswald"/>
              </a:rPr>
              <a:t>“Consent is the key to ending Rape Culture and building healthy relationships.”</a:t>
            </a:r>
            <a:endParaRPr sz="2000" dirty="0">
              <a:latin typeface="Oswald"/>
              <a:ea typeface="Oswald"/>
              <a:cs typeface="Oswald"/>
              <a:sym typeface="Oswald"/>
            </a:endParaRPr>
          </a:p>
          <a:p>
            <a:pPr marL="457200" lvl="0" indent="-228600" algn="l" rtl="0">
              <a:lnSpc>
                <a:spcPct val="115000"/>
              </a:lnSpc>
              <a:spcBef>
                <a:spcPts val="0"/>
              </a:spcBef>
              <a:spcAft>
                <a:spcPts val="0"/>
              </a:spcAft>
              <a:buSzPts val="1800"/>
              <a:buNone/>
            </a:pPr>
            <a:endParaRPr sz="1800" dirty="0">
              <a:latin typeface="Oswald"/>
              <a:ea typeface="Oswald"/>
              <a:cs typeface="Oswald"/>
              <a:sym typeface="Oswald"/>
            </a:endParaRPr>
          </a:p>
          <a:p>
            <a:pPr marL="0" lvl="0" indent="0" algn="l" rtl="0">
              <a:lnSpc>
                <a:spcPct val="115000"/>
              </a:lnSpc>
              <a:spcBef>
                <a:spcPts val="0"/>
              </a:spcBef>
              <a:spcAft>
                <a:spcPts val="0"/>
              </a:spcAft>
              <a:buSzPts val="1800"/>
              <a:buNone/>
            </a:pPr>
            <a:r>
              <a:rPr lang="en-US" sz="2000" dirty="0">
                <a:latin typeface="Oswald"/>
                <a:ea typeface="Oswald"/>
                <a:cs typeface="Oswald"/>
                <a:sym typeface="Oswald"/>
              </a:rPr>
              <a:t>To what extent do you believe this statement to be true?</a:t>
            </a:r>
            <a:endParaRPr sz="2000" dirty="0">
              <a:latin typeface="Oswald"/>
              <a:ea typeface="Oswald"/>
              <a:cs typeface="Oswald"/>
              <a:sym typeface="Oswald"/>
            </a:endParaRPr>
          </a:p>
          <a:p>
            <a:pPr marL="457200" lvl="0" indent="-228600" algn="l" rtl="0">
              <a:lnSpc>
                <a:spcPct val="115000"/>
              </a:lnSpc>
              <a:spcBef>
                <a:spcPts val="0"/>
              </a:spcBef>
              <a:spcAft>
                <a:spcPts val="0"/>
              </a:spcAft>
              <a:buSzPts val="1800"/>
              <a:buNone/>
            </a:pPr>
            <a:endParaRPr sz="1800" dirty="0">
              <a:latin typeface="Oswald"/>
              <a:ea typeface="Oswald"/>
              <a:cs typeface="Oswald"/>
              <a:sym typeface="Oswald"/>
            </a:endParaRPr>
          </a:p>
          <a:p>
            <a:pPr marL="0" lvl="0" indent="0" algn="l" rtl="0">
              <a:lnSpc>
                <a:spcPct val="100000"/>
              </a:lnSpc>
              <a:spcBef>
                <a:spcPts val="0"/>
              </a:spcBef>
              <a:spcAft>
                <a:spcPts val="0"/>
              </a:spcAft>
              <a:buSzPts val="1800"/>
              <a:buNone/>
            </a:pPr>
            <a:r>
              <a:rPr lang="en-US" sz="2000" dirty="0">
                <a:latin typeface="Oswald"/>
                <a:ea typeface="Oswald"/>
                <a:cs typeface="Oswald"/>
                <a:sym typeface="Oswald"/>
              </a:rPr>
              <a:t>Answer the following Poll anonymously:    </a:t>
            </a:r>
            <a:endParaRPr sz="2000" dirty="0">
              <a:latin typeface="Oswald"/>
              <a:ea typeface="Oswald"/>
              <a:cs typeface="Oswald"/>
              <a:sym typeface="Oswald"/>
            </a:endParaRPr>
          </a:p>
          <a:p>
            <a:pPr marL="914400" lvl="1" indent="-381000" algn="l" rtl="0">
              <a:lnSpc>
                <a:spcPct val="100000"/>
              </a:lnSpc>
              <a:spcBef>
                <a:spcPts val="0"/>
              </a:spcBef>
              <a:spcAft>
                <a:spcPts val="0"/>
              </a:spcAft>
              <a:buSzPts val="2400"/>
              <a:buFont typeface="Oswald"/>
              <a:buChar char="○"/>
            </a:pPr>
            <a:r>
              <a:rPr lang="en-US" sz="2000" dirty="0">
                <a:latin typeface="Oswald"/>
                <a:ea typeface="Oswald"/>
                <a:cs typeface="Oswald"/>
                <a:sym typeface="Oswald"/>
              </a:rPr>
              <a:t>Absolutely</a:t>
            </a:r>
            <a:endParaRPr sz="2000" dirty="0">
              <a:latin typeface="Oswald"/>
              <a:ea typeface="Oswald"/>
              <a:cs typeface="Oswald"/>
              <a:sym typeface="Oswald"/>
            </a:endParaRPr>
          </a:p>
          <a:p>
            <a:pPr marL="914400" lvl="1" indent="-381000" algn="l" rtl="0">
              <a:lnSpc>
                <a:spcPct val="100000"/>
              </a:lnSpc>
              <a:spcBef>
                <a:spcPts val="0"/>
              </a:spcBef>
              <a:spcAft>
                <a:spcPts val="0"/>
              </a:spcAft>
              <a:buSzPts val="2400"/>
              <a:buFont typeface="Oswald"/>
              <a:buChar char="○"/>
            </a:pPr>
            <a:r>
              <a:rPr lang="en-US" sz="2000" dirty="0">
                <a:latin typeface="Oswald"/>
                <a:ea typeface="Oswald"/>
                <a:cs typeface="Oswald"/>
                <a:sym typeface="Oswald"/>
              </a:rPr>
              <a:t>Somewhat true				</a:t>
            </a:r>
            <a:endParaRPr sz="2000" dirty="0">
              <a:latin typeface="Oswald"/>
              <a:ea typeface="Oswald"/>
              <a:cs typeface="Oswald"/>
              <a:sym typeface="Oswald"/>
            </a:endParaRPr>
          </a:p>
          <a:p>
            <a:pPr marL="914400" lvl="1" indent="-381000" algn="l" rtl="0">
              <a:lnSpc>
                <a:spcPct val="100000"/>
              </a:lnSpc>
              <a:spcBef>
                <a:spcPts val="0"/>
              </a:spcBef>
              <a:spcAft>
                <a:spcPts val="0"/>
              </a:spcAft>
              <a:buSzPts val="2400"/>
              <a:buFont typeface="Oswald"/>
              <a:buChar char="○"/>
            </a:pPr>
            <a:r>
              <a:rPr lang="en-US" sz="2000" dirty="0">
                <a:latin typeface="Oswald"/>
                <a:ea typeface="Oswald"/>
                <a:cs typeface="Oswald"/>
                <a:sym typeface="Oswald"/>
              </a:rPr>
              <a:t>Not sure</a:t>
            </a:r>
            <a:endParaRPr sz="2000" dirty="0">
              <a:latin typeface="Oswald"/>
              <a:ea typeface="Oswald"/>
              <a:cs typeface="Oswald"/>
              <a:sym typeface="Oswald"/>
            </a:endParaRPr>
          </a:p>
          <a:p>
            <a:pPr marL="914400" lvl="1" indent="-381000" algn="l" rtl="0">
              <a:lnSpc>
                <a:spcPct val="100000"/>
              </a:lnSpc>
              <a:spcBef>
                <a:spcPts val="0"/>
              </a:spcBef>
              <a:spcAft>
                <a:spcPts val="0"/>
              </a:spcAft>
              <a:buSzPts val="2400"/>
              <a:buFont typeface="Oswald"/>
              <a:buChar char="○"/>
            </a:pPr>
            <a:r>
              <a:rPr lang="en-US" sz="2000" dirty="0">
                <a:latin typeface="Oswald"/>
                <a:ea typeface="Oswald"/>
                <a:cs typeface="Oswald"/>
                <a:sym typeface="Oswald"/>
              </a:rPr>
              <a:t>I don’t think so</a:t>
            </a:r>
            <a:endParaRPr sz="2000" dirty="0">
              <a:latin typeface="Oswald"/>
              <a:ea typeface="Oswald"/>
              <a:cs typeface="Oswald"/>
              <a:sym typeface="Oswald"/>
            </a:endParaRPr>
          </a:p>
          <a:p>
            <a:pPr marL="457200" lvl="0" indent="-228600" algn="l" rtl="0">
              <a:lnSpc>
                <a:spcPct val="115000"/>
              </a:lnSpc>
              <a:spcBef>
                <a:spcPts val="0"/>
              </a:spcBef>
              <a:spcAft>
                <a:spcPts val="0"/>
              </a:spcAft>
              <a:buSzPts val="1800"/>
              <a:buNone/>
            </a:pPr>
            <a:endParaRPr sz="2000" dirty="0"/>
          </a:p>
        </p:txBody>
      </p:sp>
      <p:pic>
        <p:nvPicPr>
          <p:cNvPr id="104" name="Google Shape;104;p5"/>
          <p:cNvPicPr preferRelativeResize="0"/>
          <p:nvPr/>
        </p:nvPicPr>
        <p:blipFill>
          <a:blip r:embed="rId3">
            <a:alphaModFix/>
          </a:blip>
          <a:stretch>
            <a:fillRect/>
          </a:stretch>
        </p:blipFill>
        <p:spPr>
          <a:xfrm>
            <a:off x="6444507" y="1733378"/>
            <a:ext cx="2257325" cy="225732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56"/>
          <p:cNvSpPr txBox="1">
            <a:spLocks noGrp="1"/>
          </p:cNvSpPr>
          <p:nvPr>
            <p:ph type="title"/>
          </p:nvPr>
        </p:nvSpPr>
        <p:spPr>
          <a:xfrm>
            <a:off x="207552" y="196617"/>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b="1">
                <a:solidFill>
                  <a:srgbClr val="387966"/>
                </a:solidFill>
              </a:rPr>
              <a:t>Your Thinking</a:t>
            </a:r>
            <a:endParaRPr/>
          </a:p>
        </p:txBody>
      </p:sp>
      <p:sp>
        <p:nvSpPr>
          <p:cNvPr id="110" name="Google Shape;110;p56"/>
          <p:cNvSpPr txBox="1">
            <a:spLocks noGrp="1"/>
          </p:cNvSpPr>
          <p:nvPr>
            <p:ph type="body" idx="1"/>
          </p:nvPr>
        </p:nvSpPr>
        <p:spPr>
          <a:xfrm>
            <a:off x="207551" y="1459550"/>
            <a:ext cx="4983900" cy="3416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800"/>
              <a:buNone/>
            </a:pPr>
            <a:r>
              <a:rPr lang="en-US" sz="2800">
                <a:latin typeface="Oswald"/>
                <a:ea typeface="Oswald"/>
                <a:cs typeface="Oswald"/>
                <a:sym typeface="Oswald"/>
              </a:rPr>
              <a:t>Individually, write down a list of things you would have to do to go for a walk at night as safely as possible.</a:t>
            </a:r>
            <a:endParaRPr>
              <a:latin typeface="Oswald"/>
              <a:ea typeface="Oswald"/>
              <a:cs typeface="Oswald"/>
              <a:sym typeface="Oswald"/>
            </a:endParaRPr>
          </a:p>
          <a:p>
            <a:pPr marL="114300" lvl="0" indent="0" algn="l" rtl="0">
              <a:lnSpc>
                <a:spcPct val="115000"/>
              </a:lnSpc>
              <a:spcBef>
                <a:spcPts val="0"/>
              </a:spcBef>
              <a:spcAft>
                <a:spcPts val="0"/>
              </a:spcAft>
              <a:buSzPts val="1800"/>
              <a:buNone/>
            </a:pPr>
            <a:endParaRPr/>
          </a:p>
        </p:txBody>
      </p:sp>
      <p:pic>
        <p:nvPicPr>
          <p:cNvPr id="111" name="Google Shape;111;p56"/>
          <p:cNvPicPr preferRelativeResize="0"/>
          <p:nvPr/>
        </p:nvPicPr>
        <p:blipFill>
          <a:blip r:embed="rId3">
            <a:alphaModFix/>
          </a:blip>
          <a:stretch>
            <a:fillRect/>
          </a:stretch>
        </p:blipFill>
        <p:spPr>
          <a:xfrm>
            <a:off x="5433149" y="1285026"/>
            <a:ext cx="3496300" cy="23308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p57"/>
          <p:cNvSpPr txBox="1">
            <a:spLocks noGrp="1"/>
          </p:cNvSpPr>
          <p:nvPr>
            <p:ph type="title"/>
          </p:nvPr>
        </p:nvSpPr>
        <p:spPr>
          <a:xfrm>
            <a:off x="168867" y="65719"/>
            <a:ext cx="8661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b="1">
                <a:solidFill>
                  <a:srgbClr val="387966"/>
                </a:solidFill>
              </a:rPr>
              <a:t>Share your thinking</a:t>
            </a:r>
            <a:endParaRPr/>
          </a:p>
        </p:txBody>
      </p:sp>
      <p:sp>
        <p:nvSpPr>
          <p:cNvPr id="117" name="Google Shape;117;p57"/>
          <p:cNvSpPr txBox="1">
            <a:spLocks noGrp="1"/>
          </p:cNvSpPr>
          <p:nvPr>
            <p:ph type="body" idx="1"/>
          </p:nvPr>
        </p:nvSpPr>
        <p:spPr>
          <a:xfrm>
            <a:off x="168875" y="638425"/>
            <a:ext cx="7049100" cy="3548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800"/>
              <a:buNone/>
            </a:pPr>
            <a:r>
              <a:rPr lang="en-US" sz="2000">
                <a:latin typeface="Oswald"/>
                <a:ea typeface="Oswald"/>
                <a:cs typeface="Oswald"/>
                <a:sym typeface="Oswald"/>
              </a:rPr>
              <a:t>How do these ideas compare to the ones on your list?</a:t>
            </a:r>
            <a:endParaRPr>
              <a:latin typeface="Oswald"/>
              <a:ea typeface="Oswald"/>
              <a:cs typeface="Oswald"/>
              <a:sym typeface="Oswald"/>
            </a:endParaRPr>
          </a:p>
          <a:p>
            <a:pPr marL="114300" lvl="0" indent="0" algn="l" rtl="0">
              <a:lnSpc>
                <a:spcPct val="115000"/>
              </a:lnSpc>
              <a:spcBef>
                <a:spcPts val="0"/>
              </a:spcBef>
              <a:spcAft>
                <a:spcPts val="0"/>
              </a:spcAft>
              <a:buSzPts val="1800"/>
              <a:buNone/>
            </a:pPr>
            <a:endParaRPr sz="800">
              <a:latin typeface="Oswald"/>
              <a:ea typeface="Oswald"/>
              <a:cs typeface="Oswald"/>
              <a:sym typeface="Oswald"/>
            </a:endParaRPr>
          </a:p>
          <a:p>
            <a:pPr marL="457200" lvl="0" indent="-342900" algn="l" rtl="0">
              <a:lnSpc>
                <a:spcPct val="115000"/>
              </a:lnSpc>
              <a:spcBef>
                <a:spcPts val="0"/>
              </a:spcBef>
              <a:spcAft>
                <a:spcPts val="0"/>
              </a:spcAft>
              <a:buSzPts val="1800"/>
              <a:buFont typeface="Oswald"/>
              <a:buChar char="●"/>
            </a:pPr>
            <a:r>
              <a:rPr lang="en-US" sz="2000">
                <a:latin typeface="Oswald"/>
                <a:ea typeface="Oswald"/>
                <a:cs typeface="Oswald"/>
                <a:sym typeface="Oswald"/>
              </a:rPr>
              <a:t>Be with a group of people I know</a:t>
            </a:r>
            <a:endParaRPr>
              <a:latin typeface="Oswald"/>
              <a:ea typeface="Oswald"/>
              <a:cs typeface="Oswald"/>
              <a:sym typeface="Oswald"/>
            </a:endParaRPr>
          </a:p>
          <a:p>
            <a:pPr marL="457200" lvl="0" indent="-342900" algn="l" rtl="0">
              <a:lnSpc>
                <a:spcPct val="115000"/>
              </a:lnSpc>
              <a:spcBef>
                <a:spcPts val="0"/>
              </a:spcBef>
              <a:spcAft>
                <a:spcPts val="0"/>
              </a:spcAft>
              <a:buSzPts val="1800"/>
              <a:buFont typeface="Oswald"/>
              <a:buChar char="●"/>
            </a:pPr>
            <a:r>
              <a:rPr lang="en-US" sz="2000">
                <a:latin typeface="Oswald"/>
                <a:ea typeface="Oswald"/>
                <a:cs typeface="Oswald"/>
                <a:sym typeface="Oswald"/>
              </a:rPr>
              <a:t>Walk in highly lit areas</a:t>
            </a:r>
            <a:endParaRPr>
              <a:latin typeface="Oswald"/>
              <a:ea typeface="Oswald"/>
              <a:cs typeface="Oswald"/>
              <a:sym typeface="Oswald"/>
            </a:endParaRPr>
          </a:p>
          <a:p>
            <a:pPr marL="457200" lvl="0" indent="-342900" algn="l" rtl="0">
              <a:lnSpc>
                <a:spcPct val="115000"/>
              </a:lnSpc>
              <a:spcBef>
                <a:spcPts val="0"/>
              </a:spcBef>
              <a:spcAft>
                <a:spcPts val="0"/>
              </a:spcAft>
              <a:buSzPts val="1800"/>
              <a:buFont typeface="Oswald"/>
              <a:buChar char="●"/>
            </a:pPr>
            <a:r>
              <a:rPr lang="en-US" sz="2000">
                <a:latin typeface="Oswald"/>
                <a:ea typeface="Oswald"/>
                <a:cs typeface="Oswald"/>
                <a:sym typeface="Oswald"/>
              </a:rPr>
              <a:t>Being on guard at all time</a:t>
            </a:r>
            <a:endParaRPr>
              <a:latin typeface="Oswald"/>
              <a:ea typeface="Oswald"/>
              <a:cs typeface="Oswald"/>
              <a:sym typeface="Oswald"/>
            </a:endParaRPr>
          </a:p>
          <a:p>
            <a:pPr marL="457200" lvl="0" indent="-342900" algn="l" rtl="0">
              <a:lnSpc>
                <a:spcPct val="115000"/>
              </a:lnSpc>
              <a:spcBef>
                <a:spcPts val="0"/>
              </a:spcBef>
              <a:spcAft>
                <a:spcPts val="0"/>
              </a:spcAft>
              <a:buSzPts val="1800"/>
              <a:buFont typeface="Oswald"/>
              <a:buChar char="●"/>
            </a:pPr>
            <a:r>
              <a:rPr lang="en-US" sz="2000">
                <a:latin typeface="Oswald"/>
                <a:ea typeface="Oswald"/>
                <a:cs typeface="Oswald"/>
                <a:sym typeface="Oswald"/>
              </a:rPr>
              <a:t>Walk with purpose and not stop</a:t>
            </a:r>
            <a:endParaRPr>
              <a:latin typeface="Oswald"/>
              <a:ea typeface="Oswald"/>
              <a:cs typeface="Oswald"/>
              <a:sym typeface="Oswald"/>
            </a:endParaRPr>
          </a:p>
          <a:p>
            <a:pPr marL="457200" lvl="0" indent="-342900" algn="l" rtl="0">
              <a:lnSpc>
                <a:spcPct val="115000"/>
              </a:lnSpc>
              <a:spcBef>
                <a:spcPts val="0"/>
              </a:spcBef>
              <a:spcAft>
                <a:spcPts val="0"/>
              </a:spcAft>
              <a:buSzPts val="1800"/>
              <a:buFont typeface="Oswald"/>
              <a:buChar char="●"/>
            </a:pPr>
            <a:r>
              <a:rPr lang="en-US" sz="2000">
                <a:latin typeface="Oswald"/>
                <a:ea typeface="Oswald"/>
                <a:cs typeface="Oswald"/>
                <a:sym typeface="Oswald"/>
              </a:rPr>
              <a:t>Carry something to defend myself with</a:t>
            </a:r>
            <a:endParaRPr>
              <a:latin typeface="Oswald"/>
              <a:ea typeface="Oswald"/>
              <a:cs typeface="Oswald"/>
              <a:sym typeface="Oswald"/>
            </a:endParaRPr>
          </a:p>
          <a:p>
            <a:pPr marL="457200" lvl="0" indent="-342900" algn="l" rtl="0">
              <a:lnSpc>
                <a:spcPct val="115000"/>
              </a:lnSpc>
              <a:spcBef>
                <a:spcPts val="0"/>
              </a:spcBef>
              <a:spcAft>
                <a:spcPts val="0"/>
              </a:spcAft>
              <a:buSzPts val="1800"/>
              <a:buFont typeface="Oswald"/>
              <a:buChar char="●"/>
            </a:pPr>
            <a:r>
              <a:rPr lang="en-US" sz="2000">
                <a:latin typeface="Oswald"/>
                <a:ea typeface="Oswald"/>
                <a:cs typeface="Oswald"/>
                <a:sym typeface="Oswald"/>
              </a:rPr>
              <a:t>Be prepared with an emergency plan</a:t>
            </a:r>
            <a:endParaRPr sz="2000">
              <a:latin typeface="Oswald"/>
              <a:ea typeface="Oswald"/>
              <a:cs typeface="Oswald"/>
              <a:sym typeface="Oswald"/>
            </a:endParaRPr>
          </a:p>
          <a:p>
            <a:pPr marL="457200" lvl="0" indent="-355600" algn="l" rtl="0">
              <a:lnSpc>
                <a:spcPct val="115000"/>
              </a:lnSpc>
              <a:spcBef>
                <a:spcPts val="0"/>
              </a:spcBef>
              <a:spcAft>
                <a:spcPts val="0"/>
              </a:spcAft>
              <a:buSzPts val="2000"/>
              <a:buFont typeface="Oswald"/>
              <a:buChar char="●"/>
            </a:pPr>
            <a:r>
              <a:rPr lang="en-US" sz="2000">
                <a:latin typeface="Oswald"/>
                <a:ea typeface="Oswald"/>
                <a:cs typeface="Oswald"/>
                <a:sym typeface="Oswald"/>
              </a:rPr>
              <a:t>Change/hide my body language and/or clothing</a:t>
            </a:r>
            <a:endParaRPr sz="2000">
              <a:latin typeface="Oswald"/>
              <a:ea typeface="Oswald"/>
              <a:cs typeface="Oswald"/>
              <a:sym typeface="Oswald"/>
            </a:endParaRPr>
          </a:p>
          <a:p>
            <a:pPr marL="114300" lvl="0" indent="0" algn="l" rtl="0">
              <a:lnSpc>
                <a:spcPct val="115000"/>
              </a:lnSpc>
              <a:spcBef>
                <a:spcPts val="0"/>
              </a:spcBef>
              <a:spcAft>
                <a:spcPts val="0"/>
              </a:spcAft>
              <a:buSzPts val="1800"/>
              <a:buNone/>
            </a:pPr>
            <a:endParaRPr sz="500">
              <a:latin typeface="Oswald"/>
              <a:ea typeface="Oswald"/>
              <a:cs typeface="Oswald"/>
              <a:sym typeface="Oswald"/>
            </a:endParaRPr>
          </a:p>
          <a:p>
            <a:pPr marL="114300" lvl="0" indent="0" algn="l" rtl="0">
              <a:lnSpc>
                <a:spcPct val="115000"/>
              </a:lnSpc>
              <a:spcBef>
                <a:spcPts val="0"/>
              </a:spcBef>
              <a:spcAft>
                <a:spcPts val="0"/>
              </a:spcAft>
              <a:buSzPts val="1800"/>
              <a:buNone/>
            </a:pPr>
            <a:r>
              <a:rPr lang="en-US" sz="2000">
                <a:latin typeface="Oswald"/>
                <a:ea typeface="Oswald"/>
                <a:cs typeface="Oswald"/>
                <a:sym typeface="Oswald"/>
              </a:rPr>
              <a:t>What other ideas could you add? Share with the class.</a:t>
            </a:r>
            <a:endParaRPr>
              <a:latin typeface="Oswald"/>
              <a:ea typeface="Oswald"/>
              <a:cs typeface="Oswald"/>
              <a:sym typeface="Oswald"/>
            </a:endParaRPr>
          </a:p>
          <a:p>
            <a:pPr marL="114300" lvl="0" indent="0" algn="l" rtl="0">
              <a:lnSpc>
                <a:spcPct val="115000"/>
              </a:lnSpc>
              <a:spcBef>
                <a:spcPts val="0"/>
              </a:spcBef>
              <a:spcAft>
                <a:spcPts val="0"/>
              </a:spcAft>
              <a:buSzPts val="1800"/>
              <a:buNone/>
            </a:pPr>
            <a:endParaRPr/>
          </a:p>
        </p:txBody>
      </p:sp>
      <p:pic>
        <p:nvPicPr>
          <p:cNvPr id="118" name="Google Shape;118;p57"/>
          <p:cNvPicPr preferRelativeResize="0"/>
          <p:nvPr/>
        </p:nvPicPr>
        <p:blipFill>
          <a:blip r:embed="rId3">
            <a:alphaModFix/>
          </a:blip>
          <a:stretch>
            <a:fillRect/>
          </a:stretch>
        </p:blipFill>
        <p:spPr>
          <a:xfrm>
            <a:off x="5433149" y="1285026"/>
            <a:ext cx="3496300" cy="233085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58"/>
          <p:cNvSpPr txBox="1">
            <a:spLocks noGrp="1"/>
          </p:cNvSpPr>
          <p:nvPr>
            <p:ph type="title"/>
          </p:nvPr>
        </p:nvSpPr>
        <p:spPr>
          <a:xfrm>
            <a:off x="181225" y="11"/>
            <a:ext cx="8520600" cy="630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b="1">
                <a:solidFill>
                  <a:srgbClr val="387966"/>
                </a:solidFill>
              </a:rPr>
              <a:t>Let’s Discuss</a:t>
            </a:r>
            <a:endParaRPr>
              <a:solidFill>
                <a:srgbClr val="00717D"/>
              </a:solidFill>
            </a:endParaRPr>
          </a:p>
        </p:txBody>
      </p:sp>
      <p:sp>
        <p:nvSpPr>
          <p:cNvPr id="124" name="Google Shape;124;p58"/>
          <p:cNvSpPr txBox="1">
            <a:spLocks noGrp="1"/>
          </p:cNvSpPr>
          <p:nvPr>
            <p:ph type="body" idx="1"/>
          </p:nvPr>
        </p:nvSpPr>
        <p:spPr>
          <a:xfrm>
            <a:off x="181232" y="802373"/>
            <a:ext cx="8826900" cy="2187000"/>
          </a:xfrm>
          <a:prstGeom prst="rect">
            <a:avLst/>
          </a:prstGeom>
          <a:noFill/>
          <a:ln>
            <a:noFill/>
          </a:ln>
        </p:spPr>
        <p:txBody>
          <a:bodyPr spcFirstLastPara="1" wrap="square" lIns="91425" tIns="91425" rIns="91425" bIns="91425" anchor="t" anchorCtr="0">
            <a:noAutofit/>
          </a:bodyPr>
          <a:lstStyle/>
          <a:p>
            <a:pPr marL="457200" marR="0" lvl="0" indent="-381000" algn="l" rtl="0">
              <a:lnSpc>
                <a:spcPct val="107000"/>
              </a:lnSpc>
              <a:spcBef>
                <a:spcPts val="0"/>
              </a:spcBef>
              <a:spcAft>
                <a:spcPts val="0"/>
              </a:spcAft>
              <a:buSzPts val="2400"/>
              <a:buFont typeface="Oswald"/>
              <a:buChar char="●"/>
            </a:pPr>
            <a:r>
              <a:rPr lang="en-US" sz="2400">
                <a:latin typeface="Oswald"/>
                <a:ea typeface="Oswald"/>
                <a:cs typeface="Oswald"/>
                <a:sym typeface="Oswald"/>
              </a:rPr>
              <a:t>Why is this list </a:t>
            </a:r>
            <a:r>
              <a:rPr lang="en-US" sz="2400">
                <a:solidFill>
                  <a:schemeClr val="dk2"/>
                </a:solidFill>
                <a:latin typeface="Oswald"/>
                <a:ea typeface="Oswald"/>
                <a:cs typeface="Oswald"/>
                <a:sym typeface="Oswald"/>
              </a:rPr>
              <a:t>usually l</a:t>
            </a:r>
            <a:r>
              <a:rPr lang="en-US" sz="2400">
                <a:latin typeface="Oswald"/>
                <a:ea typeface="Oswald"/>
                <a:cs typeface="Oswald"/>
                <a:sym typeface="Oswald"/>
              </a:rPr>
              <a:t>onger for female-identified and 2SLGBTQ+ identifying individuals?</a:t>
            </a:r>
            <a:endParaRPr sz="2400">
              <a:latin typeface="Oswald"/>
              <a:ea typeface="Oswald"/>
              <a:cs typeface="Oswald"/>
              <a:sym typeface="Oswald"/>
            </a:endParaRPr>
          </a:p>
          <a:p>
            <a:pPr marL="457200" marR="0" lvl="0" indent="-381000" algn="l" rtl="0">
              <a:lnSpc>
                <a:spcPct val="107000"/>
              </a:lnSpc>
              <a:spcBef>
                <a:spcPts val="800"/>
              </a:spcBef>
              <a:spcAft>
                <a:spcPts val="0"/>
              </a:spcAft>
              <a:buSzPts val="2400"/>
              <a:buFont typeface="Oswald"/>
              <a:buChar char="●"/>
            </a:pPr>
            <a:r>
              <a:rPr lang="en-US" sz="2400">
                <a:latin typeface="Oswald"/>
                <a:ea typeface="Oswald"/>
                <a:cs typeface="Oswald"/>
                <a:sym typeface="Oswald"/>
              </a:rPr>
              <a:t>What are some examples of violence and harassment that people can face in the street? How do they affect different genders?</a:t>
            </a:r>
            <a:endParaRPr sz="2400">
              <a:latin typeface="Oswald"/>
              <a:ea typeface="Oswald"/>
              <a:cs typeface="Oswald"/>
              <a:sym typeface="Oswald"/>
            </a:endParaRPr>
          </a:p>
          <a:p>
            <a:pPr marL="457200" marR="0" lvl="0" indent="-381000" algn="l" rtl="0">
              <a:lnSpc>
                <a:spcPct val="107000"/>
              </a:lnSpc>
              <a:spcBef>
                <a:spcPts val="800"/>
              </a:spcBef>
              <a:spcAft>
                <a:spcPts val="0"/>
              </a:spcAft>
              <a:buSzPts val="2400"/>
              <a:buFont typeface="Oswald"/>
              <a:buChar char="●"/>
            </a:pPr>
            <a:r>
              <a:rPr lang="en-US" sz="2400">
                <a:latin typeface="Oswald"/>
                <a:ea typeface="Oswald"/>
                <a:cs typeface="Oswald"/>
                <a:sym typeface="Oswald"/>
              </a:rPr>
              <a:t>Why are female-identified people as well as 2SLGBTQ+ individuals more likely to be harassed in public spaces? </a:t>
            </a:r>
            <a:endParaRPr sz="2400">
              <a:latin typeface="Oswald"/>
              <a:ea typeface="Oswald"/>
              <a:cs typeface="Oswald"/>
              <a:sym typeface="Oswald"/>
            </a:endParaRPr>
          </a:p>
          <a:p>
            <a:pPr marL="457200" marR="0" lvl="0" indent="-381000" algn="l" rtl="0">
              <a:lnSpc>
                <a:spcPct val="107000"/>
              </a:lnSpc>
              <a:spcBef>
                <a:spcPts val="800"/>
              </a:spcBef>
              <a:spcAft>
                <a:spcPts val="0"/>
              </a:spcAft>
              <a:buSzPts val="2400"/>
              <a:buFont typeface="Oswald"/>
              <a:buChar char="●"/>
            </a:pPr>
            <a:r>
              <a:rPr lang="en-US" sz="2400">
                <a:latin typeface="Oswald"/>
                <a:ea typeface="Oswald"/>
                <a:cs typeface="Oswald"/>
                <a:sym typeface="Oswald"/>
              </a:rPr>
              <a:t>Why do you think street harassment and violence happen?</a:t>
            </a:r>
            <a:endParaRPr sz="2400">
              <a:latin typeface="Oswald"/>
              <a:ea typeface="Oswald"/>
              <a:cs typeface="Oswald"/>
              <a:sym typeface="Oswald"/>
            </a:endParaRPr>
          </a:p>
          <a:p>
            <a:pPr marL="114300" lvl="0" indent="0" algn="ctr" rtl="0">
              <a:lnSpc>
                <a:spcPct val="115000"/>
              </a:lnSpc>
              <a:spcBef>
                <a:spcPts val="800"/>
              </a:spcBef>
              <a:spcAft>
                <a:spcPts val="0"/>
              </a:spcAft>
              <a:buSzPts val="1800"/>
              <a:buNone/>
            </a:pP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p59"/>
          <p:cNvSpPr txBox="1">
            <a:spLocks noGrp="1"/>
          </p:cNvSpPr>
          <p:nvPr>
            <p:ph type="title"/>
          </p:nvPr>
        </p:nvSpPr>
        <p:spPr>
          <a:xfrm>
            <a:off x="244775" y="47804"/>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b="1">
                <a:solidFill>
                  <a:srgbClr val="387966"/>
                </a:solidFill>
              </a:rPr>
              <a:t>Let’s Deepen Our Thinking</a:t>
            </a:r>
            <a:endParaRPr/>
          </a:p>
        </p:txBody>
      </p:sp>
      <p:sp>
        <p:nvSpPr>
          <p:cNvPr id="130" name="Google Shape;130;p59"/>
          <p:cNvSpPr txBox="1">
            <a:spLocks noGrp="1"/>
          </p:cNvSpPr>
          <p:nvPr>
            <p:ph type="body" idx="1"/>
          </p:nvPr>
        </p:nvSpPr>
        <p:spPr>
          <a:xfrm>
            <a:off x="244775" y="863550"/>
            <a:ext cx="3598500" cy="3416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800"/>
              <a:buNone/>
            </a:pPr>
            <a:r>
              <a:rPr lang="en-US" sz="2900">
                <a:latin typeface="Oswald"/>
                <a:ea typeface="Oswald"/>
                <a:cs typeface="Oswald"/>
                <a:sym typeface="Oswald"/>
              </a:rPr>
              <a:t>Watch the video </a:t>
            </a:r>
            <a:r>
              <a:rPr lang="en-US" sz="2900" u="sng">
                <a:solidFill>
                  <a:srgbClr val="1155CC"/>
                </a:solidFill>
                <a:latin typeface="Oswald"/>
                <a:ea typeface="Oswald"/>
                <a:cs typeface="Oswald"/>
                <a:sym typeface="Oswald"/>
                <a:hlinkClick r:id="rId3">
                  <a:extLst>
                    <a:ext uri="{A12FA001-AC4F-418D-AE19-62706E023703}">
                      <ahyp:hlinkClr xmlns:ahyp="http://schemas.microsoft.com/office/drawing/2018/hyperlinkcolor" val="tx"/>
                    </a:ext>
                  </a:extLst>
                </a:hlinkClick>
              </a:rPr>
              <a:t>Time's Up: Let's End Rape Culture by Téa Baines and Noam Hazut</a:t>
            </a:r>
            <a:r>
              <a:rPr lang="en-US" sz="2900">
                <a:latin typeface="Oswald"/>
                <a:ea typeface="Oswald"/>
                <a:cs typeface="Oswald"/>
                <a:sym typeface="Oswald"/>
              </a:rPr>
              <a:t> and </a:t>
            </a:r>
            <a:r>
              <a:rPr lang="en-US" sz="2900">
                <a:solidFill>
                  <a:schemeClr val="dk2"/>
                </a:solidFill>
                <a:latin typeface="Oswald"/>
                <a:ea typeface="Oswald"/>
                <a:cs typeface="Oswald"/>
                <a:sym typeface="Oswald"/>
              </a:rPr>
              <a:t>answer the following questions. </a:t>
            </a:r>
            <a:endParaRPr sz="2900">
              <a:solidFill>
                <a:schemeClr val="dk2"/>
              </a:solidFill>
              <a:latin typeface="Oswald"/>
              <a:ea typeface="Oswald"/>
              <a:cs typeface="Oswald"/>
              <a:sym typeface="Oswald"/>
            </a:endParaRPr>
          </a:p>
          <a:p>
            <a:pPr marL="0" lvl="0" indent="0" algn="l" rtl="0">
              <a:lnSpc>
                <a:spcPct val="115000"/>
              </a:lnSpc>
              <a:spcBef>
                <a:spcPts val="0"/>
              </a:spcBef>
              <a:spcAft>
                <a:spcPts val="0"/>
              </a:spcAft>
              <a:buSzPts val="1800"/>
              <a:buNone/>
            </a:pPr>
            <a:endParaRPr sz="2900">
              <a:solidFill>
                <a:srgbClr val="FF0000"/>
              </a:solidFill>
              <a:latin typeface="Oswald"/>
              <a:ea typeface="Oswald"/>
              <a:cs typeface="Oswald"/>
              <a:sym typeface="Oswald"/>
            </a:endParaRPr>
          </a:p>
          <a:p>
            <a:pPr marL="114300" lvl="0" indent="0" algn="l" rtl="0">
              <a:lnSpc>
                <a:spcPct val="115000"/>
              </a:lnSpc>
              <a:spcBef>
                <a:spcPts val="0"/>
              </a:spcBef>
              <a:spcAft>
                <a:spcPts val="0"/>
              </a:spcAft>
              <a:buSzPts val="1800"/>
              <a:buNone/>
            </a:pPr>
            <a:endParaRPr sz="2500">
              <a:latin typeface="Oswald"/>
              <a:ea typeface="Oswald"/>
              <a:cs typeface="Oswald"/>
              <a:sym typeface="Oswald"/>
            </a:endParaRPr>
          </a:p>
          <a:p>
            <a:pPr marL="0" lvl="0" indent="0" algn="l" rtl="0">
              <a:lnSpc>
                <a:spcPct val="115000"/>
              </a:lnSpc>
              <a:spcBef>
                <a:spcPts val="0"/>
              </a:spcBef>
              <a:spcAft>
                <a:spcPts val="0"/>
              </a:spcAft>
              <a:buNone/>
            </a:pPr>
            <a:endParaRPr sz="2300">
              <a:solidFill>
                <a:schemeClr val="dk2"/>
              </a:solidFill>
              <a:latin typeface="Oswald"/>
              <a:ea typeface="Oswald"/>
              <a:cs typeface="Oswald"/>
              <a:sym typeface="Oswald"/>
            </a:endParaRPr>
          </a:p>
          <a:p>
            <a:pPr marL="457200" lvl="0" indent="-228600" algn="l" rtl="0">
              <a:lnSpc>
                <a:spcPct val="115000"/>
              </a:lnSpc>
              <a:spcBef>
                <a:spcPts val="0"/>
              </a:spcBef>
              <a:spcAft>
                <a:spcPts val="0"/>
              </a:spcAft>
              <a:buSzPts val="1800"/>
              <a:buNone/>
            </a:pPr>
            <a:endParaRPr sz="2300"/>
          </a:p>
        </p:txBody>
      </p:sp>
      <p:pic>
        <p:nvPicPr>
          <p:cNvPr id="131" name="Google Shape;131;p59"/>
          <p:cNvPicPr preferRelativeResize="0"/>
          <p:nvPr/>
        </p:nvPicPr>
        <p:blipFill>
          <a:blip r:embed="rId4">
            <a:alphaModFix/>
          </a:blip>
          <a:stretch>
            <a:fillRect/>
          </a:stretch>
        </p:blipFill>
        <p:spPr>
          <a:xfrm>
            <a:off x="4176526" y="871638"/>
            <a:ext cx="4588851" cy="2992975"/>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3138</Words>
  <Application>Microsoft Office PowerPoint</Application>
  <PresentationFormat>On-screen Show (16:9)</PresentationFormat>
  <Paragraphs>286</Paragraphs>
  <Slides>22</Slides>
  <Notes>22</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22</vt:i4>
      </vt:variant>
    </vt:vector>
  </HeadingPairs>
  <TitlesOfParts>
    <vt:vector size="28" baseType="lpstr">
      <vt:lpstr>Arial</vt:lpstr>
      <vt:lpstr>Lora</vt:lpstr>
      <vt:lpstr>Times</vt:lpstr>
      <vt:lpstr>Oswald</vt:lpstr>
      <vt:lpstr>Simple Light</vt:lpstr>
      <vt:lpstr>Simple Light</vt:lpstr>
      <vt:lpstr>Ending Rape Culture and Child Sexual Exploitation Together</vt:lpstr>
      <vt:lpstr>PowerPoint Presentation</vt:lpstr>
      <vt:lpstr>Something for you to think about… </vt:lpstr>
      <vt:lpstr>What we will be working towards…</vt:lpstr>
      <vt:lpstr>What is your initial thinking?</vt:lpstr>
      <vt:lpstr>Your Thinking</vt:lpstr>
      <vt:lpstr>Share your thinking</vt:lpstr>
      <vt:lpstr>Let’s Discuss</vt:lpstr>
      <vt:lpstr>Let’s Deepen Our Thinking</vt:lpstr>
      <vt:lpstr>Let’s Deepen Our Thinking</vt:lpstr>
      <vt:lpstr>Clarifying Terms</vt:lpstr>
      <vt:lpstr>Clarifying Terms</vt:lpstr>
      <vt:lpstr>Clarifying Terms</vt:lpstr>
      <vt:lpstr>Clarifying Terms</vt:lpstr>
      <vt:lpstr>Let’s Deepen Our Thinking</vt:lpstr>
      <vt:lpstr>Let’s Deepen Our Thinking –</vt:lpstr>
      <vt:lpstr>Let’s Deepen Our Thinking – </vt:lpstr>
      <vt:lpstr>Let’s make a change</vt:lpstr>
      <vt:lpstr>What is your thinking now?</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Ending Rape Culture and Child Sexual Exploitation Together</dc:title>
  <dc:creator>David Garzon</dc:creator>
  <cp:lastModifiedBy>David Felipe Garzon Valdes</cp:lastModifiedBy>
  <cp:revision>1</cp:revision>
  <dcterms:modified xsi:type="dcterms:W3CDTF">2021-07-30T18:54:09Z</dcterms:modified>
</cp:coreProperties>
</file>