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7"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hChoRb3CJMH2TTvSCJOnvzI4eo0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D276F4-698D-447B-84C3-5B94F6F8E8F8}">
  <a:tblStyle styleId="{00D276F4-698D-447B-84C3-5B94F6F8E8F8}"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1E8"/>
          </a:solidFill>
        </a:fill>
      </a:tcStyle>
    </a:wholeTbl>
    <a:band1H>
      <a:tcTxStyle/>
      <a:tcStyle>
        <a:tcBdr/>
        <a:fill>
          <a:solidFill>
            <a:srgbClr val="FFE2CD"/>
          </a:solidFill>
        </a:fill>
      </a:tcStyle>
    </a:band1H>
    <a:band2H>
      <a:tcTxStyle/>
      <a:tcStyle>
        <a:tcBdr/>
      </a:tcStyle>
    </a:band2H>
    <a:band1V>
      <a:tcTxStyle/>
      <a:tcStyle>
        <a:tcBdr/>
        <a:fill>
          <a:solidFill>
            <a:srgbClr val="FFE2CD"/>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0000" autoAdjust="0"/>
  </p:normalViewPr>
  <p:slideViewPr>
    <p:cSldViewPr snapToGrid="0">
      <p:cViewPr varScale="1">
        <p:scale>
          <a:sx n="58" d="100"/>
          <a:sy n="58" d="100"/>
        </p:scale>
        <p:origin x="2170"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customschemas.google.com/relationships/presentationmetadata" Target="meta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rprevent.c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rprevent.ca"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rprevent.ca/"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mentimeter.com"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kahoot.com/"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mentimeter.com"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kahoot.com/"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adlet.com/support/padlets_makeapadlet"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zoho.com/docs/" TargetMode="External"/><Relationship Id="rId4" Type="http://schemas.openxmlformats.org/officeDocument/2006/relationships/hyperlink" Target="https://www.google.com/docs/about/"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jamboard.google.co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u="sng" dirty="0">
                <a:solidFill>
                  <a:schemeClr val="dk1"/>
                </a:solidFill>
              </a:rPr>
              <a:t>Learning Objectives:</a:t>
            </a:r>
            <a:endParaRPr b="1" u="sng" dirty="0">
              <a:solidFill>
                <a:schemeClr val="dk1"/>
              </a:solidFill>
            </a:endParaRPr>
          </a:p>
          <a:p>
            <a:pPr marL="0" lvl="0" indent="0" algn="l" rtl="0">
              <a:spcBef>
                <a:spcPts val="0"/>
              </a:spcBef>
              <a:spcAft>
                <a:spcPts val="0"/>
              </a:spcAft>
              <a:buClr>
                <a:schemeClr val="dk1"/>
              </a:buClr>
              <a:buSzPts val="1100"/>
              <a:buFont typeface="Arial"/>
              <a:buNone/>
            </a:pPr>
            <a:endParaRPr b="1" u="sng"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rPr>
              <a:t>●Reflecting on the gender-based stereotypes </a:t>
            </a:r>
            <a:endParaRPr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rPr>
              <a:t>● Learning about the role that online media -in particular social media- has in the development of these stereotypes</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US" b="1" u="sng" dirty="0">
                <a:solidFill>
                  <a:schemeClr val="dk1"/>
                </a:solidFill>
              </a:rPr>
              <a:t>Notes for Educators:</a:t>
            </a:r>
            <a:endParaRPr b="1" u="sng"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rPr>
              <a:t>Toxic gender-based stereotypes that devalue women and girls have been identified as a root cause of child sexual exploitation and sex trafficking. The media perpetuates many of these negative ideas and our students’ heavy social media/online usage means that they are regularly exposed to harmful images. Students may at first be resistant to the content of this lesson plan, as they are not only consumers of media, but also creators.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rPr>
              <a:t>In addition, discuss how the 2SLGBTQ+ community is affected by media representations. Often 2SLGBTQ+ women will be represented as “unfeminine”, gay/bi men as “too feminine” and non-binary and trans individuals will be subject to gender regulation and stereotyping.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rPr>
              <a:t>Encourage critical thinking about how media representations impact men. Men experience pressure to follow unchallenged stereotypes such as being tough, controlling, overtly sexual, strong, independent, and non-emotional. Stereotypes against men differ from sexism because the images of men have to do with men exercising power over women and over other men.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rPr>
              <a:t>This activity also provides an opportunity to explore how diverse groups of women can be impacted in different ways through the lack of representation and stereotyping.</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US" b="1" u="sng" dirty="0">
                <a:solidFill>
                  <a:schemeClr val="dk1"/>
                </a:solidFill>
                <a:highlight>
                  <a:schemeClr val="lt1"/>
                </a:highlight>
              </a:rPr>
              <a:t>Online Delivery Guide:</a:t>
            </a:r>
            <a:endParaRPr b="1" dirty="0">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en-US" dirty="0">
                <a:solidFill>
                  <a:schemeClr val="dk1"/>
                </a:solidFill>
                <a:highlight>
                  <a:schemeClr val="lt1"/>
                </a:highlight>
              </a:rPr>
              <a:t>Throughout this </a:t>
            </a:r>
            <a:r>
              <a:rPr lang="en-US" dirty="0" err="1">
                <a:solidFill>
                  <a:schemeClr val="dk1"/>
                </a:solidFill>
                <a:highlight>
                  <a:schemeClr val="lt1"/>
                </a:highlight>
              </a:rPr>
              <a:t>powerpoint</a:t>
            </a:r>
            <a:r>
              <a:rPr lang="en-US" dirty="0">
                <a:solidFill>
                  <a:schemeClr val="dk1"/>
                </a:solidFill>
                <a:highlight>
                  <a:schemeClr val="lt1"/>
                </a:highlight>
              </a:rPr>
              <a:t> presentation you will find suggested digital tools and platforms for activity implementation in online spaces.  </a:t>
            </a:r>
            <a:endParaRPr dirty="0">
              <a:solidFill>
                <a:schemeClr val="dk1"/>
              </a:solidFill>
              <a:highlight>
                <a:schemeClr val="lt1"/>
              </a:highlight>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US" b="1" u="sng" dirty="0">
                <a:solidFill>
                  <a:schemeClr val="dk1"/>
                </a:solidFill>
              </a:rPr>
              <a:t>Optional Activities:</a:t>
            </a:r>
            <a:endParaRPr b="1" u="sng"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rPr>
              <a:t>This lesson plan was shortened from its original version. Some of its activities were included as “Optional Activities” at the end of this presentation. </a:t>
            </a:r>
            <a:endParaRPr dirty="0">
              <a:solidFill>
                <a:schemeClr val="dk1"/>
              </a:solidFill>
              <a:highlight>
                <a:srgbClr val="EEFF41"/>
              </a:highlight>
            </a:endParaRPr>
          </a:p>
          <a:p>
            <a:pPr marL="0" lvl="0" indent="0" algn="l" rtl="0">
              <a:spcBef>
                <a:spcPts val="0"/>
              </a:spcBef>
              <a:spcAft>
                <a:spcPts val="0"/>
              </a:spcAft>
              <a:buClr>
                <a:schemeClr val="dk1"/>
              </a:buClr>
              <a:buSzPts val="1100"/>
              <a:buFont typeface="Arial"/>
              <a:buNone/>
            </a:pPr>
            <a:endParaRPr b="1" u="sng" dirty="0">
              <a:solidFill>
                <a:schemeClr val="dk1"/>
              </a:solidFill>
              <a:highlight>
                <a:srgbClr val="FF0000"/>
              </a:highlight>
            </a:endParaRPr>
          </a:p>
          <a:p>
            <a:pPr marL="0" lvl="0" indent="0" algn="l" rtl="0">
              <a:spcBef>
                <a:spcPts val="0"/>
              </a:spcBef>
              <a:spcAft>
                <a:spcPts val="0"/>
              </a:spcAft>
              <a:buClr>
                <a:schemeClr val="dk1"/>
              </a:buClr>
              <a:buSzPts val="1100"/>
              <a:buFont typeface="Arial"/>
              <a:buNone/>
            </a:pPr>
            <a:r>
              <a:rPr lang="en-US" b="1" u="sng" dirty="0">
                <a:solidFill>
                  <a:srgbClr val="0E101A"/>
                </a:solidFill>
              </a:rPr>
              <a:t>Teacher Supervision:</a:t>
            </a:r>
            <a:endParaRPr b="1" u="sng" dirty="0">
              <a:solidFill>
                <a:srgbClr val="0E101A"/>
              </a:solidFill>
            </a:endParaRPr>
          </a:p>
          <a:p>
            <a:pPr marL="0" lvl="0" indent="0" algn="l" rtl="0">
              <a:spcBef>
                <a:spcPts val="0"/>
              </a:spcBef>
              <a:spcAft>
                <a:spcPts val="0"/>
              </a:spcAft>
              <a:buClr>
                <a:schemeClr val="dk1"/>
              </a:buClr>
              <a:buSzPts val="1100"/>
              <a:buFont typeface="Arial"/>
              <a:buNone/>
            </a:pPr>
            <a:r>
              <a:rPr lang="en-US" dirty="0">
                <a:solidFill>
                  <a:srgbClr val="0E101A"/>
                </a:solidFill>
              </a:rPr>
              <a:t>Online technology allows students to engage meaningfully with both course material and their peers.  Due to the sensitive nature of the content, be cognizant of the potential for triggering interactions.  Your chosen digital toolset should reflect the maturity and sensitivity of your students. For example, you may prefer classroom discussions as they allow for monitoring of discussion if you have concerns about small group interactions without adult supervision.  </a:t>
            </a:r>
            <a:endParaRPr dirty="0">
              <a:solidFill>
                <a:srgbClr val="0E101A"/>
              </a:solidFill>
            </a:endParaRPr>
          </a:p>
          <a:p>
            <a:pPr marL="0" lvl="0" indent="0" algn="l" rtl="0">
              <a:spcBef>
                <a:spcPts val="0"/>
              </a:spcBef>
              <a:spcAft>
                <a:spcPts val="0"/>
              </a:spcAft>
              <a:buClr>
                <a:schemeClr val="dk1"/>
              </a:buClr>
              <a:buSzPts val="1100"/>
              <a:buFont typeface="Arial"/>
              <a:buNone/>
            </a:pPr>
            <a:endParaRPr dirty="0">
              <a:solidFill>
                <a:srgbClr val="0E101A"/>
              </a:solidFill>
            </a:endParaRPr>
          </a:p>
          <a:p>
            <a:pPr marL="0" lvl="0" indent="0" algn="l" rtl="0">
              <a:spcBef>
                <a:spcPts val="0"/>
              </a:spcBef>
              <a:spcAft>
                <a:spcPts val="0"/>
              </a:spcAft>
              <a:buClr>
                <a:schemeClr val="dk1"/>
              </a:buClr>
              <a:buSzPts val="1100"/>
              <a:buFont typeface="Arial"/>
              <a:buNone/>
            </a:pPr>
            <a:r>
              <a:rPr lang="en-US" b="1" u="sng" dirty="0">
                <a:solidFill>
                  <a:srgbClr val="0E101A"/>
                </a:solidFill>
              </a:rPr>
              <a:t>Accessing Support Material:</a:t>
            </a:r>
            <a:endParaRPr b="1" u="sng" dirty="0">
              <a:solidFill>
                <a:srgbClr val="0E101A"/>
              </a:solidFill>
            </a:endParaRPr>
          </a:p>
          <a:p>
            <a:pPr marL="0" lvl="0" indent="0" algn="l" rtl="0">
              <a:spcBef>
                <a:spcPts val="0"/>
              </a:spcBef>
              <a:spcAft>
                <a:spcPts val="0"/>
              </a:spcAft>
              <a:buClr>
                <a:schemeClr val="dk1"/>
              </a:buClr>
              <a:buSzPts val="1100"/>
              <a:buFont typeface="Arial"/>
              <a:buNone/>
            </a:pPr>
            <a:r>
              <a:rPr lang="en-US" dirty="0">
                <a:solidFill>
                  <a:srgbClr val="0E101A"/>
                </a:solidFill>
              </a:rPr>
              <a:t>Support material is located throughout the accompanying slide decks.  Teachers wishing to make use of them are encouraged to download version(s) to their desktop for distribution to students where applicable.  Teachers using learning management systems should upload a version of files for students wishing to work asynchronously. Note that all lessons, with the embedded student materials, are available for downloading as both PDF and Word documents on the </a:t>
            </a:r>
            <a:r>
              <a:rPr lang="en-US" u="sng" dirty="0">
                <a:solidFill>
                  <a:srgbClr val="4A6EE0"/>
                </a:solidFill>
                <a:hlinkClick r:id="rId3">
                  <a:extLst>
                    <a:ext uri="{A12FA001-AC4F-418D-AE19-62706E023703}">
                      <ahyp:hlinkClr xmlns:ahyp="http://schemas.microsoft.com/office/drawing/2018/hyperlinkcolor" val="tx"/>
                    </a:ext>
                  </a:extLst>
                </a:hlinkClick>
              </a:rPr>
              <a:t>wrprevent.ca</a:t>
            </a:r>
            <a:r>
              <a:rPr lang="en-US" dirty="0">
                <a:solidFill>
                  <a:srgbClr val="0E101A"/>
                </a:solidFill>
              </a:rPr>
              <a:t> website.</a:t>
            </a:r>
            <a:endParaRPr dirty="0">
              <a:solidFill>
                <a:srgbClr val="0E101A"/>
              </a:solidFill>
            </a:endParaRPr>
          </a:p>
          <a:p>
            <a:pPr marL="0" lvl="0" indent="0" algn="l" rtl="0">
              <a:spcBef>
                <a:spcPts val="0"/>
              </a:spcBef>
              <a:spcAft>
                <a:spcPts val="0"/>
              </a:spcAft>
              <a:buClr>
                <a:schemeClr val="dk1"/>
              </a:buClr>
              <a:buSzPts val="1100"/>
              <a:buFont typeface="Arial"/>
              <a:buNone/>
            </a:pPr>
            <a:endParaRPr dirty="0">
              <a:solidFill>
                <a:srgbClr val="0E101A"/>
              </a:solidFill>
            </a:endParaRPr>
          </a:p>
          <a:p>
            <a:pPr marL="0" lvl="0" indent="0" algn="l" rtl="0">
              <a:spcBef>
                <a:spcPts val="0"/>
              </a:spcBef>
              <a:spcAft>
                <a:spcPts val="0"/>
              </a:spcAft>
              <a:buClr>
                <a:schemeClr val="dk1"/>
              </a:buClr>
              <a:buSzPts val="1100"/>
              <a:buFont typeface="Arial"/>
              <a:buNone/>
            </a:pPr>
            <a:r>
              <a:rPr lang="en-US" b="1" u="sng" dirty="0">
                <a:solidFill>
                  <a:srgbClr val="0E101A"/>
                </a:solidFill>
              </a:rPr>
              <a:t>Curriculum Connections:</a:t>
            </a:r>
            <a:endParaRPr b="1" u="sng" dirty="0">
              <a:solidFill>
                <a:srgbClr val="0E101A"/>
              </a:solidFill>
            </a:endParaRPr>
          </a:p>
          <a:p>
            <a:pPr marL="0" lvl="0" indent="0" algn="l" rtl="0">
              <a:spcBef>
                <a:spcPts val="0"/>
              </a:spcBef>
              <a:spcAft>
                <a:spcPts val="0"/>
              </a:spcAft>
              <a:buClr>
                <a:schemeClr val="dk1"/>
              </a:buClr>
              <a:buSzPts val="1100"/>
              <a:buFont typeface="Arial"/>
              <a:buNone/>
            </a:pPr>
            <a:endParaRPr b="1" u="sng" dirty="0">
              <a:solidFill>
                <a:srgbClr val="0E101A"/>
              </a:solidFill>
            </a:endParaRPr>
          </a:p>
          <a:p>
            <a:pPr marL="0" lvl="0" indent="0" algn="l" rtl="0">
              <a:spcBef>
                <a:spcPts val="0"/>
              </a:spcBef>
              <a:spcAft>
                <a:spcPts val="0"/>
              </a:spcAft>
              <a:buClr>
                <a:schemeClr val="dk1"/>
              </a:buClr>
              <a:buSzPts val="1100"/>
              <a:buFont typeface="Arial"/>
              <a:buNone/>
            </a:pPr>
            <a:r>
              <a:rPr lang="en-US" dirty="0">
                <a:solidFill>
                  <a:srgbClr val="0E101A"/>
                </a:solidFill>
              </a:rPr>
              <a:t>English Grade 9 (ENG1D): </a:t>
            </a:r>
            <a:endParaRPr dirty="0">
              <a:solidFill>
                <a:srgbClr val="0E101A"/>
              </a:solidFill>
            </a:endParaRPr>
          </a:p>
          <a:p>
            <a:pPr marL="0" lvl="0" indent="0" algn="l" rtl="0">
              <a:spcBef>
                <a:spcPts val="0"/>
              </a:spcBef>
              <a:spcAft>
                <a:spcPts val="0"/>
              </a:spcAft>
              <a:buClr>
                <a:schemeClr val="dk1"/>
              </a:buClr>
              <a:buSzPts val="1100"/>
              <a:buFont typeface="Arial"/>
              <a:buNone/>
            </a:pPr>
            <a:r>
              <a:rPr lang="en-US" dirty="0">
                <a:solidFill>
                  <a:srgbClr val="0E101A"/>
                </a:solidFill>
              </a:rPr>
              <a:t>1.2 media studies. Interpret media texts, identifying and explaining the overt and implied messages they convey </a:t>
            </a:r>
            <a:endParaRPr dirty="0">
              <a:solidFill>
                <a:srgbClr val="0E101A"/>
              </a:solidFill>
            </a:endParaRPr>
          </a:p>
          <a:p>
            <a:pPr marL="0" lvl="0" indent="0" algn="l" rtl="0">
              <a:spcBef>
                <a:spcPts val="0"/>
              </a:spcBef>
              <a:spcAft>
                <a:spcPts val="0"/>
              </a:spcAft>
              <a:buClr>
                <a:schemeClr val="dk1"/>
              </a:buClr>
              <a:buSzPts val="1100"/>
              <a:buFont typeface="Arial"/>
              <a:buNone/>
            </a:pPr>
            <a:endParaRPr dirty="0">
              <a:solidFill>
                <a:srgbClr val="0E101A"/>
              </a:solidFill>
            </a:endParaRPr>
          </a:p>
          <a:p>
            <a:pPr marL="0" lvl="0" indent="0" algn="l" rtl="0">
              <a:spcBef>
                <a:spcPts val="0"/>
              </a:spcBef>
              <a:spcAft>
                <a:spcPts val="0"/>
              </a:spcAft>
              <a:buClr>
                <a:schemeClr val="dk1"/>
              </a:buClr>
              <a:buSzPts val="1100"/>
              <a:buFont typeface="Arial"/>
              <a:buNone/>
            </a:pPr>
            <a:r>
              <a:rPr lang="en-US" dirty="0">
                <a:solidFill>
                  <a:srgbClr val="0E101A"/>
                </a:solidFill>
              </a:rPr>
              <a:t>English Grade 9 (ENG1P):</a:t>
            </a:r>
            <a:endParaRPr dirty="0">
              <a:solidFill>
                <a:srgbClr val="0E101A"/>
              </a:solidFill>
            </a:endParaRPr>
          </a:p>
          <a:p>
            <a:pPr marL="0" lvl="0" indent="0" algn="l" rtl="0">
              <a:spcBef>
                <a:spcPts val="0"/>
              </a:spcBef>
              <a:spcAft>
                <a:spcPts val="0"/>
              </a:spcAft>
              <a:buClr>
                <a:schemeClr val="dk1"/>
              </a:buClr>
              <a:buSzPts val="1100"/>
              <a:buFont typeface="Arial"/>
              <a:buNone/>
            </a:pPr>
            <a:r>
              <a:rPr lang="en-US" dirty="0">
                <a:solidFill>
                  <a:srgbClr val="0E101A"/>
                </a:solidFill>
              </a:rPr>
              <a:t>1.1 media studies. Explain how simple media texts and some teacher-selected complex media texts are created to suit particular purposes and audiences</a:t>
            </a:r>
            <a:endParaRPr dirty="0">
              <a:solidFill>
                <a:srgbClr val="0E101A"/>
              </a:solidFill>
            </a:endParaRPr>
          </a:p>
          <a:p>
            <a:pPr marL="0" lvl="0" indent="0" algn="l" rtl="0">
              <a:spcBef>
                <a:spcPts val="0"/>
              </a:spcBef>
              <a:spcAft>
                <a:spcPts val="0"/>
              </a:spcAft>
              <a:buClr>
                <a:schemeClr val="dk1"/>
              </a:buClr>
              <a:buSzPts val="1100"/>
              <a:buFont typeface="Arial"/>
              <a:buNone/>
            </a:pPr>
            <a:endParaRPr dirty="0">
              <a:solidFill>
                <a:srgbClr val="0E101A"/>
              </a:solidFill>
            </a:endParaRPr>
          </a:p>
          <a:p>
            <a:pPr marL="0" lvl="0" indent="0" algn="l" rtl="0">
              <a:spcBef>
                <a:spcPts val="0"/>
              </a:spcBef>
              <a:spcAft>
                <a:spcPts val="0"/>
              </a:spcAft>
              <a:buClr>
                <a:schemeClr val="dk1"/>
              </a:buClr>
              <a:buSzPts val="1100"/>
              <a:buFont typeface="Arial"/>
              <a:buNone/>
            </a:pPr>
            <a:r>
              <a:rPr lang="en-US" dirty="0">
                <a:solidFill>
                  <a:srgbClr val="0E101A"/>
                </a:solidFill>
              </a:rPr>
              <a:t>Visual Arts, Gr 12 (AVI4M): </a:t>
            </a:r>
            <a:endParaRPr dirty="0">
              <a:solidFill>
                <a:srgbClr val="0E101A"/>
              </a:solidFill>
            </a:endParaRPr>
          </a:p>
          <a:p>
            <a:pPr marL="0" lvl="0" indent="0" algn="l" rtl="0">
              <a:spcBef>
                <a:spcPts val="0"/>
              </a:spcBef>
              <a:spcAft>
                <a:spcPts val="0"/>
              </a:spcAft>
              <a:buClr>
                <a:schemeClr val="dk1"/>
              </a:buClr>
              <a:buSzPts val="1100"/>
              <a:buFont typeface="Arial"/>
              <a:buNone/>
            </a:pPr>
            <a:r>
              <a:rPr lang="en-US" dirty="0">
                <a:solidFill>
                  <a:srgbClr val="0E101A"/>
                </a:solidFill>
              </a:rPr>
              <a:t>B2.2 Assess the impact of socio-economic, political, cultural, and/or spiritual factors on the production of art works </a:t>
            </a:r>
            <a:endParaRPr dirty="0">
              <a:solidFill>
                <a:srgbClr val="0E101A"/>
              </a:solidFill>
            </a:endParaRPr>
          </a:p>
          <a:p>
            <a:pPr marL="0" lvl="0" indent="0" algn="l" rtl="0">
              <a:spcBef>
                <a:spcPts val="0"/>
              </a:spcBef>
              <a:spcAft>
                <a:spcPts val="0"/>
              </a:spcAft>
              <a:buClr>
                <a:schemeClr val="dk1"/>
              </a:buClr>
              <a:buSzPts val="1100"/>
              <a:buFont typeface="Arial"/>
              <a:buNone/>
            </a:pPr>
            <a:r>
              <a:rPr lang="en-US" dirty="0">
                <a:solidFill>
                  <a:srgbClr val="0E101A"/>
                </a:solidFill>
              </a:rPr>
              <a:t>B2.3 Assess the impact that the creation and analysis of art works has had on their personal identity and values and their perceptions of society</a:t>
            </a:r>
            <a:endParaRPr dirty="0">
              <a:solidFill>
                <a:srgbClr val="0E101A"/>
              </a:solidFill>
            </a:endParaRPr>
          </a:p>
          <a:p>
            <a:pPr marL="0" lvl="0" indent="0" algn="l" rtl="0">
              <a:spcBef>
                <a:spcPts val="0"/>
              </a:spcBef>
              <a:spcAft>
                <a:spcPts val="0"/>
              </a:spcAft>
              <a:buClr>
                <a:schemeClr val="dk1"/>
              </a:buClr>
              <a:buSzPts val="1100"/>
              <a:buFont typeface="Arial"/>
              <a:buNone/>
            </a:pPr>
            <a:endParaRPr dirty="0">
              <a:solidFill>
                <a:srgbClr val="0E101A"/>
              </a:solidFill>
            </a:endParaRPr>
          </a:p>
          <a:p>
            <a:pPr marL="0" lvl="0" indent="0" algn="l" rtl="0">
              <a:spcBef>
                <a:spcPts val="0"/>
              </a:spcBef>
              <a:spcAft>
                <a:spcPts val="0"/>
              </a:spcAft>
              <a:buClr>
                <a:schemeClr val="dk1"/>
              </a:buClr>
              <a:buSzPts val="1100"/>
              <a:buFont typeface="Arial"/>
              <a:buNone/>
            </a:pPr>
            <a:r>
              <a:rPr lang="en-US" dirty="0">
                <a:solidFill>
                  <a:srgbClr val="0E101A"/>
                </a:solidFill>
              </a:rPr>
              <a:t>Gender Studies Gr.11 (HSG3M):</a:t>
            </a:r>
            <a:endParaRPr dirty="0">
              <a:solidFill>
                <a:srgbClr val="0E101A"/>
              </a:solidFill>
            </a:endParaRPr>
          </a:p>
          <a:p>
            <a:pPr marL="0" lvl="0" indent="0" algn="l" rtl="0">
              <a:spcBef>
                <a:spcPts val="0"/>
              </a:spcBef>
              <a:spcAft>
                <a:spcPts val="0"/>
              </a:spcAft>
              <a:buClr>
                <a:schemeClr val="dk1"/>
              </a:buClr>
              <a:buSzPts val="1100"/>
              <a:buFont typeface="Arial"/>
              <a:buNone/>
            </a:pPr>
            <a:r>
              <a:rPr lang="en-US" dirty="0">
                <a:solidFill>
                  <a:srgbClr val="0E101A"/>
                </a:solidFill>
              </a:rPr>
              <a:t>B3.1 </a:t>
            </a:r>
            <a:r>
              <a:rPr lang="en-US" dirty="0" err="1">
                <a:solidFill>
                  <a:srgbClr val="0E101A"/>
                </a:solidFill>
              </a:rPr>
              <a:t>Analyse</a:t>
            </a:r>
            <a:r>
              <a:rPr lang="en-US" dirty="0">
                <a:solidFill>
                  <a:srgbClr val="0E101A"/>
                </a:solidFill>
              </a:rPr>
              <a:t> representations of gender in media and popular culture</a:t>
            </a:r>
            <a:endParaRPr dirty="0">
              <a:solidFill>
                <a:srgbClr val="0E101A"/>
              </a:solidFill>
            </a:endParaRPr>
          </a:p>
          <a:p>
            <a:pPr marL="0" lvl="0" indent="0" algn="l" rtl="0">
              <a:spcBef>
                <a:spcPts val="0"/>
              </a:spcBef>
              <a:spcAft>
                <a:spcPts val="0"/>
              </a:spcAft>
              <a:buClr>
                <a:schemeClr val="dk1"/>
              </a:buClr>
              <a:buSzPts val="1100"/>
              <a:buFont typeface="Arial"/>
              <a:buNone/>
            </a:pPr>
            <a:r>
              <a:rPr lang="en-US" dirty="0">
                <a:solidFill>
                  <a:srgbClr val="0E101A"/>
                </a:solidFill>
              </a:rPr>
              <a:t>B3.2 </a:t>
            </a:r>
            <a:r>
              <a:rPr lang="en-US" dirty="0" err="1">
                <a:solidFill>
                  <a:srgbClr val="0E101A"/>
                </a:solidFill>
              </a:rPr>
              <a:t>analyse</a:t>
            </a:r>
            <a:r>
              <a:rPr lang="en-US" dirty="0">
                <a:solidFill>
                  <a:srgbClr val="0E101A"/>
                </a:solidFill>
              </a:rPr>
              <a:t> the impact on individuals (e.g., with reference to their self-concept, aspirations, notions of appropriate </a:t>
            </a:r>
            <a:r>
              <a:rPr lang="en-US" dirty="0" err="1">
                <a:solidFill>
                  <a:srgbClr val="0E101A"/>
                </a:solidFill>
              </a:rPr>
              <a:t>behaviour</a:t>
            </a:r>
            <a:r>
              <a:rPr lang="en-US" dirty="0">
                <a:solidFill>
                  <a:srgbClr val="0E101A"/>
                </a:solidFill>
              </a:rPr>
              <a:t>, relationships, sense of belonging or alienation) of stereotypical representations of gender in media and popular culture</a:t>
            </a:r>
            <a:endParaRPr dirty="0">
              <a:solidFill>
                <a:srgbClr val="0E101A"/>
              </a:solidFill>
            </a:endParaRPr>
          </a:p>
          <a:p>
            <a:pPr marL="0" lvl="0" indent="0" algn="l" rtl="0">
              <a:spcBef>
                <a:spcPts val="0"/>
              </a:spcBef>
              <a:spcAft>
                <a:spcPts val="0"/>
              </a:spcAft>
              <a:buClr>
                <a:schemeClr val="dk1"/>
              </a:buClr>
              <a:buSzPts val="1100"/>
              <a:buFont typeface="Arial"/>
              <a:buNone/>
            </a:pPr>
            <a:endParaRPr dirty="0">
              <a:solidFill>
                <a:srgbClr val="0E101A"/>
              </a:solidFill>
            </a:endParaRPr>
          </a:p>
          <a:p>
            <a:pPr marL="0" lvl="0" indent="0" algn="l" rtl="0">
              <a:spcBef>
                <a:spcPts val="0"/>
              </a:spcBef>
              <a:spcAft>
                <a:spcPts val="0"/>
              </a:spcAft>
              <a:buClr>
                <a:schemeClr val="dk1"/>
              </a:buClr>
              <a:buSzPts val="1100"/>
              <a:buFont typeface="Arial"/>
              <a:buNone/>
            </a:pPr>
            <a:r>
              <a:rPr lang="en-US" dirty="0">
                <a:solidFill>
                  <a:srgbClr val="0E101A"/>
                </a:solidFill>
              </a:rPr>
              <a:t>B3.3 </a:t>
            </a:r>
            <a:r>
              <a:rPr lang="en-US" dirty="0" err="1">
                <a:solidFill>
                  <a:srgbClr val="0E101A"/>
                </a:solidFill>
              </a:rPr>
              <a:t>Analyse</a:t>
            </a:r>
            <a:r>
              <a:rPr lang="en-US" dirty="0">
                <a:solidFill>
                  <a:srgbClr val="0E101A"/>
                </a:solidFill>
              </a:rPr>
              <a:t> images of female and male bodies and representations of beauty and fashion in media and popular culture, and describe their impact (e.g., how images of underweight, digitally altered fashion models can contribute to unhealthy eating habits among girls and women; how images showing celebrities who have had a variety of cosmetic procedures can affect individuals’ self-image or the choices they make)</a:t>
            </a:r>
            <a:endParaRPr dirty="0">
              <a:solidFill>
                <a:srgbClr val="0E101A"/>
              </a:solidFill>
            </a:endParaRPr>
          </a:p>
          <a:p>
            <a:pPr marL="0" lvl="0" indent="0" algn="l" rtl="0">
              <a:spcBef>
                <a:spcPts val="0"/>
              </a:spcBef>
              <a:spcAft>
                <a:spcPts val="0"/>
              </a:spcAft>
              <a:buClr>
                <a:schemeClr val="dk1"/>
              </a:buClr>
              <a:buSzPts val="1100"/>
              <a:buFont typeface="Arial"/>
              <a:buNone/>
            </a:pPr>
            <a:endParaRPr dirty="0">
              <a:solidFill>
                <a:srgbClr val="0E101A"/>
              </a:solidFill>
            </a:endParaRPr>
          </a:p>
          <a:p>
            <a:pPr marL="0" lvl="0" indent="0" algn="l" rtl="0">
              <a:spcBef>
                <a:spcPts val="0"/>
              </a:spcBef>
              <a:spcAft>
                <a:spcPts val="0"/>
              </a:spcAft>
              <a:buClr>
                <a:schemeClr val="dk1"/>
              </a:buClr>
              <a:buSzPts val="1100"/>
              <a:buFont typeface="Arial"/>
              <a:buNone/>
            </a:pPr>
            <a:endParaRPr dirty="0">
              <a:solidFill>
                <a:srgbClr val="0E101A"/>
              </a:solidFill>
            </a:endParaRPr>
          </a:p>
          <a:p>
            <a:pPr marL="0" lvl="0" indent="0" algn="l" rtl="0">
              <a:spcBef>
                <a:spcPts val="0"/>
              </a:spcBef>
              <a:spcAft>
                <a:spcPts val="0"/>
              </a:spcAft>
              <a:buClr>
                <a:schemeClr val="dk1"/>
              </a:buClr>
              <a:buSzPts val="1100"/>
              <a:buFont typeface="Arial"/>
              <a:buNone/>
            </a:pPr>
            <a:endParaRPr dirty="0">
              <a:solidFill>
                <a:srgbClr val="0E101A"/>
              </a:solidFill>
            </a:endParaRPr>
          </a:p>
          <a:p>
            <a:pPr marL="0" lvl="0" indent="0" algn="l" rtl="0">
              <a:spcBef>
                <a:spcPts val="0"/>
              </a:spcBef>
              <a:spcAft>
                <a:spcPts val="0"/>
              </a:spcAft>
              <a:buClr>
                <a:schemeClr val="dk1"/>
              </a:buClr>
              <a:buSzPts val="1100"/>
              <a:buFont typeface="Arial"/>
              <a:buNone/>
            </a:pPr>
            <a:endParaRPr dirty="0">
              <a:solidFill>
                <a:srgbClr val="0E101A"/>
              </a:solidFill>
            </a:endParaRPr>
          </a:p>
          <a:p>
            <a:pPr marL="0" lvl="0" indent="0" algn="l" rtl="0">
              <a:spcBef>
                <a:spcPts val="0"/>
              </a:spcBef>
              <a:spcAft>
                <a:spcPts val="0"/>
              </a:spcAft>
              <a:buClr>
                <a:schemeClr val="dk1"/>
              </a:buClr>
              <a:buSzPts val="1100"/>
              <a:buFont typeface="Arial"/>
              <a:buNone/>
            </a:pPr>
            <a:endParaRPr dirty="0">
              <a:solidFill>
                <a:srgbClr val="0E101A"/>
              </a:solidFill>
            </a:endParaRPr>
          </a:p>
          <a:p>
            <a:pPr marL="0" lvl="0" indent="0" algn="l" rtl="0">
              <a:spcBef>
                <a:spcPts val="0"/>
              </a:spcBef>
              <a:spcAft>
                <a:spcPts val="0"/>
              </a:spcAft>
              <a:buClr>
                <a:schemeClr val="dk1"/>
              </a:buClr>
              <a:buSzPts val="1100"/>
              <a:buFont typeface="Arial"/>
              <a:buNone/>
            </a:pPr>
            <a:endParaRPr dirty="0">
              <a:solidFill>
                <a:srgbClr val="0E101A"/>
              </a:solidFill>
            </a:endParaRPr>
          </a:p>
          <a:p>
            <a:pPr marL="0" lvl="0" indent="0" algn="l" rtl="0">
              <a:spcBef>
                <a:spcPts val="0"/>
              </a:spcBef>
              <a:spcAft>
                <a:spcPts val="0"/>
              </a:spcAft>
              <a:buClr>
                <a:schemeClr val="dk1"/>
              </a:buClr>
              <a:buSzPts val="1100"/>
              <a:buFont typeface="Arial"/>
              <a:buNone/>
            </a:pPr>
            <a:endParaRPr dirty="0">
              <a:solidFill>
                <a:srgbClr val="0E101A"/>
              </a:solidFill>
            </a:endParaRPr>
          </a:p>
          <a:p>
            <a:pPr marL="0" lvl="0" indent="0" algn="l" rtl="0">
              <a:spcBef>
                <a:spcPts val="0"/>
              </a:spcBef>
              <a:spcAft>
                <a:spcPts val="0"/>
              </a:spcAft>
              <a:buClr>
                <a:schemeClr val="dk1"/>
              </a:buClr>
              <a:buSzPts val="1100"/>
              <a:buFont typeface="Arial"/>
              <a:buNone/>
            </a:pPr>
            <a:endParaRPr dirty="0">
              <a:solidFill>
                <a:srgbClr val="0E101A"/>
              </a:solidFill>
            </a:endParaRPr>
          </a:p>
          <a:p>
            <a:pPr marL="0" lvl="0" indent="0" algn="l" rtl="0">
              <a:spcBef>
                <a:spcPts val="0"/>
              </a:spcBef>
              <a:spcAft>
                <a:spcPts val="0"/>
              </a:spcAft>
              <a:buClr>
                <a:schemeClr val="dk1"/>
              </a:buClr>
              <a:buSzPts val="1100"/>
              <a:buFont typeface="Arial"/>
              <a:buNone/>
            </a:pPr>
            <a:endParaRPr dirty="0">
              <a:solidFill>
                <a:srgbClr val="0E101A"/>
              </a:solidFill>
            </a:endParaRPr>
          </a:p>
          <a:p>
            <a:pPr marL="0" lvl="0" indent="0" algn="l" rtl="0">
              <a:spcBef>
                <a:spcPts val="0"/>
              </a:spcBef>
              <a:spcAft>
                <a:spcPts val="0"/>
              </a:spcAft>
              <a:buClr>
                <a:schemeClr val="dk1"/>
              </a:buClr>
              <a:buSzPts val="1100"/>
              <a:buFont typeface="Arial"/>
              <a:buNone/>
            </a:pPr>
            <a:endParaRPr dirty="0">
              <a:solidFill>
                <a:srgbClr val="0E101A"/>
              </a:solidFill>
            </a:endParaRPr>
          </a:p>
          <a:p>
            <a:pPr marL="0" lvl="0" indent="0" algn="l" rtl="0">
              <a:spcBef>
                <a:spcPts val="0"/>
              </a:spcBef>
              <a:spcAft>
                <a:spcPts val="0"/>
              </a:spcAft>
              <a:buClr>
                <a:schemeClr val="dk1"/>
              </a:buClr>
              <a:buSzPts val="1100"/>
              <a:buFont typeface="Arial"/>
              <a:buNone/>
            </a:pPr>
            <a:endParaRPr dirty="0">
              <a:solidFill>
                <a:srgbClr val="0E101A"/>
              </a:solidFill>
            </a:endParaRPr>
          </a:p>
          <a:p>
            <a:pPr marL="0" lvl="0" indent="0" algn="l" rtl="0">
              <a:spcBef>
                <a:spcPts val="0"/>
              </a:spcBef>
              <a:spcAft>
                <a:spcPts val="0"/>
              </a:spcAft>
              <a:buClr>
                <a:schemeClr val="dk1"/>
              </a:buClr>
              <a:buSzPts val="1100"/>
              <a:buFont typeface="Arial"/>
              <a:buNone/>
            </a:pPr>
            <a:endParaRPr dirty="0">
              <a:solidFill>
                <a:srgbClr val="0E101A"/>
              </a:solidFill>
            </a:endParaRPr>
          </a:p>
          <a:p>
            <a:pPr marL="0" lvl="0" indent="0" algn="l" rtl="0">
              <a:spcBef>
                <a:spcPts val="0"/>
              </a:spcBef>
              <a:spcAft>
                <a:spcPts val="0"/>
              </a:spcAft>
              <a:buClr>
                <a:schemeClr val="dk1"/>
              </a:buClr>
              <a:buSzPts val="1100"/>
              <a:buFont typeface="Arial"/>
              <a:buNone/>
            </a:pPr>
            <a:endParaRPr dirty="0">
              <a:solidFill>
                <a:srgbClr val="0E101A"/>
              </a:solidFill>
            </a:endParaRPr>
          </a:p>
          <a:p>
            <a:pPr marL="0" lvl="0" indent="0" algn="l" rtl="0">
              <a:spcBef>
                <a:spcPts val="0"/>
              </a:spcBef>
              <a:spcAft>
                <a:spcPts val="0"/>
              </a:spcAft>
              <a:buClr>
                <a:schemeClr val="dk1"/>
              </a:buClr>
              <a:buSzPts val="1100"/>
              <a:buFont typeface="Arial"/>
              <a:buNone/>
            </a:pPr>
            <a:endParaRPr dirty="0">
              <a:solidFill>
                <a:srgbClr val="0E101A"/>
              </a:solidFill>
            </a:endParaRPr>
          </a:p>
          <a:p>
            <a:pPr marL="0" lvl="0" indent="0" algn="l" rtl="0">
              <a:spcBef>
                <a:spcPts val="0"/>
              </a:spcBef>
              <a:spcAft>
                <a:spcPts val="0"/>
              </a:spcAft>
              <a:buClr>
                <a:schemeClr val="dk1"/>
              </a:buClr>
              <a:buSzPts val="1100"/>
              <a:buFont typeface="Arial"/>
              <a:buNone/>
            </a:pPr>
            <a:endParaRPr dirty="0">
              <a:solidFill>
                <a:srgbClr val="0E101A"/>
              </a:solidFill>
            </a:endParaRPr>
          </a:p>
          <a:p>
            <a:pPr marL="0" lvl="0" indent="0" algn="l" rtl="0">
              <a:spcBef>
                <a:spcPts val="0"/>
              </a:spcBef>
              <a:spcAft>
                <a:spcPts val="0"/>
              </a:spcAft>
              <a:buClr>
                <a:schemeClr val="dk1"/>
              </a:buClr>
              <a:buSzPts val="1100"/>
              <a:buFont typeface="Arial"/>
              <a:buNone/>
            </a:pPr>
            <a:endParaRPr dirty="0">
              <a:solidFill>
                <a:srgbClr val="0E101A"/>
              </a:solidFill>
            </a:endParaRPr>
          </a:p>
          <a:p>
            <a:pPr marL="0" lvl="0" indent="0" algn="l" rtl="0">
              <a:spcBef>
                <a:spcPts val="0"/>
              </a:spcBef>
              <a:spcAft>
                <a:spcPts val="0"/>
              </a:spcAft>
              <a:buClr>
                <a:schemeClr val="dk1"/>
              </a:buClr>
              <a:buSzPts val="1100"/>
              <a:buFont typeface="Arial"/>
              <a:buNone/>
            </a:pPr>
            <a:endParaRPr dirty="0">
              <a:solidFill>
                <a:srgbClr val="0E101A"/>
              </a:solidFill>
            </a:endParaRPr>
          </a:p>
          <a:p>
            <a:pPr marL="0" lvl="0" indent="0" algn="l" rtl="0">
              <a:spcBef>
                <a:spcPts val="0"/>
              </a:spcBef>
              <a:spcAft>
                <a:spcPts val="0"/>
              </a:spcAft>
              <a:buClr>
                <a:schemeClr val="dk1"/>
              </a:buClr>
              <a:buSzPts val="1100"/>
              <a:buFont typeface="Arial"/>
              <a:buNone/>
            </a:pPr>
            <a:endParaRPr dirty="0">
              <a:solidFill>
                <a:srgbClr val="0E101A"/>
              </a:solidFill>
            </a:endParaRPr>
          </a:p>
          <a:p>
            <a:pPr marL="0" lvl="0" indent="0" algn="l" rtl="0">
              <a:spcBef>
                <a:spcPts val="0"/>
              </a:spcBef>
              <a:spcAft>
                <a:spcPts val="0"/>
              </a:spcAft>
              <a:buClr>
                <a:schemeClr val="dk1"/>
              </a:buClr>
              <a:buSzPts val="1100"/>
              <a:buFont typeface="Arial"/>
              <a:buNone/>
            </a:pPr>
            <a:endParaRPr dirty="0">
              <a:solidFill>
                <a:srgbClr val="0E101A"/>
              </a:solidFill>
            </a:endParaRPr>
          </a:p>
          <a:p>
            <a:pPr marL="0" lvl="0" indent="0" algn="l" rtl="0">
              <a:spcBef>
                <a:spcPts val="0"/>
              </a:spcBef>
              <a:spcAft>
                <a:spcPts val="0"/>
              </a:spcAft>
              <a:buClr>
                <a:schemeClr val="dk1"/>
              </a:buClr>
              <a:buSzPts val="1100"/>
              <a:buFont typeface="Arial"/>
              <a:buNone/>
            </a:pPr>
            <a:endParaRPr dirty="0">
              <a:solidFill>
                <a:srgbClr val="0E101A"/>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SzPts val="1100"/>
              <a:buNone/>
            </a:pPr>
            <a:endParaRPr dirty="0"/>
          </a:p>
        </p:txBody>
      </p:sp>
      <p:sp>
        <p:nvSpPr>
          <p:cNvPr id="79" name="Google Shape;7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a:t>Ask students to reflect on how these stereotypes make them feel. What possible consequences could these images have for people who view them (e.g. poor self-esteem; eating disorders; the objectification of women, etc.)?  </a:t>
            </a:r>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r>
              <a:rPr lang="en-US"/>
              <a:t> What groups are often not represented in the media (e.g. people of colour; Indigenous people; 2SLGBTQ+ people; disabled people)? What are the possible consequences of this underrepresentation? (e.g. poor self-esteem; a feeling of not belonging, etc.)</a:t>
            </a:r>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r>
              <a:rPr lang="en-US"/>
              <a:t>Explain that teens are often bombarded by media images on social media platforms such as Instagram, Facebook, video games, Youtube, etc.</a:t>
            </a:r>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r>
              <a:rPr lang="en-US"/>
              <a:t>Explain that these images can create toxic stereotypes of both men and women, and that these toxic stereotypes have been identified as one of the root causes of child sexual exploitation/sex trafficking.</a:t>
            </a:r>
            <a:endParaRPr/>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Arial"/>
                <a:ea typeface="Arial"/>
                <a:cs typeface="Arial"/>
                <a:sym typeface="Arial"/>
              </a:rPr>
              <a:t>Explain how these images can create toxic stereotypes of both men and women, and that these toxic stereotypes have been identified as one of the root causes of child sexual exploitation/sex trafficking.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r>
              <a:rPr lang="en-US"/>
              <a:t>Students can be asked to shared their thoughts openly or through an online poll.</a:t>
            </a:r>
            <a:endParaRPr/>
          </a:p>
          <a:p>
            <a:pPr marL="0" marR="0" lvl="0" indent="0" algn="l" rtl="0">
              <a:lnSpc>
                <a:spcPct val="100000"/>
              </a:lnSpc>
              <a:spcBef>
                <a:spcPts val="0"/>
              </a:spcBef>
              <a:spcAft>
                <a:spcPts val="0"/>
              </a:spcAft>
              <a:buNone/>
            </a:pPr>
            <a:endParaRPr/>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b="1" u="sng"/>
              <a:t>Activity 3:</a:t>
            </a:r>
            <a:endParaRPr b="1" u="sng"/>
          </a:p>
          <a:p>
            <a:pPr marL="0" marR="0" lvl="0" indent="0" algn="l" rtl="0">
              <a:lnSpc>
                <a:spcPct val="100000"/>
              </a:lnSpc>
              <a:spcBef>
                <a:spcPts val="0"/>
              </a:spcBef>
              <a:spcAft>
                <a:spcPts val="0"/>
              </a:spcAft>
              <a:buNone/>
            </a:pPr>
            <a:endParaRPr b="1" u="sng"/>
          </a:p>
          <a:p>
            <a:pPr marL="0" marR="0" lvl="0" indent="0" algn="l" rtl="0">
              <a:lnSpc>
                <a:spcPct val="100000"/>
              </a:lnSpc>
              <a:spcBef>
                <a:spcPts val="0"/>
              </a:spcBef>
              <a:spcAft>
                <a:spcPts val="0"/>
              </a:spcAft>
              <a:buNone/>
            </a:pPr>
            <a:r>
              <a:rPr lang="en-US" sz="1100">
                <a:latin typeface="Arial"/>
                <a:ea typeface="Arial"/>
                <a:cs typeface="Arial"/>
                <a:sym typeface="Arial"/>
              </a:rPr>
              <a:t>Tell the students that they will now look more closely at media representations of men and women that promote toxic stereotypes. Project a current online media image/video that you feel best exemplifies this. This slide contains two examples</a:t>
            </a:r>
            <a:r>
              <a:rPr lang="en-US"/>
              <a:t>. The questions in the next slides will help students analyze the images. </a:t>
            </a:r>
            <a:endParaRPr/>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a:latin typeface="Arial"/>
                <a:ea typeface="Arial"/>
                <a:cs typeface="Arial"/>
                <a:sym typeface="Arial"/>
              </a:rPr>
              <a:t>The questions on this slide and the next will be used to analyze these images. You may find it helpful to provide a copy of these questions to the students in advance.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a:latin typeface="Arial"/>
                <a:ea typeface="Arial"/>
                <a:cs typeface="Arial"/>
                <a:sym typeface="Arial"/>
              </a:rPr>
              <a:t>Note that for question #3, women are often shown as looking down or away from the camera., while men are shown as looking up or forward as a statement of power. Women are also often shown as leaning or supported by men, or in forced or coercive positions.</a:t>
            </a:r>
            <a:endParaRPr sz="1100">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a:t>Discuss how often images are used to dehumanize and objectify women, especially women of colour, and 2SLGBTQ+ identifying individuals, and how this contributes to child sexual exploitation and sex trafficking.</a:t>
            </a:r>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r>
              <a:rPr lang="en-US"/>
              <a:t>From the “Notes for Educators”, teachers can also discuss how the 2SLGBTQ+ community is affected by media representations. Often 2SLGBTQ+ women will be represented as “unfeminine”, gay/bi men as “too feminine” and non-binary and trans individuals will be subject to gender regulation and stereotyping. This is also an opportunity to explore how diverse groups of women can be impacted in different ways through the lack of representation and stereotyping.</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e3aa44349f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ge3aa44349f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a:t>Revisit this question either by opening the floor for student participation or running the digital poll again.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r>
              <a:rPr lang="en-US"/>
              <a:t>Keep in mind the following paragraph from </a:t>
            </a:r>
            <a:r>
              <a:rPr lang="en-US" u="sng">
                <a:solidFill>
                  <a:schemeClr val="hlink"/>
                </a:solidFill>
                <a:hlinkClick r:id="rId3"/>
              </a:rPr>
              <a:t>wrprevent.ca</a:t>
            </a:r>
            <a:endParaRPr>
              <a:solidFill>
                <a:schemeClr val="dk1"/>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highlight>
                  <a:srgbClr val="FFFFFF"/>
                </a:highlight>
              </a:rPr>
              <a:t>Often missed in conversations about child sexual exploitation and sex trafficking are the societal and cultural dynamics that enable these exploitative transactions.</a:t>
            </a:r>
            <a:endParaRPr>
              <a:solidFill>
                <a:schemeClr val="dk1"/>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highlight>
                  <a:srgbClr val="FFFFFF"/>
                </a:highlight>
              </a:rPr>
              <a:t>The objectification of women and girls in mass media is still pervasive. Female-identified individuals are often presented as objects of consumption and disposal. Non-consensual relationships based on the dominance and control of women and girls by men are often glorified. Sexual encounters, money and material objects, such as cars, clothing and jewelry are often presented in western and westernized communities as  metrics to determine the value and status of men.  </a:t>
            </a:r>
            <a:endParaRPr>
              <a:solidFill>
                <a:schemeClr val="dk1"/>
              </a:solidFill>
              <a:highlight>
                <a:srgbClr val="FFFFFF"/>
              </a:highlight>
            </a:endParaRPr>
          </a:p>
          <a:p>
            <a:pPr marL="0" marR="0" lvl="0" indent="0" algn="l" rtl="0">
              <a:lnSpc>
                <a:spcPct val="100000"/>
              </a:lnSpc>
              <a:spcBef>
                <a:spcPts val="1200"/>
              </a:spcBef>
              <a:spcAft>
                <a:spcPts val="0"/>
              </a:spcAft>
              <a:buNone/>
            </a:pPr>
            <a:endParaRPr/>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b="1" u="sng"/>
              <a:t>Activity 4:</a:t>
            </a:r>
            <a:endParaRPr b="1" u="sng"/>
          </a:p>
          <a:p>
            <a:pPr marL="0" marR="0" lvl="0" indent="0" algn="l" rtl="0">
              <a:lnSpc>
                <a:spcPct val="100000"/>
              </a:lnSpc>
              <a:spcBef>
                <a:spcPts val="0"/>
              </a:spcBef>
              <a:spcAft>
                <a:spcPts val="0"/>
              </a:spcAft>
              <a:buNone/>
            </a:pPr>
            <a:endParaRPr b="1" u="sng"/>
          </a:p>
          <a:p>
            <a:pPr marL="0" marR="0" lvl="0" indent="0" algn="l" rtl="0">
              <a:lnSpc>
                <a:spcPct val="100000"/>
              </a:lnSpc>
              <a:spcBef>
                <a:spcPts val="0"/>
              </a:spcBef>
              <a:spcAft>
                <a:spcPts val="0"/>
              </a:spcAft>
              <a:buNone/>
            </a:pPr>
            <a:endParaRPr b="1" u="sng"/>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u="sng">
                <a:solidFill>
                  <a:srgbClr val="0E101A"/>
                </a:solidFill>
              </a:rPr>
              <a:t>Content Warning:</a:t>
            </a:r>
            <a:endParaRPr b="1" u="sng">
              <a:solidFill>
                <a:srgbClr val="0E101A"/>
              </a:solidFill>
            </a:endParaRPr>
          </a:p>
          <a:p>
            <a:pPr marL="0" lvl="0" indent="0" algn="l" rtl="0">
              <a:spcBef>
                <a:spcPts val="0"/>
              </a:spcBef>
              <a:spcAft>
                <a:spcPts val="0"/>
              </a:spcAft>
              <a:buClr>
                <a:schemeClr val="dk1"/>
              </a:buClr>
              <a:buSzPts val="1100"/>
              <a:buFont typeface="Arial"/>
              <a:buNone/>
            </a:pPr>
            <a:endParaRPr b="1">
              <a:solidFill>
                <a:srgbClr val="0E101A"/>
              </a:solidFill>
            </a:endParaRPr>
          </a:p>
          <a:p>
            <a:pPr marL="457200" lvl="0" indent="-298450" algn="l" rtl="0">
              <a:spcBef>
                <a:spcPts val="0"/>
              </a:spcBef>
              <a:spcAft>
                <a:spcPts val="0"/>
              </a:spcAft>
              <a:buClr>
                <a:schemeClr val="dk1"/>
              </a:buClr>
              <a:buSzPts val="1100"/>
              <a:buChar char="●"/>
            </a:pPr>
            <a:r>
              <a:rPr lang="en-US">
                <a:solidFill>
                  <a:schemeClr val="dk1"/>
                </a:solidFill>
              </a:rPr>
              <a:t>For many students this might be their </a:t>
            </a:r>
            <a:r>
              <a:rPr lang="en-US" b="1">
                <a:solidFill>
                  <a:schemeClr val="dk1"/>
                </a:solidFill>
              </a:rPr>
              <a:t>first time </a:t>
            </a:r>
            <a:r>
              <a:rPr lang="en-US">
                <a:solidFill>
                  <a:schemeClr val="dk1"/>
                </a:solidFill>
              </a:rPr>
              <a:t>discussing sexual exploitaiton and sex trafficking</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Remind students that they’ll be discussing a difficult topic and assure them that  number one priority throughout the sessions is </a:t>
            </a:r>
            <a:r>
              <a:rPr lang="en-US" b="1">
                <a:solidFill>
                  <a:schemeClr val="dk1"/>
                </a:solidFill>
              </a:rPr>
              <a:t>their well-being</a:t>
            </a:r>
            <a:r>
              <a:rPr lang="en-US">
                <a:solidFill>
                  <a:schemeClr val="dk1"/>
                </a:solidFill>
              </a:rPr>
              <a:t>.</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Remind students that </a:t>
            </a:r>
            <a:r>
              <a:rPr lang="en-US" b="1">
                <a:solidFill>
                  <a:schemeClr val="dk1"/>
                </a:solidFill>
              </a:rPr>
              <a:t>support is available</a:t>
            </a:r>
            <a:r>
              <a:rPr lang="en-US">
                <a:solidFill>
                  <a:schemeClr val="dk1"/>
                </a:solidFill>
              </a:rPr>
              <a:t>. They can either access school support (social workers, councillors, etc.) or Canada wide resources. </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Students should be informed about the presentation content and </a:t>
            </a:r>
            <a:r>
              <a:rPr lang="en-US" b="1">
                <a:solidFill>
                  <a:schemeClr val="dk1"/>
                </a:solidFill>
              </a:rPr>
              <a:t>given the option to not participate in the lesson </a:t>
            </a:r>
            <a:endParaRPr>
              <a:solidFill>
                <a:schemeClr val="dk1"/>
              </a:solidFill>
            </a:endParaRPr>
          </a:p>
          <a:p>
            <a:pPr marL="457200" lvl="0" indent="-298450" algn="l" rtl="0">
              <a:spcBef>
                <a:spcPts val="0"/>
              </a:spcBef>
              <a:spcAft>
                <a:spcPts val="0"/>
              </a:spcAft>
              <a:buClr>
                <a:schemeClr val="dk1"/>
              </a:buClr>
              <a:buSzPts val="1100"/>
              <a:buChar char="●"/>
            </a:pPr>
            <a:r>
              <a:rPr lang="en-US" b="1">
                <a:solidFill>
                  <a:schemeClr val="dk1"/>
                </a:solidFill>
              </a:rPr>
              <a:t>Create a class agreement:</a:t>
            </a:r>
            <a:r>
              <a:rPr lang="en-US">
                <a:solidFill>
                  <a:schemeClr val="dk1"/>
                </a:solidFill>
              </a:rPr>
              <a:t> Ask students share what considerations should be kept in mind to make everyone feel safe (e.g. being respectful towards everyone’s opinions and using respectful language, not joking about sensitive topics, being mindful of how much space we take throughout the session)</a:t>
            </a:r>
            <a:endParaRPr>
              <a:solidFill>
                <a:schemeClr val="dk1"/>
              </a:solidFill>
            </a:endParaRPr>
          </a:p>
          <a:p>
            <a:pPr marL="457200" lvl="0" indent="-298450" algn="l" rtl="0">
              <a:spcBef>
                <a:spcPts val="0"/>
              </a:spcBef>
              <a:spcAft>
                <a:spcPts val="0"/>
              </a:spcAft>
              <a:buClr>
                <a:schemeClr val="dk1"/>
              </a:buClr>
              <a:buSzPts val="1100"/>
              <a:buChar char="●"/>
            </a:pPr>
            <a:r>
              <a:rPr lang="en-US">
                <a:solidFill>
                  <a:srgbClr val="0E101A"/>
                </a:solidFill>
              </a:rPr>
              <a:t>Complete this slide with</a:t>
            </a:r>
            <a:r>
              <a:rPr lang="en-US" b="1">
                <a:solidFill>
                  <a:srgbClr val="0E101A"/>
                </a:solidFill>
              </a:rPr>
              <a:t> school supports</a:t>
            </a:r>
            <a:r>
              <a:rPr lang="en-US">
                <a:solidFill>
                  <a:srgbClr val="0E101A"/>
                </a:solidFill>
              </a:rPr>
              <a:t> (social workers, counsellors, etc.) available for survivors and/or those who want to make any disclosures, nationwide resources and online information (such as the </a:t>
            </a:r>
            <a:r>
              <a:rPr lang="en-US" u="sng">
                <a:solidFill>
                  <a:srgbClr val="4A6EE0"/>
                </a:solidFill>
                <a:hlinkClick r:id="rId3">
                  <a:extLst>
                    <a:ext uri="{A12FA001-AC4F-418D-AE19-62706E023703}">
                      <ahyp:hlinkClr xmlns:ahyp="http://schemas.microsoft.com/office/drawing/2018/hyperlinkcolor" val="tx"/>
                    </a:ext>
                  </a:extLst>
                </a:hlinkClick>
              </a:rPr>
              <a:t>wrprevent.ca</a:t>
            </a:r>
            <a:r>
              <a:rPr lang="en-US">
                <a:solidFill>
                  <a:srgbClr val="0E101A"/>
                </a:solidFill>
              </a:rPr>
              <a:t> website) can also be made available to students</a:t>
            </a:r>
            <a:endParaRPr>
              <a:solidFill>
                <a:schemeClr val="dk1"/>
              </a:solidFill>
            </a:endParaRPr>
          </a:p>
          <a:p>
            <a:pPr marL="0" lvl="0" indent="0" algn="l" rtl="0">
              <a:spcBef>
                <a:spcPts val="0"/>
              </a:spcBef>
              <a:spcAft>
                <a:spcPts val="0"/>
              </a:spcAft>
              <a:buClr>
                <a:schemeClr val="dk1"/>
              </a:buClr>
              <a:buSzPts val="1400"/>
              <a:buFont typeface="Arial"/>
              <a:buNone/>
            </a:pPr>
            <a:endParaRPr>
              <a:solidFill>
                <a:srgbClr val="0E101A"/>
              </a:solidFill>
            </a:endParaRPr>
          </a:p>
          <a:p>
            <a:pPr marL="0" lvl="0" indent="0" algn="l" rtl="0">
              <a:spcBef>
                <a:spcPts val="0"/>
              </a:spcBef>
              <a:spcAft>
                <a:spcPts val="0"/>
              </a:spcAft>
              <a:buClr>
                <a:schemeClr val="dk1"/>
              </a:buClr>
              <a:buSzPts val="1100"/>
              <a:buFont typeface="Arial"/>
              <a:buNone/>
            </a:pPr>
            <a:r>
              <a:rPr lang="en-US" b="1" u="sng">
                <a:solidFill>
                  <a:srgbClr val="0E101A"/>
                </a:solidFill>
              </a:rPr>
              <a:t>Creating a class agreement:</a:t>
            </a:r>
            <a:endParaRPr b="1" u="sng">
              <a:solidFill>
                <a:srgbClr val="0E101A"/>
              </a:solidFill>
            </a:endParaRPr>
          </a:p>
          <a:p>
            <a:pPr marL="0" lvl="0" indent="0" algn="l" rtl="0">
              <a:spcBef>
                <a:spcPts val="0"/>
              </a:spcBef>
              <a:spcAft>
                <a:spcPts val="0"/>
              </a:spcAft>
              <a:buClr>
                <a:schemeClr val="dk1"/>
              </a:buClr>
              <a:buSzPts val="1100"/>
              <a:buFont typeface="Arial"/>
              <a:buNone/>
            </a:pPr>
            <a:endParaRPr b="1">
              <a:solidFill>
                <a:srgbClr val="0E101A"/>
              </a:solidFill>
            </a:endParaRPr>
          </a:p>
          <a:p>
            <a:pPr marL="0" lvl="0" indent="0" algn="l" rtl="0">
              <a:spcBef>
                <a:spcPts val="0"/>
              </a:spcBef>
              <a:spcAft>
                <a:spcPts val="0"/>
              </a:spcAft>
              <a:buClr>
                <a:schemeClr val="dk1"/>
              </a:buClr>
              <a:buSzPts val="1100"/>
              <a:buFont typeface="Arial"/>
              <a:buNone/>
            </a:pPr>
            <a:r>
              <a:rPr lang="en-US">
                <a:solidFill>
                  <a:srgbClr val="0E101A"/>
                </a:solidFill>
              </a:rPr>
              <a:t>It is essential to create a class climate suitable for the seriousness of the topic. Ask students to share what considerations should be kept in mind to make everyone feel safe (e.g. being respectful towards everyone’s opinions and using respectful language, not joking about sensitive topics, being mindful of how much space we take throughout the session, etc.)</a:t>
            </a:r>
            <a:endParaRPr>
              <a:solidFill>
                <a:srgbClr val="0E101A"/>
              </a:solidFill>
            </a:endParaRPr>
          </a:p>
          <a:p>
            <a:pPr marL="0" lvl="0" indent="0" algn="l" rtl="0">
              <a:spcBef>
                <a:spcPts val="0"/>
              </a:spcBef>
              <a:spcAft>
                <a:spcPts val="0"/>
              </a:spcAft>
              <a:buClr>
                <a:schemeClr val="dk1"/>
              </a:buClr>
              <a:buFont typeface="Arial"/>
              <a:buNone/>
            </a:pPr>
            <a:endParaRPr b="1">
              <a:solidFill>
                <a:srgbClr val="0E101A"/>
              </a:solidFill>
            </a:endParaRPr>
          </a:p>
          <a:p>
            <a:pPr marL="0" lvl="0" indent="0" algn="l" rtl="0">
              <a:lnSpc>
                <a:spcPct val="100000"/>
              </a:lnSpc>
              <a:spcBef>
                <a:spcPts val="0"/>
              </a:spcBef>
              <a:spcAft>
                <a:spcPts val="0"/>
              </a:spcAft>
              <a:buSzPts val="1100"/>
              <a:buNone/>
            </a:pPr>
            <a:endParaRPr sz="1800">
              <a:solidFill>
                <a:srgbClr val="0E101A"/>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p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u="sng"/>
              <a:t>Activity 4:</a:t>
            </a:r>
            <a:endParaRPr b="1" u="sng"/>
          </a:p>
          <a:p>
            <a:pPr marL="0" lvl="0" indent="0" algn="l" rtl="0">
              <a:lnSpc>
                <a:spcPct val="100000"/>
              </a:lnSpc>
              <a:spcBef>
                <a:spcPts val="0"/>
              </a:spcBef>
              <a:spcAft>
                <a:spcPts val="0"/>
              </a:spcAft>
              <a:buSzPts val="1100"/>
              <a:buNone/>
            </a:pPr>
            <a:endParaRPr b="1" u="sng"/>
          </a:p>
          <a:p>
            <a:pPr marL="0" lvl="0" indent="0" algn="l" rtl="0">
              <a:lnSpc>
                <a:spcPct val="100000"/>
              </a:lnSpc>
              <a:spcBef>
                <a:spcPts val="0"/>
              </a:spcBef>
              <a:spcAft>
                <a:spcPts val="0"/>
              </a:spcAft>
              <a:buSzPts val="1100"/>
              <a:buNone/>
            </a:pPr>
            <a:r>
              <a:rPr lang="en-US"/>
              <a:t>This is the </a:t>
            </a:r>
            <a:r>
              <a:rPr lang="en-US" b="1"/>
              <a:t>Wrap Up </a:t>
            </a:r>
            <a:r>
              <a:rPr lang="en-US"/>
              <a:t>activity in the lesson. After the presentations are complete, ask students how they can challenge gender inequality, racism and other forms of discrimination in the media. Capture student ideas on a digital white board. Some possible answers could include: </a:t>
            </a:r>
            <a:endParaRPr/>
          </a:p>
          <a:p>
            <a:pPr marL="158750" lvl="0" indent="0" algn="l" rtl="0">
              <a:lnSpc>
                <a:spcPct val="100000"/>
              </a:lnSpc>
              <a:spcBef>
                <a:spcPts val="0"/>
              </a:spcBef>
              <a:spcAft>
                <a:spcPts val="0"/>
              </a:spcAft>
              <a:buSzPts val="1100"/>
              <a:buNone/>
            </a:pPr>
            <a:endParaRPr/>
          </a:p>
          <a:p>
            <a:pPr marL="0" marR="0" lvl="0" indent="0" algn="l" rtl="0">
              <a:lnSpc>
                <a:spcPct val="100000"/>
              </a:lnSpc>
              <a:spcBef>
                <a:spcPts val="0"/>
              </a:spcBef>
              <a:spcAft>
                <a:spcPts val="0"/>
              </a:spcAft>
              <a:buSzPts val="1100"/>
              <a:buNone/>
            </a:pPr>
            <a:r>
              <a:rPr lang="en-US"/>
              <a:t>1) Create content that challenges toxic stereotypes of men and women</a:t>
            </a:r>
            <a:endParaRPr/>
          </a:p>
          <a:p>
            <a:pPr marL="0" marR="0" lvl="0" indent="0" algn="l" rtl="0">
              <a:lnSpc>
                <a:spcPct val="100000"/>
              </a:lnSpc>
              <a:spcBef>
                <a:spcPts val="0"/>
              </a:spcBef>
              <a:spcAft>
                <a:spcPts val="0"/>
              </a:spcAft>
              <a:buSzPts val="1100"/>
              <a:buNone/>
            </a:pPr>
            <a:r>
              <a:rPr lang="en-US"/>
              <a:t>2) Engage with your social media followers in discussions about equity and diversity</a:t>
            </a:r>
            <a:endParaRPr/>
          </a:p>
          <a:p>
            <a:pPr marL="0" marR="0" lvl="0" indent="0" algn="l" rtl="0">
              <a:lnSpc>
                <a:spcPct val="100000"/>
              </a:lnSpc>
              <a:spcBef>
                <a:spcPts val="0"/>
              </a:spcBef>
              <a:spcAft>
                <a:spcPts val="0"/>
              </a:spcAft>
              <a:buSzPts val="1100"/>
              <a:buNone/>
            </a:pPr>
            <a:r>
              <a:rPr lang="en-US"/>
              <a:t>3) Refrain from “liking” or “sharing” content that perpetuates toxic stereotypes of men and women</a:t>
            </a:r>
            <a:endParaRPr/>
          </a:p>
          <a:p>
            <a:pPr marL="0" marR="0" lvl="0" indent="0" algn="l" rtl="0">
              <a:lnSpc>
                <a:spcPct val="100000"/>
              </a:lnSpc>
              <a:spcBef>
                <a:spcPts val="0"/>
              </a:spcBef>
              <a:spcAft>
                <a:spcPts val="0"/>
              </a:spcAft>
              <a:buSzPts val="1100"/>
              <a:buNone/>
            </a:pPr>
            <a:r>
              <a:rPr lang="en-US"/>
              <a:t>4) Be aware of the companies/individuals who promote toxic stereotypes of men and women and challenge their content</a:t>
            </a:r>
            <a:endParaRPr/>
          </a:p>
          <a:p>
            <a:pPr marL="0" marR="0" lvl="0" indent="0" algn="l" rtl="0">
              <a:lnSpc>
                <a:spcPct val="100000"/>
              </a:lnSpc>
              <a:spcBef>
                <a:spcPts val="0"/>
              </a:spcBef>
              <a:spcAft>
                <a:spcPts val="0"/>
              </a:spcAft>
              <a:buSzPts val="1100"/>
              <a:buNone/>
            </a:pPr>
            <a:r>
              <a:rPr lang="en-US"/>
              <a:t>5) Be conscious not to make online comments that reinforce toxic stereotypes of men and women (e.g. commenting on someone’s appearance)</a:t>
            </a:r>
            <a:endParaRPr/>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p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p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p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a:t>Educators can assess ways of sharing the content created by students on the school’s social media channels and website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e3aa44349f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 name="Google Shape;251;ge3aa44349f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a:t>Run the same poll as in the beginning of the lesson</a:t>
            </a:r>
            <a:endParaRPr/>
          </a:p>
          <a:p>
            <a:pPr marL="0" marR="0" lvl="0" indent="0" algn="l" rtl="0">
              <a:lnSpc>
                <a:spcPct val="100000"/>
              </a:lnSpc>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b="1" u="sng">
                <a:solidFill>
                  <a:srgbClr val="0E101A"/>
                </a:solidFill>
              </a:rPr>
              <a:t>Digital Delivery Guide: Online Polls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rgbClr val="0E101A"/>
                </a:solidFill>
              </a:rPr>
              <a:t>Suggested digital tool: </a:t>
            </a:r>
            <a:endParaRPr>
              <a:solidFill>
                <a:srgbClr val="0E101A"/>
              </a:solidFill>
            </a:endParaRPr>
          </a:p>
          <a:p>
            <a:pPr marL="457200" lvl="0" indent="-387350" algn="l" rtl="0">
              <a:spcBef>
                <a:spcPts val="0"/>
              </a:spcBef>
              <a:spcAft>
                <a:spcPts val="0"/>
              </a:spcAft>
              <a:buClr>
                <a:schemeClr val="dk1"/>
              </a:buClr>
              <a:buSzPts val="1100"/>
              <a:buFont typeface="Arial"/>
              <a:buAutoNum type="arabicPeriod"/>
            </a:pPr>
            <a:r>
              <a:rPr lang="en-US" i="1">
                <a:solidFill>
                  <a:schemeClr val="dk1"/>
                </a:solidFill>
              </a:rPr>
              <a:t>Mentimeter</a:t>
            </a:r>
            <a:r>
              <a:rPr lang="en-US">
                <a:solidFill>
                  <a:schemeClr val="dk1"/>
                </a:solidFill>
              </a:rPr>
              <a:t>  </a:t>
            </a:r>
            <a:r>
              <a:rPr lang="en-US" u="sng">
                <a:solidFill>
                  <a:srgbClr val="0000FF"/>
                </a:solidFill>
                <a:hlinkClick r:id="rId3">
                  <a:extLst>
                    <a:ext uri="{A12FA001-AC4F-418D-AE19-62706E023703}">
                      <ahyp:hlinkClr xmlns:ahyp="http://schemas.microsoft.com/office/drawing/2018/hyperlinkcolor" val="tx"/>
                    </a:ext>
                  </a:extLst>
                </a:hlinkClick>
              </a:rPr>
              <a:t>https://www.mentimeter.com</a:t>
            </a:r>
            <a:endParaRPr>
              <a:solidFill>
                <a:srgbClr val="0000FF"/>
              </a:solidFill>
            </a:endParaRPr>
          </a:p>
          <a:p>
            <a:pPr marL="457200" lvl="0" indent="-387350" algn="l" rtl="0">
              <a:spcBef>
                <a:spcPts val="0"/>
              </a:spcBef>
              <a:spcAft>
                <a:spcPts val="0"/>
              </a:spcAft>
              <a:buClr>
                <a:schemeClr val="dk1"/>
              </a:buClr>
              <a:buSzPts val="1100"/>
              <a:buFont typeface="Times"/>
              <a:buAutoNum type="arabicPeriod"/>
            </a:pPr>
            <a:r>
              <a:rPr lang="en-US">
                <a:solidFill>
                  <a:schemeClr val="dk1"/>
                </a:solidFill>
              </a:rPr>
              <a:t>Kahoot </a:t>
            </a:r>
            <a:r>
              <a:rPr lang="en-US" u="sng">
                <a:solidFill>
                  <a:srgbClr val="0000FF"/>
                </a:solidFill>
                <a:hlinkClick r:id="rId4">
                  <a:extLst>
                    <a:ext uri="{A12FA001-AC4F-418D-AE19-62706E023703}">
                      <ahyp:hlinkClr xmlns:ahyp="http://schemas.microsoft.com/office/drawing/2018/hyperlinkcolor" val="tx"/>
                    </a:ext>
                  </a:extLst>
                </a:hlinkClick>
              </a:rPr>
              <a:t>https://kahoot.com/</a:t>
            </a:r>
            <a:endParaRPr>
              <a:solidFill>
                <a:srgbClr val="0000FF"/>
              </a:solidFill>
            </a:endParaRPr>
          </a:p>
          <a:p>
            <a:pPr marL="457200" lvl="0" indent="-387350" algn="l" rtl="0">
              <a:spcBef>
                <a:spcPts val="0"/>
              </a:spcBef>
              <a:spcAft>
                <a:spcPts val="0"/>
              </a:spcAft>
              <a:buClr>
                <a:schemeClr val="dk1"/>
              </a:buClr>
              <a:buSzPts val="1100"/>
              <a:buFont typeface="Arial"/>
              <a:buAutoNum type="arabicPeriod"/>
            </a:pPr>
            <a:r>
              <a:rPr lang="en-US">
                <a:solidFill>
                  <a:schemeClr val="dk1"/>
                </a:solidFill>
              </a:rPr>
              <a:t>Poll function in your online learning system</a:t>
            </a:r>
            <a:endParaRPr>
              <a:solidFill>
                <a:schemeClr val="dk1"/>
              </a:solidFill>
            </a:endParaRPr>
          </a:p>
          <a:p>
            <a:pPr marL="457200" lvl="0" indent="0" algn="l" rtl="0">
              <a:spcBef>
                <a:spcPts val="0"/>
              </a:spcBef>
              <a:spcAft>
                <a:spcPts val="0"/>
              </a:spcAft>
              <a:buClr>
                <a:schemeClr val="dk1"/>
              </a:buClr>
              <a:buSzPts val="1100"/>
              <a:buFont typeface="Arial"/>
              <a:buNone/>
            </a:pPr>
            <a:r>
              <a:rPr lang="en-US">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Inviting student feedback is a helpful diagnostic tool that can help prompt discussion. There are numerous online polling platforms to choose from. When dealing with sensitive topics, ensure that submissions are anonymous and easily accessible (eg. they do not need registration). The following suggestions should inform your polling:</a:t>
            </a:r>
            <a:endParaRPr>
              <a:solidFill>
                <a:schemeClr val="dk1"/>
              </a:solidFill>
            </a:endParaRPr>
          </a:p>
          <a:p>
            <a:pPr marL="914400" lvl="1" indent="-387350" algn="l" rtl="0">
              <a:spcBef>
                <a:spcPts val="0"/>
              </a:spcBef>
              <a:spcAft>
                <a:spcPts val="0"/>
              </a:spcAft>
              <a:buClr>
                <a:srgbClr val="0E101A"/>
              </a:buClr>
              <a:buSzPts val="1100"/>
              <a:buFont typeface="Arial"/>
              <a:buAutoNum type="arabicPeriod"/>
            </a:pPr>
            <a:r>
              <a:rPr lang="en-US">
                <a:solidFill>
                  <a:srgbClr val="0E101A"/>
                </a:solidFill>
              </a:rPr>
              <a:t>Familiarize yourself with the setting functions of the platform.</a:t>
            </a:r>
            <a:endParaRPr>
              <a:solidFill>
                <a:srgbClr val="0E101A"/>
              </a:solidFill>
            </a:endParaRPr>
          </a:p>
          <a:p>
            <a:pPr marL="914400" lvl="1" indent="-387350" algn="l" rtl="0">
              <a:spcBef>
                <a:spcPts val="0"/>
              </a:spcBef>
              <a:spcAft>
                <a:spcPts val="0"/>
              </a:spcAft>
              <a:buClr>
                <a:srgbClr val="0E101A"/>
              </a:buClr>
              <a:buSzPts val="1100"/>
              <a:buFont typeface="Arial"/>
              <a:buAutoNum type="arabicPeriod"/>
            </a:pPr>
            <a:r>
              <a:rPr lang="en-US">
                <a:solidFill>
                  <a:srgbClr val="0E101A"/>
                </a:solidFill>
              </a:rPr>
              <a:t>Select the appropriate poll to allow a student to provide original comments.</a:t>
            </a:r>
            <a:endParaRPr>
              <a:solidFill>
                <a:srgbClr val="0E101A"/>
              </a:solidFill>
            </a:endParaRPr>
          </a:p>
          <a:p>
            <a:pPr marL="914400" lvl="1" indent="-387350" algn="l" rtl="0">
              <a:spcBef>
                <a:spcPts val="0"/>
              </a:spcBef>
              <a:spcAft>
                <a:spcPts val="0"/>
              </a:spcAft>
              <a:buClr>
                <a:srgbClr val="0E101A"/>
              </a:buClr>
              <a:buSzPts val="1100"/>
              <a:buFont typeface="Arial"/>
              <a:buAutoNum type="arabicPeriod"/>
            </a:pPr>
            <a:r>
              <a:rPr lang="en-US">
                <a:solidFill>
                  <a:srgbClr val="0E101A"/>
                </a:solidFill>
              </a:rPr>
              <a:t>Adjust the settings as required (eg. You may wish to adjust the number of responses per student.)</a:t>
            </a:r>
            <a:endParaRPr>
              <a:solidFill>
                <a:srgbClr val="0E101A"/>
              </a:solidFill>
            </a:endParaRPr>
          </a:p>
          <a:p>
            <a:pPr marL="914400" lvl="1" indent="-387350" algn="l" rtl="0">
              <a:spcBef>
                <a:spcPts val="0"/>
              </a:spcBef>
              <a:spcAft>
                <a:spcPts val="0"/>
              </a:spcAft>
              <a:buClr>
                <a:srgbClr val="0E101A"/>
              </a:buClr>
              <a:buSzPts val="1100"/>
              <a:buFont typeface="Arial"/>
              <a:buAutoNum type="arabicPeriod"/>
            </a:pPr>
            <a:r>
              <a:rPr lang="en-US">
                <a:solidFill>
                  <a:srgbClr val="0E101A"/>
                </a:solidFill>
              </a:rPr>
              <a:t>Create the quiz prior to the lesson using the question prompts.</a:t>
            </a:r>
            <a:endParaRPr>
              <a:solidFill>
                <a:srgbClr val="0E101A"/>
              </a:solidFill>
            </a:endParaRPr>
          </a:p>
          <a:p>
            <a:pPr marL="914400" lvl="1" indent="-387350" algn="l" rtl="0">
              <a:spcBef>
                <a:spcPts val="0"/>
              </a:spcBef>
              <a:spcAft>
                <a:spcPts val="0"/>
              </a:spcAft>
              <a:buClr>
                <a:srgbClr val="0E101A"/>
              </a:buClr>
              <a:buSzPts val="1100"/>
              <a:buFont typeface="Arial"/>
              <a:buAutoNum type="arabicPeriod"/>
            </a:pPr>
            <a:r>
              <a:rPr lang="en-US">
                <a:solidFill>
                  <a:srgbClr val="0E101A"/>
                </a:solidFill>
              </a:rPr>
              <a:t>When conducting the poll, use the sharing function to display the poll results to students. </a:t>
            </a:r>
            <a:endParaRPr>
              <a:solidFill>
                <a:schemeClr val="dk1"/>
              </a:solidFill>
            </a:endParaRPr>
          </a:p>
          <a:p>
            <a:pPr marL="0" marR="0" lvl="0" indent="0" algn="l" rtl="0">
              <a:lnSpc>
                <a:spcPct val="100000"/>
              </a:lnSpc>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p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b="1" u="sng"/>
              <a:t>Activity 1:</a:t>
            </a:r>
            <a:endParaRPr b="1" u="sng"/>
          </a:p>
          <a:p>
            <a:pPr marL="0" marR="0" lvl="0" indent="0" algn="l" rtl="0">
              <a:lnSpc>
                <a:spcPct val="100000"/>
              </a:lnSpc>
              <a:spcBef>
                <a:spcPts val="0"/>
              </a:spcBef>
              <a:spcAft>
                <a:spcPts val="0"/>
              </a:spcAft>
              <a:buClr>
                <a:srgbClr val="000000"/>
              </a:buClr>
              <a:buSzPts val="1100"/>
              <a:buFont typeface="Arial"/>
              <a:buNone/>
            </a:pPr>
            <a:endParaRPr b="1" u="sng"/>
          </a:p>
          <a:p>
            <a:pPr marL="0" lvl="0" indent="0" algn="l" rtl="0">
              <a:spcBef>
                <a:spcPts val="0"/>
              </a:spcBef>
              <a:spcAft>
                <a:spcPts val="0"/>
              </a:spcAft>
              <a:buClr>
                <a:schemeClr val="dk1"/>
              </a:buClr>
              <a:buSzPts val="1100"/>
              <a:buFont typeface="Arial"/>
              <a:buNone/>
            </a:pPr>
            <a:r>
              <a:rPr lang="en-US">
                <a:solidFill>
                  <a:schemeClr val="dk1"/>
                </a:solidFill>
              </a:rPr>
              <a:t>Slides 3-7 will help you prepare your students for the lesson plan </a:t>
            </a:r>
            <a:endParaRPr b="1" u="sng"/>
          </a:p>
          <a:p>
            <a:pPr marL="0" marR="0" lvl="0" indent="0" algn="l" rtl="0">
              <a:lnSpc>
                <a:spcPct val="100000"/>
              </a:lnSpc>
              <a:spcBef>
                <a:spcPts val="0"/>
              </a:spcBef>
              <a:spcAft>
                <a:spcPts val="0"/>
              </a:spcAft>
              <a:buClr>
                <a:srgbClr val="000000"/>
              </a:buClr>
              <a:buSzPts val="1100"/>
              <a:buFont typeface="Arial"/>
              <a:buNone/>
            </a:pPr>
            <a:endParaRPr b="1" u="sng"/>
          </a:p>
          <a:p>
            <a:pPr marL="0" marR="0" lvl="0" indent="0" algn="l" rtl="0">
              <a:lnSpc>
                <a:spcPct val="100000"/>
              </a:lnSpc>
              <a:spcBef>
                <a:spcPts val="0"/>
              </a:spcBef>
              <a:spcAft>
                <a:spcPts val="0"/>
              </a:spcAft>
              <a:buClr>
                <a:srgbClr val="000000"/>
              </a:buClr>
              <a:buSzPts val="1100"/>
              <a:buFont typeface="Arial"/>
              <a:buNone/>
            </a:pPr>
            <a:r>
              <a:rPr lang="en-US">
                <a:latin typeface="Arial"/>
                <a:ea typeface="Arial"/>
                <a:cs typeface="Arial"/>
                <a:sym typeface="Arial"/>
              </a:rPr>
              <a:t>Note that the question on this slide provides a focus for student learning and we will return to it at the end of the lesson as well.</a:t>
            </a:r>
            <a:endParaRPr/>
          </a:p>
          <a:p>
            <a:pPr marL="0" marR="0" lvl="0" indent="0" algn="l" rtl="0">
              <a:lnSpc>
                <a:spcPct val="100000"/>
              </a:lnSpc>
              <a:spcBef>
                <a:spcPts val="0"/>
              </a:spcBef>
              <a:spcAft>
                <a:spcPts val="0"/>
              </a:spcAft>
              <a:buClr>
                <a:srgbClr val="000000"/>
              </a:buClr>
              <a:buSzPts val="1100"/>
              <a:buFont typeface="Arial"/>
              <a:buNone/>
            </a:pPr>
            <a:endParaRPr/>
          </a:p>
          <a:p>
            <a:pPr marL="0" marR="0" lvl="0" indent="0" algn="l" rtl="0">
              <a:lnSpc>
                <a:spcPct val="100000"/>
              </a:lnSpc>
              <a:spcBef>
                <a:spcPts val="0"/>
              </a:spcBef>
              <a:spcAft>
                <a:spcPts val="0"/>
              </a:spcAft>
              <a:buClr>
                <a:srgbClr val="000000"/>
              </a:buClr>
              <a:buSzPts val="1100"/>
              <a:buFont typeface="Arial"/>
              <a:buNone/>
            </a:pPr>
            <a:r>
              <a:rPr lang="en-US"/>
              <a:t>Ask students to read the question, and let them know they will be asked to answer it at the end of the lesson. </a:t>
            </a:r>
            <a:endParaRPr/>
          </a:p>
          <a:p>
            <a:pPr marL="0" marR="0" lvl="0" indent="0" algn="l" rtl="0">
              <a:lnSpc>
                <a:spcPct val="100000"/>
              </a:lnSpc>
              <a:spcBef>
                <a:spcPts val="0"/>
              </a:spcBef>
              <a:spcAft>
                <a:spcPts val="0"/>
              </a:spcAft>
              <a:buClr>
                <a:srgbClr val="000000"/>
              </a:buClr>
              <a:buSzPts val="1100"/>
              <a:buFont typeface="Arial"/>
              <a:buNone/>
            </a:pP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a:t>Let students know that this will be the culminating task of this lesson plan. YOu will come back to this task at the end.   </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US"/>
              <a:t>You can point out to students that images can come from advertisements, social media content, video games, music videos, etc. Students will present their slides/video to the class with an explanation of what they have learned about </a:t>
            </a:r>
            <a:r>
              <a:rPr lang="en-US" sz="1100"/>
              <a:t>challenging gender inequality, racism and other forms of discrimination in the media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a:t>Run this poll at the beginning and end of the class to see the extent to which student thinking has shifted as a result of the lesson.</a:t>
            </a:r>
            <a:endParaRPr/>
          </a:p>
          <a:p>
            <a:pPr marL="0" marR="0" lvl="0" indent="0" algn="l" rtl="0">
              <a:lnSpc>
                <a:spcPct val="100000"/>
              </a:lnSpc>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b="1" u="sng">
                <a:solidFill>
                  <a:srgbClr val="0E101A"/>
                </a:solidFill>
              </a:rPr>
              <a:t>Digital Delivery Guide: Online Polls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rgbClr val="0E101A"/>
                </a:solidFill>
              </a:rPr>
              <a:t>Suggested digital tool: </a:t>
            </a:r>
            <a:endParaRPr>
              <a:solidFill>
                <a:srgbClr val="0E101A"/>
              </a:solidFill>
            </a:endParaRPr>
          </a:p>
          <a:p>
            <a:pPr marL="457200" lvl="0" indent="-387350" algn="l" rtl="0">
              <a:spcBef>
                <a:spcPts val="0"/>
              </a:spcBef>
              <a:spcAft>
                <a:spcPts val="0"/>
              </a:spcAft>
              <a:buClr>
                <a:schemeClr val="dk1"/>
              </a:buClr>
              <a:buSzPts val="1100"/>
              <a:buFont typeface="Arial"/>
              <a:buAutoNum type="arabicPeriod"/>
            </a:pPr>
            <a:r>
              <a:rPr lang="en-US" i="1">
                <a:solidFill>
                  <a:schemeClr val="dk1"/>
                </a:solidFill>
              </a:rPr>
              <a:t>Mentimeter</a:t>
            </a:r>
            <a:r>
              <a:rPr lang="en-US">
                <a:solidFill>
                  <a:schemeClr val="dk1"/>
                </a:solidFill>
              </a:rPr>
              <a:t>  </a:t>
            </a:r>
            <a:r>
              <a:rPr lang="en-US" u="sng">
                <a:solidFill>
                  <a:srgbClr val="0000FF"/>
                </a:solidFill>
                <a:hlinkClick r:id="rId3">
                  <a:extLst>
                    <a:ext uri="{A12FA001-AC4F-418D-AE19-62706E023703}">
                      <ahyp:hlinkClr xmlns:ahyp="http://schemas.microsoft.com/office/drawing/2018/hyperlinkcolor" val="tx"/>
                    </a:ext>
                  </a:extLst>
                </a:hlinkClick>
              </a:rPr>
              <a:t>https://www.mentimeter.com</a:t>
            </a:r>
            <a:endParaRPr>
              <a:solidFill>
                <a:srgbClr val="0000FF"/>
              </a:solidFill>
            </a:endParaRPr>
          </a:p>
          <a:p>
            <a:pPr marL="457200" lvl="0" indent="-387350" algn="l" rtl="0">
              <a:spcBef>
                <a:spcPts val="0"/>
              </a:spcBef>
              <a:spcAft>
                <a:spcPts val="0"/>
              </a:spcAft>
              <a:buClr>
                <a:schemeClr val="dk1"/>
              </a:buClr>
              <a:buSzPts val="1100"/>
              <a:buFont typeface="Times"/>
              <a:buAutoNum type="arabicPeriod"/>
            </a:pPr>
            <a:r>
              <a:rPr lang="en-US">
                <a:solidFill>
                  <a:schemeClr val="dk1"/>
                </a:solidFill>
              </a:rPr>
              <a:t>Kahoot </a:t>
            </a:r>
            <a:r>
              <a:rPr lang="en-US" u="sng">
                <a:solidFill>
                  <a:srgbClr val="0000FF"/>
                </a:solidFill>
                <a:hlinkClick r:id="rId4">
                  <a:extLst>
                    <a:ext uri="{A12FA001-AC4F-418D-AE19-62706E023703}">
                      <ahyp:hlinkClr xmlns:ahyp="http://schemas.microsoft.com/office/drawing/2018/hyperlinkcolor" val="tx"/>
                    </a:ext>
                  </a:extLst>
                </a:hlinkClick>
              </a:rPr>
              <a:t>https://kahoot.com/</a:t>
            </a:r>
            <a:endParaRPr>
              <a:solidFill>
                <a:srgbClr val="0000FF"/>
              </a:solidFill>
            </a:endParaRPr>
          </a:p>
          <a:p>
            <a:pPr marL="457200" lvl="0" indent="-387350" algn="l" rtl="0">
              <a:spcBef>
                <a:spcPts val="0"/>
              </a:spcBef>
              <a:spcAft>
                <a:spcPts val="0"/>
              </a:spcAft>
              <a:buClr>
                <a:schemeClr val="dk1"/>
              </a:buClr>
              <a:buSzPts val="1100"/>
              <a:buFont typeface="Arial"/>
              <a:buAutoNum type="arabicPeriod"/>
            </a:pPr>
            <a:r>
              <a:rPr lang="en-US">
                <a:solidFill>
                  <a:schemeClr val="dk1"/>
                </a:solidFill>
              </a:rPr>
              <a:t>Poll function in your online learning system</a:t>
            </a:r>
            <a:endParaRPr>
              <a:solidFill>
                <a:schemeClr val="dk1"/>
              </a:solidFill>
            </a:endParaRPr>
          </a:p>
          <a:p>
            <a:pPr marL="457200" lvl="0" indent="0" algn="l" rtl="0">
              <a:spcBef>
                <a:spcPts val="0"/>
              </a:spcBef>
              <a:spcAft>
                <a:spcPts val="0"/>
              </a:spcAft>
              <a:buClr>
                <a:schemeClr val="dk1"/>
              </a:buClr>
              <a:buSzPts val="1100"/>
              <a:buFont typeface="Arial"/>
              <a:buNone/>
            </a:pPr>
            <a:r>
              <a:rPr lang="en-US">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Inviting student feedback is a helpful diagnostic tool that can help prompt discussion. There are numerous online polling platforms to choose from. When dealing with sensitive topics, ensure that submissions are anonymous and easily accessible (eg. they do not need registration). The following suggestions should inform your polling:</a:t>
            </a:r>
            <a:endParaRPr>
              <a:solidFill>
                <a:schemeClr val="dk1"/>
              </a:solidFill>
            </a:endParaRPr>
          </a:p>
          <a:p>
            <a:pPr marL="914400" lvl="1" indent="-387350" algn="l" rtl="0">
              <a:spcBef>
                <a:spcPts val="0"/>
              </a:spcBef>
              <a:spcAft>
                <a:spcPts val="0"/>
              </a:spcAft>
              <a:buClr>
                <a:srgbClr val="0E101A"/>
              </a:buClr>
              <a:buSzPts val="1100"/>
              <a:buFont typeface="Arial"/>
              <a:buAutoNum type="arabicPeriod"/>
            </a:pPr>
            <a:r>
              <a:rPr lang="en-US">
                <a:solidFill>
                  <a:srgbClr val="0E101A"/>
                </a:solidFill>
              </a:rPr>
              <a:t>Familiarize yourself with the setting functions of the platform.</a:t>
            </a:r>
            <a:endParaRPr>
              <a:solidFill>
                <a:srgbClr val="0E101A"/>
              </a:solidFill>
            </a:endParaRPr>
          </a:p>
          <a:p>
            <a:pPr marL="914400" lvl="1" indent="-387350" algn="l" rtl="0">
              <a:spcBef>
                <a:spcPts val="0"/>
              </a:spcBef>
              <a:spcAft>
                <a:spcPts val="0"/>
              </a:spcAft>
              <a:buClr>
                <a:srgbClr val="0E101A"/>
              </a:buClr>
              <a:buSzPts val="1100"/>
              <a:buFont typeface="Arial"/>
              <a:buAutoNum type="arabicPeriod"/>
            </a:pPr>
            <a:r>
              <a:rPr lang="en-US">
                <a:solidFill>
                  <a:srgbClr val="0E101A"/>
                </a:solidFill>
              </a:rPr>
              <a:t>Select the appropriate poll to allow a student to provide original comments.</a:t>
            </a:r>
            <a:endParaRPr>
              <a:solidFill>
                <a:srgbClr val="0E101A"/>
              </a:solidFill>
            </a:endParaRPr>
          </a:p>
          <a:p>
            <a:pPr marL="914400" lvl="1" indent="-387350" algn="l" rtl="0">
              <a:spcBef>
                <a:spcPts val="0"/>
              </a:spcBef>
              <a:spcAft>
                <a:spcPts val="0"/>
              </a:spcAft>
              <a:buClr>
                <a:srgbClr val="0E101A"/>
              </a:buClr>
              <a:buSzPts val="1100"/>
              <a:buFont typeface="Arial"/>
              <a:buAutoNum type="arabicPeriod"/>
            </a:pPr>
            <a:r>
              <a:rPr lang="en-US">
                <a:solidFill>
                  <a:srgbClr val="0E101A"/>
                </a:solidFill>
              </a:rPr>
              <a:t>Adjust the settings as required (eg. You may wish to adjust the number of responses per student.)</a:t>
            </a:r>
            <a:endParaRPr>
              <a:solidFill>
                <a:srgbClr val="0E101A"/>
              </a:solidFill>
            </a:endParaRPr>
          </a:p>
          <a:p>
            <a:pPr marL="914400" lvl="1" indent="-387350" algn="l" rtl="0">
              <a:spcBef>
                <a:spcPts val="0"/>
              </a:spcBef>
              <a:spcAft>
                <a:spcPts val="0"/>
              </a:spcAft>
              <a:buClr>
                <a:srgbClr val="0E101A"/>
              </a:buClr>
              <a:buSzPts val="1100"/>
              <a:buFont typeface="Arial"/>
              <a:buAutoNum type="arabicPeriod"/>
            </a:pPr>
            <a:r>
              <a:rPr lang="en-US">
                <a:solidFill>
                  <a:srgbClr val="0E101A"/>
                </a:solidFill>
              </a:rPr>
              <a:t>Create the quiz prior to the lesson using the question prompts.</a:t>
            </a:r>
            <a:endParaRPr>
              <a:solidFill>
                <a:srgbClr val="0E101A"/>
              </a:solidFill>
            </a:endParaRPr>
          </a:p>
          <a:p>
            <a:pPr marL="914400" lvl="1" indent="-387350" algn="l" rtl="0">
              <a:spcBef>
                <a:spcPts val="0"/>
              </a:spcBef>
              <a:spcAft>
                <a:spcPts val="0"/>
              </a:spcAft>
              <a:buClr>
                <a:srgbClr val="0E101A"/>
              </a:buClr>
              <a:buSzPts val="1100"/>
              <a:buFont typeface="Arial"/>
              <a:buAutoNum type="arabicPeriod"/>
            </a:pPr>
            <a:r>
              <a:rPr lang="en-US">
                <a:solidFill>
                  <a:srgbClr val="0E101A"/>
                </a:solidFill>
              </a:rPr>
              <a:t>When conducting the poll, use the sharing function to display the poll results to students. </a:t>
            </a:r>
            <a:endParaRPr>
              <a:solidFill>
                <a:schemeClr val="dk1"/>
              </a:solidFill>
            </a:endParaRPr>
          </a:p>
          <a:p>
            <a:pPr marL="0" marR="0" lvl="0" indent="0" algn="l" rtl="0">
              <a:lnSpc>
                <a:spcPct val="100000"/>
              </a:lnSpc>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US" b="1" u="sng">
                <a:solidFill>
                  <a:schemeClr val="dk1"/>
                </a:solidFill>
              </a:rPr>
              <a:t>Activity 2:</a:t>
            </a:r>
            <a:endParaRPr b="1" u="sng">
              <a:solidFill>
                <a:schemeClr val="dk1"/>
              </a:solidFill>
            </a:endParaRPr>
          </a:p>
          <a:p>
            <a:pPr marL="0" lvl="0" indent="0" algn="l" rtl="0">
              <a:spcBef>
                <a:spcPts val="0"/>
              </a:spcBef>
              <a:spcAft>
                <a:spcPts val="0"/>
              </a:spcAft>
              <a:buClr>
                <a:schemeClr val="dk1"/>
              </a:buClr>
              <a:buSzPts val="1100"/>
              <a:buFont typeface="Arial"/>
              <a:buNone/>
            </a:pPr>
            <a:endParaRPr b="1" u="sng">
              <a:solidFill>
                <a:schemeClr val="dk1"/>
              </a:solidFill>
            </a:endParaRPr>
          </a:p>
          <a:p>
            <a:pPr marL="0" lvl="1" indent="0" algn="l" rtl="0">
              <a:lnSpc>
                <a:spcPct val="100000"/>
              </a:lnSpc>
              <a:spcBef>
                <a:spcPts val="0"/>
              </a:spcBef>
              <a:spcAft>
                <a:spcPts val="0"/>
              </a:spcAft>
              <a:buSzPts val="1100"/>
              <a:buNone/>
            </a:pPr>
            <a:r>
              <a:rPr lang="en-US"/>
              <a:t>These terms (stereotypes/stereotyping) are central to this lesson. You may find it helpful to also discuss vocabulary such as “toxic” and “underrepresentation” which are also mentioned in the lesson. </a:t>
            </a:r>
            <a:r>
              <a:rPr lang="en-US">
                <a:solidFill>
                  <a:schemeClr val="dk1"/>
                </a:solidFill>
              </a:rPr>
              <a:t>This is an excellent opportunity to use a Word Wall. </a:t>
            </a:r>
            <a:endParaRPr/>
          </a:p>
          <a:p>
            <a:pPr marL="0" lvl="1" indent="0" algn="l" rtl="0">
              <a:lnSpc>
                <a:spcPct val="100000"/>
              </a:lnSpc>
              <a:spcBef>
                <a:spcPts val="0"/>
              </a:spcBef>
              <a:spcAft>
                <a:spcPts val="0"/>
              </a:spcAft>
              <a:buSzPts val="1100"/>
              <a:buNone/>
            </a:pPr>
            <a:endParaRPr/>
          </a:p>
          <a:p>
            <a:pPr marL="0" lvl="0" indent="0" algn="l" rtl="0">
              <a:spcBef>
                <a:spcPts val="0"/>
              </a:spcBef>
              <a:spcAft>
                <a:spcPts val="0"/>
              </a:spcAft>
              <a:buClr>
                <a:schemeClr val="dk1"/>
              </a:buClr>
              <a:buSzPts val="1100"/>
              <a:buFont typeface="Arial"/>
              <a:buNone/>
            </a:pPr>
            <a:r>
              <a:rPr lang="en-US" b="1" u="sng">
                <a:solidFill>
                  <a:srgbClr val="0E101A"/>
                </a:solidFill>
              </a:rPr>
              <a:t>Digital Delivery Guide: Word Wall</a:t>
            </a:r>
            <a:endParaRPr b="1" u="sng">
              <a:solidFill>
                <a:srgbClr val="0E101A"/>
              </a:solidFill>
            </a:endParaRPr>
          </a:p>
          <a:p>
            <a:pPr marL="0" lvl="0" indent="0" algn="l" rtl="0">
              <a:spcBef>
                <a:spcPts val="0"/>
              </a:spcBef>
              <a:spcAft>
                <a:spcPts val="0"/>
              </a:spcAft>
              <a:buClr>
                <a:schemeClr val="dk1"/>
              </a:buClr>
              <a:buSzPts val="1100"/>
              <a:buFont typeface="Arial"/>
              <a:buNone/>
            </a:pPr>
            <a:endParaRPr b="1" u="sng">
              <a:solidFill>
                <a:srgbClr val="0E101A"/>
              </a:solidFill>
            </a:endParaRPr>
          </a:p>
          <a:p>
            <a:pPr marL="0" lvl="0" indent="0" algn="l" rtl="0">
              <a:spcBef>
                <a:spcPts val="0"/>
              </a:spcBef>
              <a:spcAft>
                <a:spcPts val="0"/>
              </a:spcAft>
              <a:buClr>
                <a:schemeClr val="dk1"/>
              </a:buClr>
              <a:buSzPts val="1100"/>
              <a:buFont typeface="Arial"/>
              <a:buNone/>
            </a:pPr>
            <a:r>
              <a:rPr lang="en-US">
                <a:solidFill>
                  <a:schemeClr val="dk1"/>
                </a:solidFill>
              </a:rPr>
              <a:t>Word walls help students retain new vocabulary. You might consider creating a digital word wall with the new vocabulary words covered in this session</a:t>
            </a:r>
            <a:endParaRPr b="1" u="sng">
              <a:solidFill>
                <a:schemeClr val="dk1"/>
              </a:solidFill>
            </a:endParaRPr>
          </a:p>
          <a:p>
            <a:pPr marL="0" lvl="0" indent="0" algn="l" rtl="0">
              <a:spcBef>
                <a:spcPts val="0"/>
              </a:spcBef>
              <a:spcAft>
                <a:spcPts val="0"/>
              </a:spcAft>
              <a:buClr>
                <a:schemeClr val="dk1"/>
              </a:buClr>
              <a:buSzPts val="1100"/>
              <a:buFont typeface="Arial"/>
              <a:buNone/>
            </a:pPr>
            <a:endParaRPr>
              <a:solidFill>
                <a:srgbClr val="0E101A"/>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r>
              <a:rPr lang="en-US">
                <a:solidFill>
                  <a:srgbClr val="0E101A"/>
                </a:solidFill>
              </a:rPr>
              <a:t>Suggested digital tool:  </a:t>
            </a:r>
            <a:endParaRPr>
              <a:solidFill>
                <a:srgbClr val="0E101A"/>
              </a:solidFill>
            </a:endParaRPr>
          </a:p>
          <a:p>
            <a:pPr marL="457200" lvl="0" indent="-387350" algn="l" rtl="0">
              <a:spcBef>
                <a:spcPts val="0"/>
              </a:spcBef>
              <a:spcAft>
                <a:spcPts val="0"/>
              </a:spcAft>
              <a:buClr>
                <a:srgbClr val="4A6EE0"/>
              </a:buClr>
              <a:buSzPts val="1100"/>
              <a:buFont typeface="Arial"/>
              <a:buAutoNum type="arabicPeriod"/>
            </a:pPr>
            <a:r>
              <a:rPr lang="en-US" i="1">
                <a:solidFill>
                  <a:srgbClr val="0E101A"/>
                </a:solidFill>
              </a:rPr>
              <a:t>Padlet </a:t>
            </a:r>
            <a:r>
              <a:rPr lang="en-US" i="1" u="sng">
                <a:solidFill>
                  <a:srgbClr val="0563C1"/>
                </a:solidFill>
                <a:hlinkClick r:id="rId3">
                  <a:extLst>
                    <a:ext uri="{A12FA001-AC4F-418D-AE19-62706E023703}">
                      <ahyp:hlinkClr xmlns:ahyp="http://schemas.microsoft.com/office/drawing/2018/hyperlinkcolor" val="tx"/>
                    </a:ext>
                  </a:extLst>
                </a:hlinkClick>
              </a:rPr>
              <a:t>http://padlet.com/</a:t>
            </a:r>
            <a:endParaRPr i="1" u="sng">
              <a:solidFill>
                <a:srgbClr val="4A6EE0"/>
              </a:solidFill>
            </a:endParaRPr>
          </a:p>
          <a:p>
            <a:pPr marL="457200" lvl="0" indent="-387350" algn="l" rtl="0">
              <a:spcBef>
                <a:spcPts val="0"/>
              </a:spcBef>
              <a:spcAft>
                <a:spcPts val="0"/>
              </a:spcAft>
              <a:buClr>
                <a:srgbClr val="4A6EE0"/>
              </a:buClr>
              <a:buSzPts val="1100"/>
              <a:buFont typeface="Arial"/>
              <a:buAutoNum type="arabicPeriod"/>
            </a:pPr>
            <a:r>
              <a:rPr lang="en-US" i="1">
                <a:solidFill>
                  <a:srgbClr val="0E101A"/>
                </a:solidFill>
              </a:rPr>
              <a:t>Google Doc </a:t>
            </a:r>
            <a:r>
              <a:rPr lang="en-US" i="1" u="sng">
                <a:solidFill>
                  <a:srgbClr val="0563C1"/>
                </a:solidFill>
                <a:hlinkClick r:id="rId4">
                  <a:extLst>
                    <a:ext uri="{A12FA001-AC4F-418D-AE19-62706E023703}">
                      <ahyp:hlinkClr xmlns:ahyp="http://schemas.microsoft.com/office/drawing/2018/hyperlinkcolor" val="tx"/>
                    </a:ext>
                  </a:extLst>
                </a:hlinkClick>
              </a:rPr>
              <a:t>https://www.google.com/docs/about/</a:t>
            </a:r>
            <a:endParaRPr i="1" u="sng">
              <a:solidFill>
                <a:srgbClr val="4A6EE0"/>
              </a:solidFill>
            </a:endParaRPr>
          </a:p>
          <a:p>
            <a:pPr marL="457200" lvl="0" indent="-387350" algn="l" rtl="0">
              <a:spcBef>
                <a:spcPts val="0"/>
              </a:spcBef>
              <a:spcAft>
                <a:spcPts val="0"/>
              </a:spcAft>
              <a:buClr>
                <a:srgbClr val="4A6EE0"/>
              </a:buClr>
              <a:buSzPts val="1100"/>
              <a:buFont typeface="Arial"/>
              <a:buAutoNum type="arabicPeriod"/>
            </a:pPr>
            <a:r>
              <a:rPr lang="en-US" i="1">
                <a:solidFill>
                  <a:srgbClr val="0E101A"/>
                </a:solidFill>
              </a:rPr>
              <a:t>Zoho Docs </a:t>
            </a:r>
            <a:r>
              <a:rPr lang="en-US" i="1" u="sng">
                <a:solidFill>
                  <a:srgbClr val="0563C1"/>
                </a:solidFill>
                <a:hlinkClick r:id="rId5">
                  <a:extLst>
                    <a:ext uri="{A12FA001-AC4F-418D-AE19-62706E023703}">
                      <ahyp:hlinkClr xmlns:ahyp="http://schemas.microsoft.com/office/drawing/2018/hyperlinkcolor" val="tx"/>
                    </a:ext>
                  </a:extLst>
                </a:hlinkClick>
              </a:rPr>
              <a:t>https://www.zoho.com/docs/</a:t>
            </a:r>
            <a:endParaRPr i="1" u="sng">
              <a:solidFill>
                <a:srgbClr val="4A6EE0"/>
              </a:solidFill>
            </a:endParaRPr>
          </a:p>
          <a:p>
            <a:pPr marL="0" lvl="0" indent="0" algn="l" rtl="0">
              <a:spcBef>
                <a:spcPts val="0"/>
              </a:spcBef>
              <a:spcAft>
                <a:spcPts val="0"/>
              </a:spcAft>
              <a:buClr>
                <a:schemeClr val="dk1"/>
              </a:buClr>
              <a:buSzPts val="1100"/>
              <a:buFont typeface="Arial"/>
              <a:buNone/>
            </a:pPr>
            <a:br>
              <a:rPr lang="en-US">
                <a:solidFill>
                  <a:srgbClr val="0E101A"/>
                </a:solidFill>
              </a:rPr>
            </a:br>
            <a:r>
              <a:rPr lang="en-US">
                <a:solidFill>
                  <a:srgbClr val="0E101A"/>
                </a:solidFill>
              </a:rPr>
              <a:t>Accessibility is the key to an effective word wall. Students need to be able to refer back to the definitions with ease. A digital word wall creates an online repository of ideas and concepts. Use the following suggestions when creating a digital world wall.</a:t>
            </a:r>
            <a:endParaRPr>
              <a:solidFill>
                <a:srgbClr val="0E101A"/>
              </a:solidFill>
            </a:endParaRPr>
          </a:p>
          <a:p>
            <a:pPr marL="914400" lvl="1" indent="-387350" algn="l" rtl="0">
              <a:spcBef>
                <a:spcPts val="0"/>
              </a:spcBef>
              <a:spcAft>
                <a:spcPts val="0"/>
              </a:spcAft>
              <a:buClr>
                <a:srgbClr val="0E101A"/>
              </a:buClr>
              <a:buSzPts val="1100"/>
              <a:buFont typeface="Arial"/>
              <a:buAutoNum type="arabicPeriod"/>
            </a:pPr>
            <a:r>
              <a:rPr lang="en-US">
                <a:solidFill>
                  <a:srgbClr val="0E101A"/>
                </a:solidFill>
              </a:rPr>
              <a:t>Choose a platform that allows collaborative editing. </a:t>
            </a:r>
            <a:endParaRPr>
              <a:solidFill>
                <a:srgbClr val="0E101A"/>
              </a:solidFill>
            </a:endParaRPr>
          </a:p>
          <a:p>
            <a:pPr marL="914400" lvl="1" indent="-387350" algn="l" rtl="0">
              <a:spcBef>
                <a:spcPts val="0"/>
              </a:spcBef>
              <a:spcAft>
                <a:spcPts val="0"/>
              </a:spcAft>
              <a:buClr>
                <a:srgbClr val="0E101A"/>
              </a:buClr>
              <a:buSzPts val="1100"/>
              <a:buFont typeface="Arial"/>
              <a:buAutoNum type="arabicPeriod"/>
            </a:pPr>
            <a:r>
              <a:rPr lang="en-US">
                <a:solidFill>
                  <a:srgbClr val="0E101A"/>
                </a:solidFill>
              </a:rPr>
              <a:t>Invite students to the Digital word wall </a:t>
            </a:r>
            <a:endParaRPr>
              <a:solidFill>
                <a:schemeClr val="dk1"/>
              </a:solidFill>
            </a:endParaRPr>
          </a:p>
          <a:p>
            <a:pPr marL="158750" lvl="0" indent="0" algn="l" rtl="0">
              <a:spcBef>
                <a:spcPts val="0"/>
              </a:spcBef>
              <a:spcAft>
                <a:spcPts val="0"/>
              </a:spcAft>
              <a:buClr>
                <a:schemeClr val="dk1"/>
              </a:buClr>
              <a:buSzPts val="1100"/>
              <a:buFont typeface="Arial"/>
              <a:buNone/>
            </a:pPr>
            <a:endParaRPr>
              <a:solidFill>
                <a:schemeClr val="dk1"/>
              </a:solidFill>
            </a:endParaRPr>
          </a:p>
          <a:p>
            <a:pPr marL="0" lvl="1"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1" indent="0" algn="l" rtl="0">
              <a:lnSpc>
                <a:spcPct val="100000"/>
              </a:lnSpc>
              <a:spcBef>
                <a:spcPts val="0"/>
              </a:spcBef>
              <a:spcAft>
                <a:spcPts val="0"/>
              </a:spcAft>
              <a:buSzPts val="1100"/>
              <a:buNone/>
            </a:pPr>
            <a:r>
              <a:rPr lang="en-US"/>
              <a:t>This term (stereotype) is central to this lesson. You may find it helpful to also discuss vocabulary such as “toxic” and “underrepresentation” which are also mentioned in the lesson. </a:t>
            </a:r>
            <a:r>
              <a:rPr lang="en-US">
                <a:solidFill>
                  <a:schemeClr val="dk1"/>
                </a:solidFill>
              </a:rPr>
              <a:t>This is an excellent opportunity use a digital Word Wall. </a:t>
            </a:r>
            <a:endParaRPr/>
          </a:p>
          <a:p>
            <a:pPr marL="155448" lvl="1" indent="0" algn="l" rtl="0">
              <a:lnSpc>
                <a:spcPct val="100000"/>
              </a:lnSpc>
              <a:spcBef>
                <a:spcPts val="0"/>
              </a:spcBef>
              <a:spcAft>
                <a:spcPts val="0"/>
              </a:spcAft>
              <a:buSzPts val="1100"/>
              <a:buNone/>
            </a:pPr>
            <a:endParaRPr/>
          </a:p>
          <a:p>
            <a:pPr marL="155448" lvl="1"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Unpack these questions with students. Share some examples on how historically masculinity has been associated with violence, war, action, and leadership while femininity has been objectified/sexualized and presented as weak, soft, and secondary. </a:t>
            </a:r>
            <a:endParaRPr/>
          </a:p>
        </p:txBody>
      </p:sp>
      <p:sp>
        <p:nvSpPr>
          <p:cNvPr id="128" name="Google Shape;128;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a:t>Complete the table above as a class. </a:t>
            </a:r>
            <a:r>
              <a:rPr lang="en-US">
                <a:solidFill>
                  <a:schemeClr val="dk1"/>
                </a:solidFill>
              </a:rPr>
              <a:t>Ask students to share their thoughts. </a:t>
            </a:r>
            <a:r>
              <a:rPr lang="en-US"/>
              <a:t>You can either edit the table in the presentation or using a digital White Board</a:t>
            </a:r>
            <a:endParaRPr/>
          </a:p>
          <a:p>
            <a:pPr marL="0" marR="0" lvl="0" indent="0" algn="l" rtl="0">
              <a:lnSpc>
                <a:spcPct val="100000"/>
              </a:lnSpc>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b="1" u="sng">
                <a:solidFill>
                  <a:schemeClr val="dk1"/>
                </a:solidFill>
                <a:highlight>
                  <a:srgbClr val="FFFFFF"/>
                </a:highlight>
              </a:rPr>
              <a:t>Online Delivery Guide: White Board</a:t>
            </a:r>
            <a:endParaRPr b="1" u="sng">
              <a:solidFill>
                <a:schemeClr val="dk1"/>
              </a:solidFill>
              <a:highlight>
                <a:srgbClr val="FFFFFF"/>
              </a:highlight>
            </a:endParaRPr>
          </a:p>
          <a:p>
            <a:pPr marL="0" lvl="0" indent="0" algn="l" rtl="0">
              <a:spcBef>
                <a:spcPts val="0"/>
              </a:spcBef>
              <a:spcAft>
                <a:spcPts val="0"/>
              </a:spcAft>
              <a:buClr>
                <a:schemeClr val="dk1"/>
              </a:buClr>
              <a:buSzPts val="1100"/>
              <a:buFont typeface="Arial"/>
              <a:buNone/>
            </a:pPr>
            <a:endParaRPr b="1" u="sng">
              <a:solidFill>
                <a:schemeClr val="dk1"/>
              </a:solidFill>
              <a:highlight>
                <a:srgbClr val="FFFFFF"/>
              </a:highlight>
            </a:endParaRPr>
          </a:p>
          <a:p>
            <a:pPr marL="0" lvl="0" indent="0" algn="l" rtl="0">
              <a:spcBef>
                <a:spcPts val="0"/>
              </a:spcBef>
              <a:spcAft>
                <a:spcPts val="0"/>
              </a:spcAft>
              <a:buClr>
                <a:schemeClr val="dk1"/>
              </a:buClr>
              <a:buSzPts val="1100"/>
              <a:buFont typeface="Arial"/>
              <a:buNone/>
            </a:pPr>
            <a:r>
              <a:rPr lang="en-US">
                <a:solidFill>
                  <a:schemeClr val="dk1"/>
                </a:solidFill>
                <a:highlight>
                  <a:srgbClr val="FFFFFF"/>
                </a:highlight>
              </a:rPr>
              <a:t>Digital white boards allow educators and students to simultaneously add text and images to a single white board document. </a:t>
            </a:r>
            <a:endParaRPr>
              <a:solidFill>
                <a:schemeClr val="dk1"/>
              </a:solidFill>
              <a:highlight>
                <a:srgbClr val="FFFFFF"/>
              </a:highlight>
            </a:endParaRPr>
          </a:p>
          <a:p>
            <a:pPr marL="0" lvl="0" indent="0" algn="l" rtl="0">
              <a:spcBef>
                <a:spcPts val="0"/>
              </a:spcBef>
              <a:spcAft>
                <a:spcPts val="0"/>
              </a:spcAft>
              <a:buClr>
                <a:schemeClr val="dk1"/>
              </a:buClr>
              <a:buSzPts val="1100"/>
              <a:buFont typeface="Arial"/>
              <a:buNone/>
            </a:pPr>
            <a:endParaRPr>
              <a:solidFill>
                <a:schemeClr val="dk1"/>
              </a:solidFill>
              <a:highlight>
                <a:srgbClr val="FFFFFF"/>
              </a:highlight>
            </a:endParaRPr>
          </a:p>
          <a:p>
            <a:pPr marL="0" lvl="0" indent="0" algn="l" rtl="0">
              <a:spcBef>
                <a:spcPts val="0"/>
              </a:spcBef>
              <a:spcAft>
                <a:spcPts val="0"/>
              </a:spcAft>
              <a:buClr>
                <a:schemeClr val="dk1"/>
              </a:buClr>
              <a:buSzPts val="1100"/>
              <a:buFont typeface="Arial"/>
              <a:buNone/>
            </a:pPr>
            <a:r>
              <a:rPr lang="en-US">
                <a:solidFill>
                  <a:srgbClr val="0E101A"/>
                </a:solidFill>
                <a:highlight>
                  <a:srgbClr val="FFFFFF"/>
                </a:highlight>
              </a:rPr>
              <a:t>While individual teachers will use different online learning systems for student interaction, the most common platforms share similar features. </a:t>
            </a:r>
            <a:endParaRPr b="1" u="sng">
              <a:solidFill>
                <a:schemeClr val="dk1"/>
              </a:solidFill>
              <a:highlight>
                <a:srgbClr val="FFFFFF"/>
              </a:highlight>
            </a:endParaRPr>
          </a:p>
          <a:p>
            <a:pPr marL="0" lvl="0" indent="0" algn="l" rtl="0">
              <a:spcBef>
                <a:spcPts val="0"/>
              </a:spcBef>
              <a:spcAft>
                <a:spcPts val="0"/>
              </a:spcAft>
              <a:buClr>
                <a:schemeClr val="dk1"/>
              </a:buClr>
              <a:buSzPts val="1100"/>
              <a:buFont typeface="Arial"/>
              <a:buNone/>
            </a:pPr>
            <a:endParaRPr b="1" u="sng">
              <a:solidFill>
                <a:schemeClr val="dk1"/>
              </a:solidFill>
              <a:highlight>
                <a:srgbClr val="FFFFFF"/>
              </a:highlight>
            </a:endParaRPr>
          </a:p>
          <a:p>
            <a:pPr marL="0" lvl="0" indent="0" algn="l" rtl="0">
              <a:spcBef>
                <a:spcPts val="0"/>
              </a:spcBef>
              <a:spcAft>
                <a:spcPts val="0"/>
              </a:spcAft>
              <a:buClr>
                <a:schemeClr val="dk1"/>
              </a:buClr>
              <a:buSzPts val="1100"/>
              <a:buFont typeface="Arial"/>
              <a:buNone/>
            </a:pPr>
            <a:r>
              <a:rPr lang="en-US">
                <a:solidFill>
                  <a:schemeClr val="dk1"/>
                </a:solidFill>
                <a:highlight>
                  <a:srgbClr val="FFFFFF"/>
                </a:highlight>
              </a:rPr>
              <a:t>Suggested Digital Tool:</a:t>
            </a:r>
            <a:endParaRPr>
              <a:solidFill>
                <a:schemeClr val="dk1"/>
              </a:solidFill>
              <a:highlight>
                <a:srgbClr val="FFFFFF"/>
              </a:highlight>
            </a:endParaRPr>
          </a:p>
          <a:p>
            <a:pPr marL="0" lvl="0" indent="0" algn="l" rtl="0">
              <a:spcBef>
                <a:spcPts val="0"/>
              </a:spcBef>
              <a:spcAft>
                <a:spcPts val="0"/>
              </a:spcAft>
              <a:buClr>
                <a:schemeClr val="dk1"/>
              </a:buClr>
              <a:buSzPts val="1100"/>
              <a:buFont typeface="Arial"/>
              <a:buNone/>
            </a:pPr>
            <a:endParaRPr>
              <a:solidFill>
                <a:schemeClr val="dk1"/>
              </a:solidFill>
              <a:highlight>
                <a:srgbClr val="FFFFFF"/>
              </a:highlight>
            </a:endParaRPr>
          </a:p>
          <a:p>
            <a:pPr marL="457200" lvl="0" indent="-298450" algn="l" rtl="0">
              <a:spcBef>
                <a:spcPts val="0"/>
              </a:spcBef>
              <a:spcAft>
                <a:spcPts val="0"/>
              </a:spcAft>
              <a:buClr>
                <a:schemeClr val="dk1"/>
              </a:buClr>
              <a:buSzPts val="1100"/>
              <a:buAutoNum type="arabicPeriod"/>
            </a:pPr>
            <a:r>
              <a:rPr lang="en-US">
                <a:solidFill>
                  <a:schemeClr val="dk1"/>
                </a:solidFill>
                <a:highlight>
                  <a:srgbClr val="FFFFFF"/>
                </a:highlight>
              </a:rPr>
              <a:t>Digital White Boards are available on Zoom (</a:t>
            </a:r>
            <a:r>
              <a:rPr lang="en-US" i="1">
                <a:solidFill>
                  <a:schemeClr val="dk1"/>
                </a:solidFill>
                <a:highlight>
                  <a:srgbClr val="FFFFFF"/>
                </a:highlight>
              </a:rPr>
              <a:t>White Board</a:t>
            </a:r>
            <a:r>
              <a:rPr lang="en-US">
                <a:solidFill>
                  <a:schemeClr val="dk1"/>
                </a:solidFill>
                <a:highlight>
                  <a:srgbClr val="FFFFFF"/>
                </a:highlight>
              </a:rPr>
              <a:t> feature), </a:t>
            </a:r>
            <a:endParaRPr>
              <a:solidFill>
                <a:schemeClr val="dk1"/>
              </a:solidFill>
              <a:highlight>
                <a:srgbClr val="FFFFFF"/>
              </a:highlight>
            </a:endParaRPr>
          </a:p>
          <a:p>
            <a:pPr marL="457200" lvl="0" indent="-298450" algn="l" rtl="0">
              <a:spcBef>
                <a:spcPts val="0"/>
              </a:spcBef>
              <a:spcAft>
                <a:spcPts val="0"/>
              </a:spcAft>
              <a:buClr>
                <a:schemeClr val="dk1"/>
              </a:buClr>
              <a:buSzPts val="1100"/>
              <a:buAutoNum type="arabicPeriod"/>
            </a:pPr>
            <a:r>
              <a:rPr lang="en-US">
                <a:solidFill>
                  <a:schemeClr val="dk1"/>
                </a:solidFill>
                <a:highlight>
                  <a:srgbClr val="FFFFFF"/>
                </a:highlight>
              </a:rPr>
              <a:t>Microsoft Teams (</a:t>
            </a:r>
            <a:r>
              <a:rPr lang="en-US" i="1">
                <a:solidFill>
                  <a:schemeClr val="dk1"/>
                </a:solidFill>
                <a:highlight>
                  <a:srgbClr val="FFFFFF"/>
                </a:highlight>
              </a:rPr>
              <a:t>Microsoft WhiteBoard</a:t>
            </a:r>
            <a:r>
              <a:rPr lang="en-US">
                <a:solidFill>
                  <a:schemeClr val="dk1"/>
                </a:solidFill>
                <a:highlight>
                  <a:srgbClr val="FFFFFF"/>
                </a:highlight>
              </a:rPr>
              <a:t> feature), </a:t>
            </a:r>
            <a:endParaRPr>
              <a:solidFill>
                <a:schemeClr val="dk1"/>
              </a:solidFill>
              <a:highlight>
                <a:srgbClr val="FFFFFF"/>
              </a:highlight>
            </a:endParaRPr>
          </a:p>
          <a:p>
            <a:pPr marL="457200" lvl="0" indent="-298450" algn="l" rtl="0">
              <a:spcBef>
                <a:spcPts val="0"/>
              </a:spcBef>
              <a:spcAft>
                <a:spcPts val="0"/>
              </a:spcAft>
              <a:buClr>
                <a:schemeClr val="dk1"/>
              </a:buClr>
              <a:buSzPts val="1100"/>
              <a:buAutoNum type="arabicPeriod"/>
            </a:pPr>
            <a:r>
              <a:rPr lang="en-US">
                <a:solidFill>
                  <a:schemeClr val="dk1"/>
                </a:solidFill>
                <a:highlight>
                  <a:srgbClr val="FFFFFF"/>
                </a:highlight>
              </a:rPr>
              <a:t>Google Meets (</a:t>
            </a:r>
            <a:r>
              <a:rPr lang="en-US" i="1">
                <a:solidFill>
                  <a:schemeClr val="dk1"/>
                </a:solidFill>
                <a:highlight>
                  <a:srgbClr val="FFFFFF"/>
                </a:highlight>
              </a:rPr>
              <a:t>Jamboard</a:t>
            </a:r>
            <a:r>
              <a:rPr lang="en-US">
                <a:solidFill>
                  <a:schemeClr val="dk1"/>
                </a:solidFill>
                <a:highlight>
                  <a:srgbClr val="FFFFFF"/>
                </a:highlight>
              </a:rPr>
              <a:t> feature)</a:t>
            </a:r>
            <a:endParaRPr>
              <a:solidFill>
                <a:schemeClr val="dk1"/>
              </a:solidFill>
              <a:highlight>
                <a:srgbClr val="FFFFFF"/>
              </a:highlight>
            </a:endParaRPr>
          </a:p>
          <a:p>
            <a:pPr marL="0" lvl="0" indent="0" algn="l" rtl="0">
              <a:spcBef>
                <a:spcPts val="0"/>
              </a:spcBef>
              <a:spcAft>
                <a:spcPts val="0"/>
              </a:spcAft>
              <a:buClr>
                <a:schemeClr val="dk1"/>
              </a:buClr>
              <a:buSzPts val="1100"/>
              <a:buFont typeface="Arial"/>
              <a:buNone/>
            </a:pPr>
            <a:endParaRPr>
              <a:solidFill>
                <a:schemeClr val="dk1"/>
              </a:solidFill>
              <a:highlight>
                <a:srgbClr val="FFFFFF"/>
              </a:highlight>
            </a:endParaRPr>
          </a:p>
          <a:p>
            <a:pPr marL="0" lvl="0" indent="0" algn="l" rtl="0">
              <a:spcBef>
                <a:spcPts val="0"/>
              </a:spcBef>
              <a:spcAft>
                <a:spcPts val="0"/>
              </a:spcAft>
              <a:buClr>
                <a:schemeClr val="dk1"/>
              </a:buClr>
              <a:buSzPts val="1100"/>
              <a:buFont typeface="Arial"/>
              <a:buNone/>
            </a:pPr>
            <a:r>
              <a:rPr lang="en-US">
                <a:solidFill>
                  <a:schemeClr val="dk1"/>
                </a:solidFill>
                <a:highlight>
                  <a:srgbClr val="FFFFFF"/>
                </a:highlight>
              </a:rPr>
              <a:t>Apart from the suggested tools above, you can also use Google Jamboards (</a:t>
            </a:r>
            <a:r>
              <a:rPr lang="en-US" u="sng">
                <a:solidFill>
                  <a:srgbClr val="0000FF"/>
                </a:solidFill>
                <a:highlight>
                  <a:srgbClr val="FFFFFF"/>
                </a:highlight>
                <a:hlinkClick r:id="rId3">
                  <a:extLst>
                    <a:ext uri="{A12FA001-AC4F-418D-AE19-62706E023703}">
                      <ahyp:hlinkClr xmlns:ahyp="http://schemas.microsoft.com/office/drawing/2018/hyperlinkcolor" val="tx"/>
                    </a:ext>
                  </a:extLst>
                </a:hlinkClick>
              </a:rPr>
              <a:t>https://jamboard.google.com/</a:t>
            </a:r>
            <a:r>
              <a:rPr lang="en-US">
                <a:solidFill>
                  <a:schemeClr val="dk1"/>
                </a:solidFill>
                <a:highlight>
                  <a:srgbClr val="FFFFFF"/>
                </a:highlight>
              </a:rPr>
              <a:t>) to create a white board.  By clicking on the “Share” button can change privacy settings and invite students through e-mail or by sharing a link to collaborate in the same document.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atin typeface="Oswald"/>
                <a:ea typeface="Oswald"/>
                <a:cs typeface="Oswald"/>
                <a:sym typeface="Oswald"/>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3" name="Google Shape;13;p38"/>
          <p:cNvSpPr txBox="1">
            <a:spLocks noGrp="1"/>
          </p:cNvSpPr>
          <p:nvPr>
            <p:ph type="subTitle" idx="1"/>
          </p:nvPr>
        </p:nvSpPr>
        <p:spPr>
          <a:xfrm>
            <a:off x="311700" y="2834125"/>
            <a:ext cx="8520600" cy="1132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atin typeface="Oswald"/>
                <a:ea typeface="Oswald"/>
                <a:cs typeface="Oswald"/>
                <a:sym typeface="Oswal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4"/>
        <p:cNvGrpSpPr/>
        <p:nvPr/>
      </p:nvGrpSpPr>
      <p:grpSpPr>
        <a:xfrm>
          <a:off x="0" y="0"/>
          <a:ext cx="0" cy="0"/>
          <a:chOff x="0" y="0"/>
          <a:chExt cx="0" cy="0"/>
        </a:xfrm>
      </p:grpSpPr>
      <p:sp>
        <p:nvSpPr>
          <p:cNvPr id="55" name="Google Shape;55;p5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56" name="Google Shape;56;p5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57" name="Google Shape;57;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4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0" name="Google Shape;60;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1"/>
        <p:cNvGrpSpPr/>
        <p:nvPr/>
      </p:nvGrpSpPr>
      <p:grpSpPr>
        <a:xfrm>
          <a:off x="0" y="0"/>
          <a:ext cx="0" cy="0"/>
          <a:chOff x="0" y="0"/>
          <a:chExt cx="0" cy="0"/>
        </a:xfrm>
      </p:grpSpPr>
      <p:sp>
        <p:nvSpPr>
          <p:cNvPr id="62" name="Google Shape;62;p5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63" name="Google Shape;63;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4"/>
        <p:cNvGrpSpPr/>
        <p:nvPr/>
      </p:nvGrpSpPr>
      <p:grpSpPr>
        <a:xfrm>
          <a:off x="0" y="0"/>
          <a:ext cx="0" cy="0"/>
          <a:chOff x="0" y="0"/>
          <a:chExt cx="0" cy="0"/>
        </a:xfrm>
      </p:grpSpPr>
      <p:sp>
        <p:nvSpPr>
          <p:cNvPr id="65" name="Google Shape;65;p5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5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67" name="Google Shape;67;p52"/>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8" name="Google Shape;68;p5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69" name="Google Shape;69;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5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72" name="Google Shape;72;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3"/>
        <p:cNvGrpSpPr/>
        <p:nvPr/>
      </p:nvGrpSpPr>
      <p:grpSpPr>
        <a:xfrm>
          <a:off x="0" y="0"/>
          <a:ext cx="0" cy="0"/>
          <a:chOff x="0" y="0"/>
          <a:chExt cx="0" cy="0"/>
        </a:xfrm>
      </p:grpSpPr>
      <p:sp>
        <p:nvSpPr>
          <p:cNvPr id="74" name="Google Shape;74;p5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75" name="Google Shape;75;p5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76" name="Google Shape;76;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
        <p:cNvGrpSpPr/>
        <p:nvPr/>
      </p:nvGrpSpPr>
      <p:grpSpPr>
        <a:xfrm>
          <a:off x="0" y="0"/>
          <a:ext cx="0" cy="0"/>
          <a:chOff x="0" y="0"/>
          <a:chExt cx="0" cy="0"/>
        </a:xfrm>
      </p:grpSpPr>
      <p:sp>
        <p:nvSpPr>
          <p:cNvPr id="16" name="Google Shape;16;p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 name="Google Shape;17;p4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8" name="Google Shape;18;p4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9" name="Google Shape;19;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
        <p:cNvGrpSpPr/>
        <p:nvPr/>
      </p:nvGrpSpPr>
      <p:grpSpPr>
        <a:xfrm>
          <a:off x="0" y="0"/>
          <a:ext cx="0" cy="0"/>
          <a:chOff x="0" y="0"/>
          <a:chExt cx="0" cy="0"/>
        </a:xfrm>
      </p:grpSpPr>
      <p:sp>
        <p:nvSpPr>
          <p:cNvPr id="21" name="Google Shape;21;p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3"/>
        <p:cNvGrpSpPr/>
        <p:nvPr/>
      </p:nvGrpSpPr>
      <p:grpSpPr>
        <a:xfrm>
          <a:off x="0" y="0"/>
          <a:ext cx="0" cy="0"/>
          <a:chOff x="0" y="0"/>
          <a:chExt cx="0" cy="0"/>
        </a:xfrm>
      </p:grpSpPr>
      <p:sp>
        <p:nvSpPr>
          <p:cNvPr id="24" name="Google Shape;24;p4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5" name="Google Shape;25;p4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6" name="Google Shape;26;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7"/>
        <p:cNvGrpSpPr/>
        <p:nvPr/>
      </p:nvGrpSpPr>
      <p:grpSpPr>
        <a:xfrm>
          <a:off x="0" y="0"/>
          <a:ext cx="0" cy="0"/>
          <a:chOff x="0" y="0"/>
          <a:chExt cx="0" cy="0"/>
        </a:xfrm>
      </p:grpSpPr>
      <p:sp>
        <p:nvSpPr>
          <p:cNvPr id="28" name="Google Shape;28;p44"/>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9" name="Google Shape;29;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0"/>
        <p:cNvGrpSpPr/>
        <p:nvPr/>
      </p:nvGrpSpPr>
      <p:grpSpPr>
        <a:xfrm>
          <a:off x="0" y="0"/>
          <a:ext cx="0" cy="0"/>
          <a:chOff x="0" y="0"/>
          <a:chExt cx="0" cy="0"/>
        </a:xfrm>
      </p:grpSpPr>
      <p:sp>
        <p:nvSpPr>
          <p:cNvPr id="31" name="Google Shape;31;p4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4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3" name="Google Shape;33;p45"/>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4" name="Google Shape;34;p4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5" name="Google Shape;35;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6"/>
        <p:cNvGrpSpPr/>
        <p:nvPr/>
      </p:nvGrpSpPr>
      <p:grpSpPr>
        <a:xfrm>
          <a:off x="0" y="0"/>
          <a:ext cx="0" cy="0"/>
          <a:chOff x="0" y="0"/>
          <a:chExt cx="0" cy="0"/>
        </a:xfrm>
      </p:grpSpPr>
      <p:sp>
        <p:nvSpPr>
          <p:cNvPr id="37" name="Google Shape;37;p4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38" name="Google Shape;38;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9"/>
        <p:cNvGrpSpPr/>
        <p:nvPr/>
      </p:nvGrpSpPr>
      <p:grpSpPr>
        <a:xfrm>
          <a:off x="0" y="0"/>
          <a:ext cx="0" cy="0"/>
          <a:chOff x="0" y="0"/>
          <a:chExt cx="0" cy="0"/>
        </a:xfrm>
      </p:grpSpPr>
      <p:sp>
        <p:nvSpPr>
          <p:cNvPr id="40" name="Google Shape;40;p47"/>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1" name="Google Shape;41;p47"/>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2" name="Google Shape;42;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0"/>
        <p:cNvGrpSpPr/>
        <p:nvPr/>
      </p:nvGrpSpPr>
      <p:grpSpPr>
        <a:xfrm>
          <a:off x="0" y="0"/>
          <a:ext cx="0" cy="0"/>
          <a:chOff x="0" y="0"/>
          <a:chExt cx="0" cy="0"/>
        </a:xfrm>
      </p:grpSpPr>
      <p:sp>
        <p:nvSpPr>
          <p:cNvPr id="51" name="Google Shape;51;p4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2" name="Google Shape;52;p4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sz="2200">
                <a:latin typeface="Lora"/>
                <a:ea typeface="Lora"/>
                <a:cs typeface="Lora"/>
                <a:sym typeface="Lora"/>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3" name="Google Shape;53;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387966"/>
        </a:solidFill>
        <a:effectLst/>
      </p:bgPr>
    </p:bg>
    <p:spTree>
      <p:nvGrpSpPr>
        <p:cNvPr id="1" name="Shape 5"/>
        <p:cNvGrpSpPr/>
        <p:nvPr/>
      </p:nvGrpSpPr>
      <p:grpSpPr>
        <a:xfrm>
          <a:off x="0" y="0"/>
          <a:ext cx="0" cy="0"/>
          <a:chOff x="0" y="0"/>
          <a:chExt cx="0" cy="0"/>
        </a:xfrm>
      </p:grpSpPr>
      <p:sp>
        <p:nvSpPr>
          <p:cNvPr id="6" name="Google Shape;6;p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3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9" name="Google Shape;9;p37"/>
          <p:cNvPicPr preferRelativeResize="0"/>
          <p:nvPr/>
        </p:nvPicPr>
        <p:blipFill rotWithShape="1">
          <a:blip r:embed="rId10">
            <a:alphaModFix/>
          </a:blip>
          <a:srcRect t="16420" b="16007"/>
          <a:stretch/>
        </p:blipFill>
        <p:spPr>
          <a:xfrm>
            <a:off x="311700" y="4285925"/>
            <a:ext cx="1269125" cy="857575"/>
          </a:xfrm>
          <a:prstGeom prst="rect">
            <a:avLst/>
          </a:prstGeom>
          <a:noFill/>
          <a:ln>
            <a:noFill/>
          </a:ln>
        </p:spPr>
      </p:pic>
      <p:sp>
        <p:nvSpPr>
          <p:cNvPr id="10" name="Google Shape;10;p37"/>
          <p:cNvSpPr txBox="1"/>
          <p:nvPr/>
        </p:nvSpPr>
        <p:spPr>
          <a:xfrm>
            <a:off x="1384500" y="4649525"/>
            <a:ext cx="13947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FFFFF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43"/>
        <p:cNvGrpSpPr/>
        <p:nvPr/>
      </p:nvGrpSpPr>
      <p:grpSpPr>
        <a:xfrm>
          <a:off x="0" y="0"/>
          <a:ext cx="0" cy="0"/>
          <a:chOff x="0" y="0"/>
          <a:chExt cx="0" cy="0"/>
        </a:xfrm>
      </p:grpSpPr>
      <p:sp>
        <p:nvSpPr>
          <p:cNvPr id="44" name="Google Shape;44;p3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45" name="Google Shape;45;p3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6" name="Google Shape;46;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7" name="Google Shape;47;p39"/>
          <p:cNvSpPr/>
          <p:nvPr/>
        </p:nvSpPr>
        <p:spPr>
          <a:xfrm>
            <a:off x="0" y="4463500"/>
            <a:ext cx="9144000" cy="680100"/>
          </a:xfrm>
          <a:prstGeom prst="rect">
            <a:avLst/>
          </a:prstGeom>
          <a:solidFill>
            <a:srgbClr val="387966"/>
          </a:solidFill>
          <a:ln w="9525" cap="flat" cmpd="sng">
            <a:solidFill>
              <a:srgbClr val="3879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 name="Google Shape;48;p39"/>
          <p:cNvPicPr preferRelativeResize="0"/>
          <p:nvPr/>
        </p:nvPicPr>
        <p:blipFill rotWithShape="1">
          <a:blip r:embed="rId9">
            <a:alphaModFix/>
          </a:blip>
          <a:srcRect t="18187" b="18306"/>
          <a:stretch/>
        </p:blipFill>
        <p:spPr>
          <a:xfrm>
            <a:off x="311700" y="4254950"/>
            <a:ext cx="1320800" cy="838825"/>
          </a:xfrm>
          <a:prstGeom prst="rect">
            <a:avLst/>
          </a:prstGeom>
          <a:noFill/>
          <a:ln>
            <a:noFill/>
          </a:ln>
        </p:spPr>
      </p:pic>
      <p:sp>
        <p:nvSpPr>
          <p:cNvPr id="49" name="Google Shape;49;p39"/>
          <p:cNvSpPr txBox="1"/>
          <p:nvPr/>
        </p:nvSpPr>
        <p:spPr>
          <a:xfrm>
            <a:off x="1450350" y="4684400"/>
            <a:ext cx="1405200" cy="34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FFFFF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canadianhumantraffickinghotline.ca"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hyperlink" Target="https://www.hopeforwellness.c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8" Type="http://schemas.openxmlformats.org/officeDocument/2006/relationships/hyperlink" Target="http://whiteribbon.ca/pledge" TargetMode="External"/><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
          <p:cNvSpPr txBox="1">
            <a:spLocks noGrp="1"/>
          </p:cNvSpPr>
          <p:nvPr>
            <p:ph type="ctrTitle"/>
          </p:nvPr>
        </p:nvSpPr>
        <p:spPr>
          <a:xfrm>
            <a:off x="311708" y="744575"/>
            <a:ext cx="8520600" cy="160106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US" dirty="0">
                <a:solidFill>
                  <a:schemeClr val="lt1"/>
                </a:solidFill>
              </a:rPr>
              <a:t>Challenging Unhealthy Representations in the Media</a:t>
            </a:r>
            <a:endParaRPr dirty="0"/>
          </a:p>
        </p:txBody>
      </p:sp>
      <p:sp>
        <p:nvSpPr>
          <p:cNvPr id="82" name="Google Shape;82;p1"/>
          <p:cNvSpPr txBox="1">
            <a:spLocks noGrp="1"/>
          </p:cNvSpPr>
          <p:nvPr>
            <p:ph type="subTitle" idx="1"/>
          </p:nvPr>
        </p:nvSpPr>
        <p:spPr>
          <a:xfrm>
            <a:off x="311700" y="2834125"/>
            <a:ext cx="8520600" cy="1132200"/>
          </a:xfrm>
          <a:prstGeom prst="rect">
            <a:avLst/>
          </a:prstGeom>
          <a:noFill/>
          <a:ln>
            <a:noFill/>
          </a:ln>
        </p:spPr>
        <p:txBody>
          <a:bodyPr spcFirstLastPara="1" wrap="square" lIns="91425" tIns="91425" rIns="91425" bIns="91425" anchor="t" anchorCtr="0">
            <a:noAutofit/>
          </a:bodyPr>
          <a:lstStyle/>
          <a:p>
            <a:pPr marL="457200" lvl="0" indent="-342900" algn="ctr" rtl="0">
              <a:lnSpc>
                <a:spcPct val="100000"/>
              </a:lnSpc>
              <a:spcBef>
                <a:spcPts val="0"/>
              </a:spcBef>
              <a:spcAft>
                <a:spcPts val="0"/>
              </a:spcAft>
              <a:buSzPts val="2800"/>
              <a:buNone/>
            </a:pPr>
            <a:endParaRPr>
              <a:solidFill>
                <a:schemeClr val="lt1"/>
              </a:solidFill>
            </a:endParaRPr>
          </a:p>
          <a:p>
            <a:pPr marL="457200" lvl="0" indent="-342900" algn="ctr" rtl="0">
              <a:lnSpc>
                <a:spcPct val="100000"/>
              </a:lnSpc>
              <a:spcBef>
                <a:spcPts val="0"/>
              </a:spcBef>
              <a:spcAft>
                <a:spcPts val="0"/>
              </a:spcAft>
              <a:buSzPts val="2800"/>
              <a:buNone/>
            </a:pPr>
            <a:r>
              <a:rPr lang="en-US">
                <a:solidFill>
                  <a:schemeClr val="lt1"/>
                </a:solidFill>
              </a:rPr>
              <a:t>Course: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59"/>
          <p:cNvSpPr txBox="1">
            <a:spLocks noGrp="1"/>
          </p:cNvSpPr>
          <p:nvPr>
            <p:ph type="title"/>
          </p:nvPr>
        </p:nvSpPr>
        <p:spPr>
          <a:xfrm>
            <a:off x="222053" y="665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solidFill>
                  <a:srgbClr val="387966"/>
                </a:solidFill>
              </a:rPr>
              <a:t>Activity: Media portrayals of men and women</a:t>
            </a:r>
            <a:endParaRPr/>
          </a:p>
        </p:txBody>
      </p:sp>
      <p:sp>
        <p:nvSpPr>
          <p:cNvPr id="144" name="Google Shape;144;p59"/>
          <p:cNvSpPr txBox="1">
            <a:spLocks noGrp="1"/>
          </p:cNvSpPr>
          <p:nvPr>
            <p:ph type="body" idx="1"/>
          </p:nvPr>
        </p:nvSpPr>
        <p:spPr>
          <a:xfrm>
            <a:off x="116542" y="709375"/>
            <a:ext cx="8901900" cy="5727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US" dirty="0">
                <a:latin typeface="Oswald"/>
                <a:ea typeface="Oswald"/>
                <a:cs typeface="Oswald"/>
                <a:sym typeface="Oswald"/>
              </a:rPr>
              <a:t>Here are some common ways on how the media represents the “ideal” women and men:</a:t>
            </a:r>
            <a:endParaRPr dirty="0">
              <a:latin typeface="Oswald"/>
              <a:ea typeface="Oswald"/>
              <a:cs typeface="Oswald"/>
              <a:sym typeface="Oswald"/>
            </a:endParaRPr>
          </a:p>
          <a:p>
            <a:pPr marL="114300" lvl="0" indent="0" algn="l" rtl="0">
              <a:lnSpc>
                <a:spcPct val="115000"/>
              </a:lnSpc>
              <a:spcBef>
                <a:spcPts val="0"/>
              </a:spcBef>
              <a:spcAft>
                <a:spcPts val="0"/>
              </a:spcAft>
              <a:buSzPts val="1800"/>
              <a:buNone/>
            </a:pPr>
            <a:endParaRPr dirty="0">
              <a:latin typeface="Oswald"/>
              <a:ea typeface="Oswald"/>
              <a:cs typeface="Oswald"/>
              <a:sym typeface="Oswald"/>
            </a:endParaRPr>
          </a:p>
          <a:p>
            <a:pPr marL="114300" lvl="0" indent="0" algn="l" rtl="0">
              <a:lnSpc>
                <a:spcPct val="115000"/>
              </a:lnSpc>
              <a:spcBef>
                <a:spcPts val="0"/>
              </a:spcBef>
              <a:spcAft>
                <a:spcPts val="0"/>
              </a:spcAft>
              <a:buSzPts val="1800"/>
              <a:buNone/>
            </a:pPr>
            <a:endParaRPr dirty="0">
              <a:latin typeface="Oswald"/>
              <a:ea typeface="Oswald"/>
              <a:cs typeface="Oswald"/>
              <a:sym typeface="Oswald"/>
            </a:endParaRPr>
          </a:p>
          <a:p>
            <a:pPr marL="114300" lvl="0" indent="0" algn="l" rtl="0">
              <a:lnSpc>
                <a:spcPct val="115000"/>
              </a:lnSpc>
              <a:spcBef>
                <a:spcPts val="0"/>
              </a:spcBef>
              <a:spcAft>
                <a:spcPts val="0"/>
              </a:spcAft>
              <a:buSzPts val="1800"/>
              <a:buNone/>
            </a:pPr>
            <a:endParaRPr dirty="0">
              <a:latin typeface="Oswald"/>
              <a:ea typeface="Oswald"/>
              <a:cs typeface="Oswald"/>
              <a:sym typeface="Oswald"/>
            </a:endParaRPr>
          </a:p>
          <a:p>
            <a:pPr marL="114300" lvl="0" indent="0" algn="l" rtl="0">
              <a:lnSpc>
                <a:spcPct val="115000"/>
              </a:lnSpc>
              <a:spcBef>
                <a:spcPts val="0"/>
              </a:spcBef>
              <a:spcAft>
                <a:spcPts val="0"/>
              </a:spcAft>
              <a:buSzPts val="1800"/>
              <a:buNone/>
            </a:pPr>
            <a:endParaRPr dirty="0">
              <a:latin typeface="Oswald"/>
              <a:ea typeface="Oswald"/>
              <a:cs typeface="Oswald"/>
              <a:sym typeface="Oswald"/>
            </a:endParaRPr>
          </a:p>
          <a:p>
            <a:pPr marL="114300" lvl="0" indent="0" algn="l" rtl="0">
              <a:lnSpc>
                <a:spcPct val="115000"/>
              </a:lnSpc>
              <a:spcBef>
                <a:spcPts val="0"/>
              </a:spcBef>
              <a:spcAft>
                <a:spcPts val="0"/>
              </a:spcAft>
              <a:buSzPts val="1800"/>
              <a:buNone/>
            </a:pPr>
            <a:endParaRPr dirty="0">
              <a:latin typeface="Oswald"/>
              <a:ea typeface="Oswald"/>
              <a:cs typeface="Oswald"/>
              <a:sym typeface="Oswald"/>
            </a:endParaRPr>
          </a:p>
          <a:p>
            <a:pPr marL="114300" lvl="0" indent="0" algn="ctr" rtl="0">
              <a:lnSpc>
                <a:spcPct val="115000"/>
              </a:lnSpc>
              <a:spcBef>
                <a:spcPts val="0"/>
              </a:spcBef>
              <a:spcAft>
                <a:spcPts val="0"/>
              </a:spcAft>
              <a:buSzPts val="1800"/>
              <a:buNone/>
            </a:pPr>
            <a:r>
              <a:rPr lang="en-US" dirty="0">
                <a:latin typeface="Oswald"/>
                <a:ea typeface="Oswald"/>
                <a:cs typeface="Oswald"/>
                <a:sym typeface="Oswald"/>
              </a:rPr>
              <a:t>Are there other ideas came up with that </a:t>
            </a:r>
            <a:endParaRPr dirty="0">
              <a:latin typeface="Oswald"/>
              <a:ea typeface="Oswald"/>
              <a:cs typeface="Oswald"/>
              <a:sym typeface="Oswald"/>
            </a:endParaRPr>
          </a:p>
          <a:p>
            <a:pPr marL="114300" lvl="0" indent="0" algn="ctr" rtl="0">
              <a:lnSpc>
                <a:spcPct val="115000"/>
              </a:lnSpc>
              <a:spcBef>
                <a:spcPts val="0"/>
              </a:spcBef>
              <a:spcAft>
                <a:spcPts val="0"/>
              </a:spcAft>
              <a:buSzPts val="1800"/>
              <a:buNone/>
            </a:pPr>
            <a:r>
              <a:rPr lang="en-US" dirty="0">
                <a:latin typeface="Oswald"/>
                <a:ea typeface="Oswald"/>
                <a:cs typeface="Oswald"/>
                <a:sym typeface="Oswald"/>
              </a:rPr>
              <a:t>are not included in this table?</a:t>
            </a:r>
            <a:endParaRPr dirty="0">
              <a:latin typeface="Oswald"/>
              <a:ea typeface="Oswald"/>
              <a:cs typeface="Oswald"/>
              <a:sym typeface="Oswald"/>
            </a:endParaRPr>
          </a:p>
          <a:p>
            <a:pPr marL="114300" lvl="0" indent="0" algn="l" rtl="0">
              <a:lnSpc>
                <a:spcPct val="115000"/>
              </a:lnSpc>
              <a:spcBef>
                <a:spcPts val="0"/>
              </a:spcBef>
              <a:spcAft>
                <a:spcPts val="0"/>
              </a:spcAft>
              <a:buSzPts val="1800"/>
              <a:buNone/>
            </a:pPr>
            <a:r>
              <a:rPr lang="en-US" dirty="0">
                <a:latin typeface="Oswald"/>
                <a:ea typeface="Oswald"/>
                <a:cs typeface="Oswald"/>
                <a:sym typeface="Oswald"/>
              </a:rPr>
              <a:t> </a:t>
            </a:r>
            <a:endParaRPr dirty="0">
              <a:latin typeface="Oswald"/>
              <a:ea typeface="Oswald"/>
              <a:cs typeface="Oswald"/>
              <a:sym typeface="Oswald"/>
            </a:endParaRPr>
          </a:p>
        </p:txBody>
      </p:sp>
      <p:graphicFrame>
        <p:nvGraphicFramePr>
          <p:cNvPr id="145" name="Google Shape;145;p59"/>
          <p:cNvGraphicFramePr/>
          <p:nvPr/>
        </p:nvGraphicFramePr>
        <p:xfrm>
          <a:off x="1434353" y="1282075"/>
          <a:ext cx="6096000" cy="2225060"/>
        </p:xfrm>
        <a:graphic>
          <a:graphicData uri="http://schemas.openxmlformats.org/drawingml/2006/table">
            <a:tbl>
              <a:tblPr firstRow="1" bandRow="1">
                <a:noFill/>
                <a:tableStyleId>{00D276F4-698D-447B-84C3-5B94F6F8E8F8}</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50">
                <a:tc>
                  <a:txBody>
                    <a:bodyPr/>
                    <a:lstStyle/>
                    <a:p>
                      <a:pPr marL="0" marR="0" lvl="0" indent="0" algn="ctr" rtl="0">
                        <a:lnSpc>
                          <a:spcPct val="100000"/>
                        </a:lnSpc>
                        <a:spcBef>
                          <a:spcPts val="0"/>
                        </a:spcBef>
                        <a:spcAft>
                          <a:spcPts val="0"/>
                        </a:spcAft>
                        <a:buNone/>
                      </a:pPr>
                      <a:r>
                        <a:rPr lang="en-US" sz="2000" b="0" u="none" strike="noStrike" cap="none">
                          <a:latin typeface="Oswald"/>
                          <a:ea typeface="Oswald"/>
                          <a:cs typeface="Oswald"/>
                          <a:sym typeface="Oswald"/>
                        </a:rPr>
                        <a:t>Ideal Woman</a:t>
                      </a:r>
                      <a:endParaRPr b="0">
                        <a:latin typeface="Oswald"/>
                        <a:ea typeface="Oswald"/>
                        <a:cs typeface="Oswald"/>
                        <a:sym typeface="Oswald"/>
                      </a:endParaRPr>
                    </a:p>
                  </a:txBody>
                  <a:tcPr marL="91450" marR="91450" marT="45725" marB="45725">
                    <a:solidFill>
                      <a:schemeClr val="dk2"/>
                    </a:solidFill>
                  </a:tcPr>
                </a:tc>
                <a:tc>
                  <a:txBody>
                    <a:bodyPr/>
                    <a:lstStyle/>
                    <a:p>
                      <a:pPr marL="0" marR="0" lvl="0" indent="0" algn="ctr" rtl="0">
                        <a:lnSpc>
                          <a:spcPct val="100000"/>
                        </a:lnSpc>
                        <a:spcBef>
                          <a:spcPts val="0"/>
                        </a:spcBef>
                        <a:spcAft>
                          <a:spcPts val="0"/>
                        </a:spcAft>
                        <a:buNone/>
                      </a:pPr>
                      <a:r>
                        <a:rPr lang="en-US" sz="2000" b="0" u="none" strike="noStrike" cap="none">
                          <a:latin typeface="Oswald"/>
                          <a:ea typeface="Oswald"/>
                          <a:cs typeface="Oswald"/>
                          <a:sym typeface="Oswald"/>
                        </a:rPr>
                        <a:t>Ideal Man</a:t>
                      </a:r>
                      <a:endParaRPr b="0">
                        <a:latin typeface="Oswald"/>
                        <a:ea typeface="Oswald"/>
                        <a:cs typeface="Oswald"/>
                        <a:sym typeface="Oswald"/>
                      </a:endParaRPr>
                    </a:p>
                  </a:txBody>
                  <a:tcPr marL="91450" marR="91450" marT="45725" marB="45725">
                    <a:solidFill>
                      <a:schemeClr val="dk2"/>
                    </a:solidFill>
                  </a:tcPr>
                </a:tc>
                <a:extLst>
                  <a:ext uri="{0D108BD9-81ED-4DB2-BD59-A6C34878D82A}">
                    <a16:rowId xmlns:a16="http://schemas.microsoft.com/office/drawing/2014/main" val="10000"/>
                  </a:ext>
                </a:extLst>
              </a:tr>
              <a:tr h="370850">
                <a:tc>
                  <a:txBody>
                    <a:bodyPr/>
                    <a:lstStyle/>
                    <a:p>
                      <a:pPr marL="342900" marR="0" lvl="0" indent="-342900" algn="l" rtl="0">
                        <a:lnSpc>
                          <a:spcPct val="100000"/>
                        </a:lnSpc>
                        <a:spcBef>
                          <a:spcPts val="0"/>
                        </a:spcBef>
                        <a:spcAft>
                          <a:spcPts val="0"/>
                        </a:spcAft>
                        <a:buClr>
                          <a:srgbClr val="000000"/>
                        </a:buClr>
                        <a:buSzPts val="2000"/>
                        <a:buFont typeface="Oswald"/>
                        <a:buChar char="•"/>
                      </a:pPr>
                      <a:r>
                        <a:rPr lang="en-US" sz="2000" i="0" u="none" strike="noStrike" cap="none" dirty="0">
                          <a:solidFill>
                            <a:schemeClr val="dk1"/>
                          </a:solidFill>
                          <a:latin typeface="Oswald"/>
                          <a:ea typeface="Oswald"/>
                          <a:cs typeface="Oswald"/>
                          <a:sym typeface="Oswald"/>
                        </a:rPr>
                        <a:t>Thin</a:t>
                      </a:r>
                      <a:endParaRPr dirty="0">
                        <a:latin typeface="Oswald"/>
                        <a:ea typeface="Oswald"/>
                        <a:cs typeface="Oswald"/>
                        <a:sym typeface="Oswald"/>
                      </a:endParaRPr>
                    </a:p>
                    <a:p>
                      <a:pPr marL="342900" marR="0" lvl="0" indent="-342900" algn="l" rtl="0">
                        <a:lnSpc>
                          <a:spcPct val="100000"/>
                        </a:lnSpc>
                        <a:spcBef>
                          <a:spcPts val="0"/>
                        </a:spcBef>
                        <a:spcAft>
                          <a:spcPts val="0"/>
                        </a:spcAft>
                        <a:buClr>
                          <a:srgbClr val="000000"/>
                        </a:buClr>
                        <a:buSzPts val="2000"/>
                        <a:buFont typeface="Oswald"/>
                        <a:buChar char="•"/>
                      </a:pPr>
                      <a:r>
                        <a:rPr lang="en-US" sz="2000" i="0" u="none" strike="noStrike" cap="none" dirty="0">
                          <a:solidFill>
                            <a:schemeClr val="dk1"/>
                          </a:solidFill>
                          <a:latin typeface="Oswald"/>
                          <a:ea typeface="Oswald"/>
                          <a:cs typeface="Oswald"/>
                          <a:sym typeface="Oswald"/>
                        </a:rPr>
                        <a:t>Flawless</a:t>
                      </a:r>
                      <a:endParaRPr dirty="0">
                        <a:latin typeface="Oswald"/>
                        <a:ea typeface="Oswald"/>
                        <a:cs typeface="Oswald"/>
                        <a:sym typeface="Oswald"/>
                      </a:endParaRPr>
                    </a:p>
                    <a:p>
                      <a:pPr marL="342900" marR="0" lvl="0" indent="-342900" algn="l" rtl="0">
                        <a:lnSpc>
                          <a:spcPct val="100000"/>
                        </a:lnSpc>
                        <a:spcBef>
                          <a:spcPts val="0"/>
                        </a:spcBef>
                        <a:spcAft>
                          <a:spcPts val="0"/>
                        </a:spcAft>
                        <a:buClr>
                          <a:srgbClr val="000000"/>
                        </a:buClr>
                        <a:buSzPts val="2000"/>
                        <a:buFont typeface="Oswald"/>
                        <a:buChar char="•"/>
                      </a:pPr>
                      <a:r>
                        <a:rPr lang="en-US" sz="2000" i="0" u="none" strike="noStrike" cap="none" dirty="0">
                          <a:solidFill>
                            <a:schemeClr val="dk1"/>
                          </a:solidFill>
                          <a:latin typeface="Oswald"/>
                          <a:ea typeface="Oswald"/>
                          <a:cs typeface="Oswald"/>
                          <a:sym typeface="Oswald"/>
                        </a:rPr>
                        <a:t>White</a:t>
                      </a:r>
                      <a:endParaRPr dirty="0">
                        <a:latin typeface="Oswald"/>
                        <a:ea typeface="Oswald"/>
                        <a:cs typeface="Oswald"/>
                        <a:sym typeface="Oswald"/>
                      </a:endParaRPr>
                    </a:p>
                    <a:p>
                      <a:pPr marL="342900" marR="0" lvl="0" indent="-342900" algn="l" rtl="0">
                        <a:lnSpc>
                          <a:spcPct val="100000"/>
                        </a:lnSpc>
                        <a:spcBef>
                          <a:spcPts val="0"/>
                        </a:spcBef>
                        <a:spcAft>
                          <a:spcPts val="0"/>
                        </a:spcAft>
                        <a:buClr>
                          <a:srgbClr val="000000"/>
                        </a:buClr>
                        <a:buSzPts val="2000"/>
                        <a:buFont typeface="Oswald"/>
                        <a:buChar char="•"/>
                      </a:pPr>
                      <a:r>
                        <a:rPr lang="en-US" sz="2000" i="0" u="none" strike="noStrike" cap="none" dirty="0">
                          <a:solidFill>
                            <a:schemeClr val="dk1"/>
                          </a:solidFill>
                          <a:latin typeface="Oswald"/>
                          <a:ea typeface="Oswald"/>
                          <a:cs typeface="Oswald"/>
                          <a:sym typeface="Oswald"/>
                        </a:rPr>
                        <a:t>Wears expensive clothing</a:t>
                      </a:r>
                      <a:endParaRPr sz="2000" i="0" u="none" strike="noStrike" cap="none" dirty="0">
                        <a:solidFill>
                          <a:schemeClr val="dk1"/>
                        </a:solidFill>
                        <a:latin typeface="Oswald"/>
                        <a:ea typeface="Oswald"/>
                        <a:cs typeface="Oswald"/>
                        <a:sym typeface="Oswald"/>
                      </a:endParaRPr>
                    </a:p>
                    <a:p>
                      <a:pPr marL="342900" marR="0" lvl="0" indent="-342900" algn="l" rtl="0">
                        <a:lnSpc>
                          <a:spcPct val="100000"/>
                        </a:lnSpc>
                        <a:spcBef>
                          <a:spcPts val="0"/>
                        </a:spcBef>
                        <a:spcAft>
                          <a:spcPts val="0"/>
                        </a:spcAft>
                        <a:buSzPts val="2000"/>
                        <a:buFont typeface="Oswald"/>
                        <a:buChar char="•"/>
                      </a:pPr>
                      <a:r>
                        <a:rPr lang="en-US" sz="2000" dirty="0">
                          <a:latin typeface="Oswald"/>
                          <a:ea typeface="Oswald"/>
                          <a:cs typeface="Oswald"/>
                          <a:sym typeface="Oswald"/>
                        </a:rPr>
                        <a:t>Quiet and agreeable</a:t>
                      </a:r>
                      <a:endParaRPr sz="2000" dirty="0">
                        <a:latin typeface="Oswald"/>
                        <a:ea typeface="Oswald"/>
                        <a:cs typeface="Oswald"/>
                        <a:sym typeface="Oswald"/>
                      </a:endParaRPr>
                    </a:p>
                    <a:p>
                      <a:pPr marL="0" marR="0" lvl="0" indent="0" algn="l" rtl="0">
                        <a:lnSpc>
                          <a:spcPct val="100000"/>
                        </a:lnSpc>
                        <a:spcBef>
                          <a:spcPts val="0"/>
                        </a:spcBef>
                        <a:spcAft>
                          <a:spcPts val="0"/>
                        </a:spcAft>
                        <a:buNone/>
                      </a:pPr>
                      <a:endParaRPr sz="1400" u="none" strike="noStrike" cap="none" dirty="0">
                        <a:latin typeface="Oswald"/>
                        <a:ea typeface="Oswald"/>
                        <a:cs typeface="Oswald"/>
                        <a:sym typeface="Oswald"/>
                      </a:endParaRPr>
                    </a:p>
                  </a:txBody>
                  <a:tcPr marL="91450" marR="91450" marT="45725" marB="45725">
                    <a:solidFill>
                      <a:schemeClr val="lt2"/>
                    </a:solidFill>
                  </a:tcPr>
                </a:tc>
                <a:tc>
                  <a:txBody>
                    <a:bodyPr/>
                    <a:lstStyle/>
                    <a:p>
                      <a:pPr marL="342900" marR="0" lvl="0" indent="-342900" algn="l" rtl="0">
                        <a:lnSpc>
                          <a:spcPct val="100000"/>
                        </a:lnSpc>
                        <a:spcBef>
                          <a:spcPts val="0"/>
                        </a:spcBef>
                        <a:spcAft>
                          <a:spcPts val="0"/>
                        </a:spcAft>
                        <a:buClr>
                          <a:srgbClr val="000000"/>
                        </a:buClr>
                        <a:buSzPts val="2000"/>
                        <a:buFont typeface="Oswald"/>
                        <a:buChar char="•"/>
                      </a:pPr>
                      <a:r>
                        <a:rPr lang="en-US" sz="2000" i="0" u="none" strike="noStrike" cap="none" dirty="0">
                          <a:solidFill>
                            <a:schemeClr val="dk1"/>
                          </a:solidFill>
                          <a:latin typeface="Oswald"/>
                          <a:ea typeface="Oswald"/>
                          <a:cs typeface="Oswald"/>
                          <a:sym typeface="Oswald"/>
                        </a:rPr>
                        <a:t>Rich</a:t>
                      </a:r>
                      <a:endParaRPr dirty="0">
                        <a:latin typeface="Oswald"/>
                        <a:ea typeface="Oswald"/>
                        <a:cs typeface="Oswald"/>
                        <a:sym typeface="Oswald"/>
                      </a:endParaRPr>
                    </a:p>
                    <a:p>
                      <a:pPr marL="342900" marR="0" lvl="0" indent="-342900" algn="l" rtl="0">
                        <a:lnSpc>
                          <a:spcPct val="100000"/>
                        </a:lnSpc>
                        <a:spcBef>
                          <a:spcPts val="0"/>
                        </a:spcBef>
                        <a:spcAft>
                          <a:spcPts val="0"/>
                        </a:spcAft>
                        <a:buClr>
                          <a:srgbClr val="000000"/>
                        </a:buClr>
                        <a:buSzPts val="2000"/>
                        <a:buFont typeface="Oswald"/>
                        <a:buChar char="•"/>
                      </a:pPr>
                      <a:r>
                        <a:rPr lang="en-US" sz="2000" i="0" u="none" strike="noStrike" cap="none" dirty="0">
                          <a:solidFill>
                            <a:schemeClr val="dk1"/>
                          </a:solidFill>
                          <a:latin typeface="Oswald"/>
                          <a:ea typeface="Oswald"/>
                          <a:cs typeface="Oswald"/>
                          <a:sym typeface="Oswald"/>
                        </a:rPr>
                        <a:t>Athletic</a:t>
                      </a:r>
                      <a:endParaRPr dirty="0">
                        <a:latin typeface="Oswald"/>
                        <a:ea typeface="Oswald"/>
                        <a:cs typeface="Oswald"/>
                        <a:sym typeface="Oswald"/>
                      </a:endParaRPr>
                    </a:p>
                    <a:p>
                      <a:pPr marL="342900" marR="0" lvl="0" indent="-342900" algn="l" rtl="0">
                        <a:lnSpc>
                          <a:spcPct val="100000"/>
                        </a:lnSpc>
                        <a:spcBef>
                          <a:spcPts val="0"/>
                        </a:spcBef>
                        <a:spcAft>
                          <a:spcPts val="0"/>
                        </a:spcAft>
                        <a:buClr>
                          <a:srgbClr val="000000"/>
                        </a:buClr>
                        <a:buSzPts val="2000"/>
                        <a:buFont typeface="Oswald"/>
                        <a:buChar char="•"/>
                      </a:pPr>
                      <a:r>
                        <a:rPr lang="en-US" sz="2000" i="0" u="none" strike="noStrike" cap="none" dirty="0">
                          <a:solidFill>
                            <a:schemeClr val="dk1"/>
                          </a:solidFill>
                          <a:latin typeface="Oswald"/>
                          <a:ea typeface="Oswald"/>
                          <a:cs typeface="Oswald"/>
                          <a:sym typeface="Oswald"/>
                        </a:rPr>
                        <a:t>Powerful</a:t>
                      </a:r>
                      <a:endParaRPr dirty="0">
                        <a:latin typeface="Oswald"/>
                        <a:ea typeface="Oswald"/>
                        <a:cs typeface="Oswald"/>
                        <a:sym typeface="Oswald"/>
                      </a:endParaRPr>
                    </a:p>
                    <a:p>
                      <a:pPr marL="342900" marR="0" lvl="0" indent="-342900" algn="l" rtl="0">
                        <a:lnSpc>
                          <a:spcPct val="100000"/>
                        </a:lnSpc>
                        <a:spcBef>
                          <a:spcPts val="0"/>
                        </a:spcBef>
                        <a:spcAft>
                          <a:spcPts val="0"/>
                        </a:spcAft>
                        <a:buClr>
                          <a:srgbClr val="000000"/>
                        </a:buClr>
                        <a:buSzPts val="2000"/>
                        <a:buFont typeface="Oswald"/>
                        <a:buChar char="•"/>
                      </a:pPr>
                      <a:r>
                        <a:rPr lang="en-US" sz="2000" i="0" u="none" strike="noStrike" cap="none" dirty="0">
                          <a:solidFill>
                            <a:schemeClr val="dk1"/>
                          </a:solidFill>
                          <a:latin typeface="Oswald"/>
                          <a:ea typeface="Oswald"/>
                          <a:cs typeface="Oswald"/>
                          <a:sym typeface="Oswald"/>
                        </a:rPr>
                        <a:t>Successful</a:t>
                      </a:r>
                      <a:endParaRPr dirty="0">
                        <a:latin typeface="Oswald"/>
                        <a:ea typeface="Oswald"/>
                        <a:cs typeface="Oswald"/>
                        <a:sym typeface="Oswald"/>
                      </a:endParaRPr>
                    </a:p>
                    <a:p>
                      <a:pPr marL="342900" marR="0" lvl="0" indent="-342900" algn="l" rtl="0">
                        <a:lnSpc>
                          <a:spcPct val="100000"/>
                        </a:lnSpc>
                        <a:spcBef>
                          <a:spcPts val="0"/>
                        </a:spcBef>
                        <a:spcAft>
                          <a:spcPts val="0"/>
                        </a:spcAft>
                        <a:buClr>
                          <a:srgbClr val="000000"/>
                        </a:buClr>
                        <a:buSzPts val="2000"/>
                        <a:buFont typeface="Oswald"/>
                        <a:buChar char="•"/>
                      </a:pPr>
                      <a:r>
                        <a:rPr lang="en-US" sz="2000" i="0" u="none" strike="noStrike" cap="none" dirty="0">
                          <a:solidFill>
                            <a:schemeClr val="dk1"/>
                          </a:solidFill>
                          <a:latin typeface="Oswald"/>
                          <a:ea typeface="Oswald"/>
                          <a:cs typeface="Oswald"/>
                          <a:sym typeface="Oswald"/>
                        </a:rPr>
                        <a:t>Straight</a:t>
                      </a:r>
                      <a:endParaRPr dirty="0">
                        <a:latin typeface="Oswald"/>
                        <a:ea typeface="Oswald"/>
                        <a:cs typeface="Oswald"/>
                        <a:sym typeface="Oswald"/>
                      </a:endParaRPr>
                    </a:p>
                  </a:txBody>
                  <a:tcPr marL="91450" marR="91450" marT="45725" marB="45725">
                    <a:solidFill>
                      <a:schemeClr val="lt2"/>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60"/>
          <p:cNvSpPr txBox="1">
            <a:spLocks noGrp="1"/>
          </p:cNvSpPr>
          <p:nvPr>
            <p:ph type="title"/>
          </p:nvPr>
        </p:nvSpPr>
        <p:spPr>
          <a:xfrm>
            <a:off x="91121" y="77383"/>
            <a:ext cx="2808000" cy="580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US" sz="3300" b="1">
                <a:solidFill>
                  <a:srgbClr val="387966"/>
                </a:solidFill>
                <a:latin typeface="Oswald"/>
                <a:ea typeface="Oswald"/>
                <a:cs typeface="Oswald"/>
                <a:sym typeface="Oswald"/>
              </a:rPr>
              <a:t>Let’s reflect</a:t>
            </a:r>
            <a:endParaRPr sz="3300">
              <a:latin typeface="Oswald"/>
              <a:ea typeface="Oswald"/>
              <a:cs typeface="Oswald"/>
              <a:sym typeface="Oswald"/>
            </a:endParaRPr>
          </a:p>
        </p:txBody>
      </p:sp>
      <p:sp>
        <p:nvSpPr>
          <p:cNvPr id="151" name="Google Shape;151;p60"/>
          <p:cNvSpPr txBox="1">
            <a:spLocks noGrp="1"/>
          </p:cNvSpPr>
          <p:nvPr>
            <p:ph type="body" idx="1"/>
          </p:nvPr>
        </p:nvSpPr>
        <p:spPr>
          <a:xfrm>
            <a:off x="-2" y="765698"/>
            <a:ext cx="5811983" cy="38565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Font typeface="Oswald"/>
              <a:buChar char="●"/>
            </a:pPr>
            <a:r>
              <a:rPr lang="en-US" sz="2600" dirty="0">
                <a:latin typeface="Oswald"/>
                <a:ea typeface="Oswald"/>
                <a:cs typeface="Oswald"/>
                <a:sym typeface="Oswald"/>
              </a:rPr>
              <a:t>How do these stereotypes make you feel?</a:t>
            </a:r>
            <a:endParaRPr sz="1800" dirty="0">
              <a:latin typeface="Oswald"/>
              <a:ea typeface="Oswald"/>
              <a:cs typeface="Oswald"/>
              <a:sym typeface="Oswald"/>
            </a:endParaRPr>
          </a:p>
          <a:p>
            <a:pPr marL="457200" lvl="0" indent="-342900" algn="l" rtl="0">
              <a:lnSpc>
                <a:spcPct val="115000"/>
              </a:lnSpc>
              <a:spcBef>
                <a:spcPts val="0"/>
              </a:spcBef>
              <a:spcAft>
                <a:spcPts val="0"/>
              </a:spcAft>
              <a:buSzPts val="1800"/>
              <a:buFont typeface="Oswald"/>
              <a:buChar char="●"/>
            </a:pPr>
            <a:r>
              <a:rPr lang="en-US" sz="2600" dirty="0">
                <a:latin typeface="Oswald"/>
                <a:ea typeface="Oswald"/>
                <a:cs typeface="Oswald"/>
                <a:sym typeface="Oswald"/>
              </a:rPr>
              <a:t>What possible consequences could these images have for people who view them?</a:t>
            </a:r>
            <a:endParaRPr sz="1800" dirty="0">
              <a:latin typeface="Oswald"/>
              <a:ea typeface="Oswald"/>
              <a:cs typeface="Oswald"/>
              <a:sym typeface="Oswald"/>
            </a:endParaRPr>
          </a:p>
          <a:p>
            <a:pPr marL="457200" lvl="0" indent="-342900" algn="l" rtl="0">
              <a:lnSpc>
                <a:spcPct val="115000"/>
              </a:lnSpc>
              <a:spcBef>
                <a:spcPts val="0"/>
              </a:spcBef>
              <a:spcAft>
                <a:spcPts val="0"/>
              </a:spcAft>
              <a:buSzPts val="1800"/>
              <a:buFont typeface="Oswald"/>
              <a:buChar char="●"/>
            </a:pPr>
            <a:r>
              <a:rPr lang="en-US" sz="2600" dirty="0">
                <a:latin typeface="Oswald"/>
                <a:ea typeface="Oswald"/>
                <a:cs typeface="Oswald"/>
                <a:sym typeface="Oswald"/>
              </a:rPr>
              <a:t>What groups are often not represented in the media? What are the possible consequences of this underrepresentation?</a:t>
            </a:r>
            <a:endParaRPr sz="1800" dirty="0">
              <a:latin typeface="Oswald"/>
              <a:ea typeface="Oswald"/>
              <a:cs typeface="Oswald"/>
              <a:sym typeface="Oswald"/>
            </a:endParaRPr>
          </a:p>
          <a:p>
            <a:pPr marL="457200" lvl="0" indent="-228600" algn="l" rtl="0">
              <a:lnSpc>
                <a:spcPct val="115000"/>
              </a:lnSpc>
              <a:spcBef>
                <a:spcPts val="0"/>
              </a:spcBef>
              <a:spcAft>
                <a:spcPts val="0"/>
              </a:spcAft>
              <a:buSzPts val="1200"/>
              <a:buNone/>
            </a:pPr>
            <a:endParaRPr sz="2000" dirty="0">
              <a:latin typeface="Lora"/>
              <a:ea typeface="Lora"/>
              <a:cs typeface="Lora"/>
              <a:sym typeface="Lora"/>
            </a:endParaRPr>
          </a:p>
          <a:p>
            <a:pPr marL="457200" lvl="0" indent="-228600" algn="l" rtl="0">
              <a:lnSpc>
                <a:spcPct val="115000"/>
              </a:lnSpc>
              <a:spcBef>
                <a:spcPts val="0"/>
              </a:spcBef>
              <a:spcAft>
                <a:spcPts val="0"/>
              </a:spcAft>
              <a:buSzPts val="1200"/>
              <a:buNone/>
            </a:pPr>
            <a:endParaRPr sz="1800" dirty="0">
              <a:latin typeface="Lora"/>
              <a:ea typeface="Lora"/>
              <a:cs typeface="Lora"/>
              <a:sym typeface="Lora"/>
            </a:endParaRPr>
          </a:p>
        </p:txBody>
      </p:sp>
      <p:pic>
        <p:nvPicPr>
          <p:cNvPr id="152" name="Google Shape;152;p60"/>
          <p:cNvPicPr preferRelativeResize="0"/>
          <p:nvPr/>
        </p:nvPicPr>
        <p:blipFill>
          <a:blip r:embed="rId3">
            <a:alphaModFix/>
          </a:blip>
          <a:stretch>
            <a:fillRect/>
          </a:stretch>
        </p:blipFill>
        <p:spPr>
          <a:xfrm>
            <a:off x="6043225" y="658175"/>
            <a:ext cx="2808000" cy="333624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61"/>
          <p:cNvSpPr txBox="1">
            <a:spLocks noGrp="1"/>
          </p:cNvSpPr>
          <p:nvPr>
            <p:ph type="body" idx="1"/>
          </p:nvPr>
        </p:nvSpPr>
        <p:spPr>
          <a:xfrm>
            <a:off x="170325" y="701271"/>
            <a:ext cx="8661900" cy="2386800"/>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ts val="0"/>
              </a:spcBef>
              <a:spcAft>
                <a:spcPts val="0"/>
              </a:spcAft>
              <a:buSzPts val="1800"/>
              <a:buNone/>
            </a:pPr>
            <a:r>
              <a:rPr lang="en-US">
                <a:latin typeface="Oswald"/>
                <a:ea typeface="Oswald"/>
                <a:cs typeface="Oswald"/>
                <a:sym typeface="Oswald"/>
              </a:rPr>
              <a:t>“Toxic gender-based stereotypes that devalue women and girls have been identified as a root cause of child sexual exploitation and sex trafficking.”</a:t>
            </a:r>
            <a:endParaRPr>
              <a:latin typeface="Oswald"/>
              <a:ea typeface="Oswald"/>
              <a:cs typeface="Oswald"/>
              <a:sym typeface="Oswald"/>
            </a:endParaRPr>
          </a:p>
          <a:p>
            <a:pPr marL="114300" lvl="0" indent="0" algn="l" rtl="0">
              <a:lnSpc>
                <a:spcPct val="100000"/>
              </a:lnSpc>
              <a:spcBef>
                <a:spcPts val="0"/>
              </a:spcBef>
              <a:spcAft>
                <a:spcPts val="0"/>
              </a:spcAft>
              <a:buSzPts val="1800"/>
              <a:buNone/>
            </a:pPr>
            <a:endParaRPr>
              <a:latin typeface="Oswald"/>
              <a:ea typeface="Oswald"/>
              <a:cs typeface="Oswald"/>
              <a:sym typeface="Oswald"/>
            </a:endParaRPr>
          </a:p>
          <a:p>
            <a:pPr marL="114300" lvl="0" indent="0" algn="l" rtl="0">
              <a:lnSpc>
                <a:spcPct val="100000"/>
              </a:lnSpc>
              <a:spcBef>
                <a:spcPts val="0"/>
              </a:spcBef>
              <a:spcAft>
                <a:spcPts val="0"/>
              </a:spcAft>
              <a:buSzPts val="1800"/>
              <a:buNone/>
            </a:pPr>
            <a:r>
              <a:rPr lang="en-US">
                <a:latin typeface="Oswald"/>
                <a:ea typeface="Oswald"/>
                <a:cs typeface="Oswald"/>
                <a:sym typeface="Oswald"/>
              </a:rPr>
              <a:t>Consider the ideals we just listed. To what degree do you believe these ideals create toxic gender-based stereotypes that devalue women and girls? </a:t>
            </a:r>
            <a:endParaRPr>
              <a:latin typeface="Oswald"/>
              <a:ea typeface="Oswald"/>
              <a:cs typeface="Oswald"/>
              <a:sym typeface="Oswald"/>
            </a:endParaRPr>
          </a:p>
          <a:p>
            <a:pPr marL="114300" lvl="0" indent="0" algn="l" rtl="0">
              <a:lnSpc>
                <a:spcPct val="100000"/>
              </a:lnSpc>
              <a:spcBef>
                <a:spcPts val="0"/>
              </a:spcBef>
              <a:spcAft>
                <a:spcPts val="0"/>
              </a:spcAft>
              <a:buSzPts val="1800"/>
              <a:buNone/>
            </a:pPr>
            <a:endParaRPr>
              <a:latin typeface="Oswald"/>
              <a:ea typeface="Oswald"/>
              <a:cs typeface="Oswald"/>
              <a:sym typeface="Oswald"/>
            </a:endParaRPr>
          </a:p>
          <a:p>
            <a:pPr marL="114300" lvl="0" indent="0" algn="l" rtl="0">
              <a:lnSpc>
                <a:spcPct val="100000"/>
              </a:lnSpc>
              <a:spcBef>
                <a:spcPts val="0"/>
              </a:spcBef>
              <a:spcAft>
                <a:spcPts val="0"/>
              </a:spcAft>
              <a:buSzPts val="1800"/>
              <a:buNone/>
            </a:pPr>
            <a:endParaRPr>
              <a:latin typeface="Oswald"/>
              <a:ea typeface="Oswald"/>
              <a:cs typeface="Oswald"/>
              <a:sym typeface="Oswald"/>
            </a:endParaRPr>
          </a:p>
        </p:txBody>
      </p:sp>
      <p:sp>
        <p:nvSpPr>
          <p:cNvPr id="158" name="Google Shape;158;p61"/>
          <p:cNvSpPr/>
          <p:nvPr/>
        </p:nvSpPr>
        <p:spPr>
          <a:xfrm>
            <a:off x="508639" y="3010905"/>
            <a:ext cx="8126700" cy="49500"/>
          </a:xfrm>
          <a:prstGeom prst="leftRightArrow">
            <a:avLst>
              <a:gd name="adj1" fmla="val 50000"/>
              <a:gd name="adj2" fmla="val 50000"/>
            </a:avLst>
          </a:prstGeom>
          <a:solidFill>
            <a:schemeClr val="accent1"/>
          </a:solidFill>
          <a:ln w="381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9" name="Google Shape;159;p61"/>
          <p:cNvSpPr txBox="1">
            <a:spLocks noGrp="1"/>
          </p:cNvSpPr>
          <p:nvPr>
            <p:ph type="title"/>
          </p:nvPr>
        </p:nvSpPr>
        <p:spPr>
          <a:xfrm>
            <a:off x="91121" y="77383"/>
            <a:ext cx="2808000" cy="580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US" sz="3300" b="1">
                <a:solidFill>
                  <a:srgbClr val="387966"/>
                </a:solidFill>
                <a:latin typeface="Oswald"/>
                <a:ea typeface="Oswald"/>
                <a:cs typeface="Oswald"/>
                <a:sym typeface="Oswald"/>
              </a:rPr>
              <a:t>Let’s </a:t>
            </a:r>
            <a:r>
              <a:rPr lang="en-US" sz="3300" b="1">
                <a:solidFill>
                  <a:srgbClr val="387966"/>
                </a:solidFill>
              </a:rPr>
              <a:t>r</a:t>
            </a:r>
            <a:r>
              <a:rPr lang="en-US" sz="3300" b="1">
                <a:solidFill>
                  <a:srgbClr val="387966"/>
                </a:solidFill>
                <a:latin typeface="Oswald"/>
                <a:ea typeface="Oswald"/>
                <a:cs typeface="Oswald"/>
                <a:sym typeface="Oswald"/>
              </a:rPr>
              <a:t>eflect</a:t>
            </a:r>
            <a:endParaRPr sz="3300">
              <a:latin typeface="Oswald"/>
              <a:ea typeface="Oswald"/>
              <a:cs typeface="Oswald"/>
              <a:sym typeface="Oswald"/>
            </a:endParaRPr>
          </a:p>
        </p:txBody>
      </p:sp>
      <p:sp>
        <p:nvSpPr>
          <p:cNvPr id="160" name="Google Shape;160;p61"/>
          <p:cNvSpPr txBox="1"/>
          <p:nvPr/>
        </p:nvSpPr>
        <p:spPr>
          <a:xfrm>
            <a:off x="170325" y="3132225"/>
            <a:ext cx="18750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solidFill>
                  <a:schemeClr val="dk2"/>
                </a:solidFill>
                <a:latin typeface="Oswald"/>
                <a:ea typeface="Oswald"/>
                <a:cs typeface="Oswald"/>
                <a:sym typeface="Oswald"/>
              </a:rPr>
              <a:t>To a high degree	           </a:t>
            </a:r>
            <a:endParaRPr/>
          </a:p>
        </p:txBody>
      </p:sp>
      <p:sp>
        <p:nvSpPr>
          <p:cNvPr id="161" name="Google Shape;161;p61"/>
          <p:cNvSpPr txBox="1"/>
          <p:nvPr/>
        </p:nvSpPr>
        <p:spPr>
          <a:xfrm>
            <a:off x="3830050" y="3132225"/>
            <a:ext cx="3000000" cy="523200"/>
          </a:xfrm>
          <a:prstGeom prst="rect">
            <a:avLst/>
          </a:prstGeom>
          <a:noFill/>
          <a:ln>
            <a:noFill/>
          </a:ln>
        </p:spPr>
        <p:txBody>
          <a:bodyPr spcFirstLastPara="1" wrap="square" lIns="91425" tIns="91425" rIns="91425" bIns="91425" anchor="t" anchorCtr="0">
            <a:spAutoFit/>
          </a:bodyPr>
          <a:lstStyle/>
          <a:p>
            <a:pPr marL="114300" lvl="0" indent="0" algn="l" rtl="0">
              <a:spcBef>
                <a:spcPts val="0"/>
              </a:spcBef>
              <a:spcAft>
                <a:spcPts val="0"/>
              </a:spcAft>
              <a:buNone/>
            </a:pPr>
            <a:r>
              <a:rPr lang="en-US" sz="2200">
                <a:solidFill>
                  <a:schemeClr val="dk2"/>
                </a:solidFill>
                <a:latin typeface="Oswald"/>
                <a:ea typeface="Oswald"/>
                <a:cs typeface="Oswald"/>
                <a:sym typeface="Oswald"/>
              </a:rPr>
              <a:t>To some degree 	                           </a:t>
            </a:r>
            <a:endParaRPr>
              <a:solidFill>
                <a:schemeClr val="dk1"/>
              </a:solidFill>
            </a:endParaRPr>
          </a:p>
        </p:txBody>
      </p:sp>
      <p:sp>
        <p:nvSpPr>
          <p:cNvPr id="162" name="Google Shape;162;p61"/>
          <p:cNvSpPr txBox="1"/>
          <p:nvPr/>
        </p:nvSpPr>
        <p:spPr>
          <a:xfrm>
            <a:off x="7860625" y="3132225"/>
            <a:ext cx="1243200" cy="523200"/>
          </a:xfrm>
          <a:prstGeom prst="rect">
            <a:avLst/>
          </a:prstGeom>
          <a:noFill/>
          <a:ln>
            <a:noFill/>
          </a:ln>
        </p:spPr>
        <p:txBody>
          <a:bodyPr spcFirstLastPara="1" wrap="square" lIns="91425" tIns="91425" rIns="91425" bIns="91425" anchor="t" anchorCtr="0">
            <a:spAutoFit/>
          </a:bodyPr>
          <a:lstStyle/>
          <a:p>
            <a:pPr marL="114300" lvl="0" indent="0" algn="l" rtl="0">
              <a:spcBef>
                <a:spcPts val="0"/>
              </a:spcBef>
              <a:spcAft>
                <a:spcPts val="0"/>
              </a:spcAft>
              <a:buNone/>
            </a:pPr>
            <a:r>
              <a:rPr lang="en-US" sz="2200">
                <a:solidFill>
                  <a:schemeClr val="dk2"/>
                </a:solidFill>
                <a:latin typeface="Oswald"/>
                <a:ea typeface="Oswald"/>
                <a:cs typeface="Oswald"/>
                <a:sym typeface="Oswald"/>
              </a:rPr>
              <a:t>Not at all</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62"/>
          <p:cNvSpPr txBox="1">
            <a:spLocks noGrp="1"/>
          </p:cNvSpPr>
          <p:nvPr>
            <p:ph type="body" idx="1"/>
          </p:nvPr>
        </p:nvSpPr>
        <p:spPr>
          <a:xfrm>
            <a:off x="311700" y="739819"/>
            <a:ext cx="8520600" cy="3829056"/>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a:latin typeface="Oswald"/>
                <a:ea typeface="Oswald"/>
                <a:cs typeface="Oswald"/>
                <a:sym typeface="Oswald"/>
              </a:rPr>
              <a:t>Look at these two media representations of men and women.</a:t>
            </a:r>
            <a:endParaRPr>
              <a:latin typeface="Oswald"/>
              <a:ea typeface="Oswald"/>
              <a:cs typeface="Oswald"/>
              <a:sym typeface="Oswald"/>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r>
              <a:rPr lang="en-US">
                <a:latin typeface="Oswald"/>
                <a:ea typeface="Oswald"/>
                <a:cs typeface="Oswald"/>
                <a:sym typeface="Oswald"/>
              </a:rPr>
              <a:t>How do they make you feel? Is the feeling positive or negative? </a:t>
            </a:r>
            <a:endParaRPr>
              <a:latin typeface="Oswald"/>
              <a:ea typeface="Oswald"/>
              <a:cs typeface="Oswald"/>
              <a:sym typeface="Oswald"/>
            </a:endParaRPr>
          </a:p>
        </p:txBody>
      </p:sp>
      <p:pic>
        <p:nvPicPr>
          <p:cNvPr id="168" name="Google Shape;168;p62"/>
          <p:cNvPicPr preferRelativeResize="0"/>
          <p:nvPr/>
        </p:nvPicPr>
        <p:blipFill rotWithShape="1">
          <a:blip r:embed="rId3">
            <a:alphaModFix/>
          </a:blip>
          <a:srcRect/>
          <a:stretch/>
        </p:blipFill>
        <p:spPr>
          <a:xfrm>
            <a:off x="1576125" y="1435416"/>
            <a:ext cx="1814195" cy="2272665"/>
          </a:xfrm>
          <a:prstGeom prst="rect">
            <a:avLst/>
          </a:prstGeom>
          <a:noFill/>
          <a:ln>
            <a:noFill/>
          </a:ln>
        </p:spPr>
      </p:pic>
      <p:pic>
        <p:nvPicPr>
          <p:cNvPr id="169" name="Google Shape;169;p62"/>
          <p:cNvPicPr preferRelativeResize="0"/>
          <p:nvPr/>
        </p:nvPicPr>
        <p:blipFill rotWithShape="1">
          <a:blip r:embed="rId4">
            <a:alphaModFix/>
          </a:blip>
          <a:srcRect/>
          <a:stretch/>
        </p:blipFill>
        <p:spPr>
          <a:xfrm>
            <a:off x="4065232" y="1509964"/>
            <a:ext cx="3402367" cy="2123571"/>
          </a:xfrm>
          <a:prstGeom prst="rect">
            <a:avLst/>
          </a:prstGeom>
          <a:noFill/>
          <a:ln>
            <a:noFill/>
          </a:ln>
        </p:spPr>
      </p:pic>
      <p:sp>
        <p:nvSpPr>
          <p:cNvPr id="170" name="Google Shape;170;p62"/>
          <p:cNvSpPr txBox="1">
            <a:spLocks noGrp="1"/>
          </p:cNvSpPr>
          <p:nvPr>
            <p:ph type="title"/>
          </p:nvPr>
        </p:nvSpPr>
        <p:spPr>
          <a:xfrm>
            <a:off x="239983" y="62832"/>
            <a:ext cx="8520600" cy="663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solidFill>
                  <a:srgbClr val="387966"/>
                </a:solidFill>
                <a:latin typeface="Oswald"/>
                <a:ea typeface="Oswald"/>
                <a:cs typeface="Oswald"/>
                <a:sym typeface="Oswald"/>
              </a:rPr>
              <a:t>Analyzing </a:t>
            </a:r>
            <a:r>
              <a:rPr lang="en-US" b="1">
                <a:solidFill>
                  <a:srgbClr val="387966"/>
                </a:solidFill>
              </a:rPr>
              <a:t>g</a:t>
            </a:r>
            <a:r>
              <a:rPr lang="en-US" b="1">
                <a:solidFill>
                  <a:srgbClr val="387966"/>
                </a:solidFill>
                <a:latin typeface="Oswald"/>
                <a:ea typeface="Oswald"/>
                <a:cs typeface="Oswald"/>
                <a:sym typeface="Oswald"/>
              </a:rPr>
              <a:t>endered </a:t>
            </a:r>
            <a:r>
              <a:rPr lang="en-US" b="1">
                <a:solidFill>
                  <a:srgbClr val="387966"/>
                </a:solidFill>
              </a:rPr>
              <a:t>m</a:t>
            </a:r>
            <a:r>
              <a:rPr lang="en-US" b="1">
                <a:solidFill>
                  <a:srgbClr val="387966"/>
                </a:solidFill>
                <a:latin typeface="Oswald"/>
                <a:ea typeface="Oswald"/>
                <a:cs typeface="Oswald"/>
                <a:sym typeface="Oswald"/>
              </a:rPr>
              <a:t>edia </a:t>
            </a:r>
            <a:r>
              <a:rPr lang="en-US" b="1">
                <a:solidFill>
                  <a:srgbClr val="387966"/>
                </a:solidFill>
              </a:rPr>
              <a:t>r</a:t>
            </a:r>
            <a:r>
              <a:rPr lang="en-US" b="1">
                <a:solidFill>
                  <a:srgbClr val="387966"/>
                </a:solidFill>
                <a:latin typeface="Oswald"/>
                <a:ea typeface="Oswald"/>
                <a:cs typeface="Oswald"/>
                <a:sym typeface="Oswald"/>
              </a:rPr>
              <a:t>epresentations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63"/>
          <p:cNvSpPr txBox="1">
            <a:spLocks noGrp="1"/>
          </p:cNvSpPr>
          <p:nvPr>
            <p:ph type="title"/>
          </p:nvPr>
        </p:nvSpPr>
        <p:spPr>
          <a:xfrm>
            <a:off x="239983" y="62832"/>
            <a:ext cx="8520600" cy="66314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solidFill>
                  <a:srgbClr val="387966"/>
                </a:solidFill>
                <a:latin typeface="Oswald"/>
                <a:ea typeface="Oswald"/>
                <a:cs typeface="Oswald"/>
                <a:sym typeface="Oswald"/>
              </a:rPr>
              <a:t>Analyzing </a:t>
            </a:r>
            <a:r>
              <a:rPr lang="en-US" b="1">
                <a:solidFill>
                  <a:srgbClr val="387966"/>
                </a:solidFill>
              </a:rPr>
              <a:t>g</a:t>
            </a:r>
            <a:r>
              <a:rPr lang="en-US" b="1">
                <a:solidFill>
                  <a:srgbClr val="387966"/>
                </a:solidFill>
                <a:latin typeface="Oswald"/>
                <a:ea typeface="Oswald"/>
                <a:cs typeface="Oswald"/>
                <a:sym typeface="Oswald"/>
              </a:rPr>
              <a:t>endered </a:t>
            </a:r>
            <a:r>
              <a:rPr lang="en-US" b="1">
                <a:solidFill>
                  <a:srgbClr val="387966"/>
                </a:solidFill>
              </a:rPr>
              <a:t>m</a:t>
            </a:r>
            <a:r>
              <a:rPr lang="en-US" b="1">
                <a:solidFill>
                  <a:srgbClr val="387966"/>
                </a:solidFill>
                <a:latin typeface="Oswald"/>
                <a:ea typeface="Oswald"/>
                <a:cs typeface="Oswald"/>
                <a:sym typeface="Oswald"/>
              </a:rPr>
              <a:t>edia </a:t>
            </a:r>
            <a:r>
              <a:rPr lang="en-US" b="1">
                <a:solidFill>
                  <a:srgbClr val="387966"/>
                </a:solidFill>
              </a:rPr>
              <a:t>r</a:t>
            </a:r>
            <a:r>
              <a:rPr lang="en-US" b="1">
                <a:solidFill>
                  <a:srgbClr val="387966"/>
                </a:solidFill>
                <a:latin typeface="Oswald"/>
                <a:ea typeface="Oswald"/>
                <a:cs typeface="Oswald"/>
                <a:sym typeface="Oswald"/>
              </a:rPr>
              <a:t>epresentations </a:t>
            </a:r>
            <a:endParaRPr/>
          </a:p>
        </p:txBody>
      </p:sp>
      <p:sp>
        <p:nvSpPr>
          <p:cNvPr id="176" name="Google Shape;176;p63"/>
          <p:cNvSpPr txBox="1">
            <a:spLocks noGrp="1"/>
          </p:cNvSpPr>
          <p:nvPr>
            <p:ph type="body" idx="1"/>
          </p:nvPr>
        </p:nvSpPr>
        <p:spPr>
          <a:xfrm>
            <a:off x="168265" y="725978"/>
            <a:ext cx="8520600" cy="3691544"/>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US" sz="2500" dirty="0">
                <a:latin typeface="Oswald"/>
                <a:ea typeface="Oswald"/>
                <a:cs typeface="Oswald"/>
                <a:sym typeface="Oswald"/>
              </a:rPr>
              <a:t>Let’s look at those images one more time. </a:t>
            </a:r>
            <a:endParaRPr sz="2500" dirty="0">
              <a:latin typeface="Oswald"/>
              <a:ea typeface="Oswald"/>
              <a:cs typeface="Oswald"/>
              <a:sym typeface="Oswald"/>
            </a:endParaRPr>
          </a:p>
          <a:p>
            <a:pPr marL="114300" lvl="0" indent="0" algn="l" rtl="0">
              <a:lnSpc>
                <a:spcPct val="115000"/>
              </a:lnSpc>
              <a:spcBef>
                <a:spcPts val="0"/>
              </a:spcBef>
              <a:spcAft>
                <a:spcPts val="0"/>
              </a:spcAft>
              <a:buSzPts val="1800"/>
              <a:buNone/>
            </a:pPr>
            <a:endParaRPr sz="2500" dirty="0">
              <a:latin typeface="Oswald"/>
              <a:ea typeface="Oswald"/>
              <a:cs typeface="Oswald"/>
              <a:sym typeface="Oswald"/>
            </a:endParaRPr>
          </a:p>
          <a:p>
            <a:pPr marL="457200" lvl="0" indent="-387350" algn="l" rtl="0">
              <a:lnSpc>
                <a:spcPct val="115000"/>
              </a:lnSpc>
              <a:spcBef>
                <a:spcPts val="0"/>
              </a:spcBef>
              <a:spcAft>
                <a:spcPts val="0"/>
              </a:spcAft>
              <a:buSzPts val="2500"/>
              <a:buFont typeface="Oswald"/>
              <a:buChar char="●"/>
            </a:pPr>
            <a:r>
              <a:rPr lang="en-US" sz="2500" dirty="0">
                <a:latin typeface="Oswald"/>
                <a:ea typeface="Oswald"/>
                <a:cs typeface="Oswald"/>
                <a:sym typeface="Oswald"/>
              </a:rPr>
              <a:t>What is the message of the image?  Is something being sold? What is it?</a:t>
            </a:r>
            <a:endParaRPr sz="2500" dirty="0">
              <a:latin typeface="Oswald"/>
              <a:ea typeface="Oswald"/>
              <a:cs typeface="Oswald"/>
              <a:sym typeface="Oswald"/>
            </a:endParaRPr>
          </a:p>
          <a:p>
            <a:pPr marL="457200" lvl="0" indent="0" algn="l" rtl="0">
              <a:lnSpc>
                <a:spcPct val="115000"/>
              </a:lnSpc>
              <a:spcBef>
                <a:spcPts val="0"/>
              </a:spcBef>
              <a:spcAft>
                <a:spcPts val="0"/>
              </a:spcAft>
              <a:buNone/>
            </a:pPr>
            <a:endParaRPr sz="1600" dirty="0">
              <a:latin typeface="Oswald"/>
              <a:ea typeface="Oswald"/>
              <a:cs typeface="Oswald"/>
              <a:sym typeface="Oswald"/>
            </a:endParaRPr>
          </a:p>
          <a:p>
            <a:pPr marL="457200" lvl="0" indent="-387350" algn="l" rtl="0">
              <a:lnSpc>
                <a:spcPct val="115000"/>
              </a:lnSpc>
              <a:spcBef>
                <a:spcPts val="0"/>
              </a:spcBef>
              <a:spcAft>
                <a:spcPts val="0"/>
              </a:spcAft>
              <a:buSzPts val="2500"/>
              <a:buFont typeface="Oswald"/>
              <a:buChar char="●"/>
            </a:pPr>
            <a:r>
              <a:rPr lang="en-US" sz="2500" dirty="0">
                <a:latin typeface="Oswald"/>
                <a:ea typeface="Oswald"/>
                <a:cs typeface="Oswald"/>
                <a:sym typeface="Oswald"/>
              </a:rPr>
              <a:t>How does the size and appearance of the man/woman in the image compare to the size and appearance of an average man/woman? Do the man/woman look like the people you know?</a:t>
            </a:r>
            <a:endParaRPr sz="2500" dirty="0">
              <a:latin typeface="Oswald"/>
              <a:ea typeface="Oswald"/>
              <a:cs typeface="Oswald"/>
              <a:sym typeface="Oswald"/>
            </a:endParaRPr>
          </a:p>
          <a:p>
            <a:pPr marL="114300" lvl="0" indent="0" algn="l" rtl="0">
              <a:lnSpc>
                <a:spcPct val="115000"/>
              </a:lnSpc>
              <a:spcBef>
                <a:spcPts val="0"/>
              </a:spcBef>
              <a:spcAft>
                <a:spcPts val="0"/>
              </a:spcAft>
              <a:buSzPts val="1800"/>
              <a:buNone/>
            </a:pPr>
            <a:endParaRPr sz="2500" dirty="0">
              <a:latin typeface="Oswald"/>
              <a:ea typeface="Oswald"/>
              <a:cs typeface="Oswald"/>
              <a:sym typeface="Oswa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64"/>
          <p:cNvSpPr txBox="1">
            <a:spLocks noGrp="1"/>
          </p:cNvSpPr>
          <p:nvPr>
            <p:ph type="body" idx="1"/>
          </p:nvPr>
        </p:nvSpPr>
        <p:spPr>
          <a:xfrm>
            <a:off x="269074" y="676500"/>
            <a:ext cx="8462400" cy="3638100"/>
          </a:xfrm>
          <a:prstGeom prst="rect">
            <a:avLst/>
          </a:prstGeom>
          <a:noFill/>
          <a:ln>
            <a:noFill/>
          </a:ln>
        </p:spPr>
        <p:txBody>
          <a:bodyPr spcFirstLastPara="1" wrap="square" lIns="91425" tIns="91425" rIns="91425" bIns="91425" anchor="t" anchorCtr="0">
            <a:noAutofit/>
          </a:bodyPr>
          <a:lstStyle/>
          <a:p>
            <a:pPr marL="457200" marR="0" lvl="0" indent="-387350" algn="l" rtl="0">
              <a:lnSpc>
                <a:spcPct val="115000"/>
              </a:lnSpc>
              <a:spcBef>
                <a:spcPts val="0"/>
              </a:spcBef>
              <a:spcAft>
                <a:spcPts val="0"/>
              </a:spcAft>
              <a:buSzPts val="2500"/>
              <a:buFont typeface="Oswald"/>
              <a:buChar char="●"/>
            </a:pPr>
            <a:r>
              <a:rPr lang="en-US" sz="2500">
                <a:latin typeface="Oswald"/>
                <a:ea typeface="Oswald"/>
                <a:cs typeface="Oswald"/>
                <a:sym typeface="Oswald"/>
              </a:rPr>
              <a:t>How is the man/woman positioned? Does their positioning portray a sense of power or weakness?</a:t>
            </a:r>
            <a:endParaRPr sz="2500">
              <a:latin typeface="Oswald"/>
              <a:ea typeface="Oswald"/>
              <a:cs typeface="Oswald"/>
              <a:sym typeface="Oswald"/>
            </a:endParaRPr>
          </a:p>
          <a:p>
            <a:pPr marL="457200" marR="0" lvl="0" indent="0" algn="l" rtl="0">
              <a:lnSpc>
                <a:spcPct val="115000"/>
              </a:lnSpc>
              <a:spcBef>
                <a:spcPts val="0"/>
              </a:spcBef>
              <a:spcAft>
                <a:spcPts val="0"/>
              </a:spcAft>
              <a:buNone/>
            </a:pPr>
            <a:endParaRPr sz="2500">
              <a:latin typeface="Oswald"/>
              <a:ea typeface="Oswald"/>
              <a:cs typeface="Oswald"/>
              <a:sym typeface="Oswald"/>
            </a:endParaRPr>
          </a:p>
          <a:p>
            <a:pPr marL="457200" marR="0" lvl="0" indent="-387350" algn="l" rtl="0">
              <a:lnSpc>
                <a:spcPct val="115000"/>
              </a:lnSpc>
              <a:spcBef>
                <a:spcPts val="0"/>
              </a:spcBef>
              <a:spcAft>
                <a:spcPts val="0"/>
              </a:spcAft>
              <a:buSzPts val="2500"/>
              <a:buFont typeface="Oswald"/>
              <a:buChar char="●"/>
            </a:pPr>
            <a:r>
              <a:rPr lang="en-US" sz="2500">
                <a:latin typeface="Oswald"/>
                <a:ea typeface="Oswald"/>
                <a:cs typeface="Oswald"/>
                <a:sym typeface="Oswald"/>
              </a:rPr>
              <a:t>Overall, how does this image contribute to toxic stereotypes of men/women?</a:t>
            </a:r>
            <a:endParaRPr sz="2500">
              <a:latin typeface="Oswald"/>
              <a:ea typeface="Oswald"/>
              <a:cs typeface="Oswald"/>
              <a:sym typeface="Oswald"/>
            </a:endParaRPr>
          </a:p>
          <a:p>
            <a:pPr marL="457200" marR="0" lvl="0" indent="0" algn="l" rtl="0">
              <a:lnSpc>
                <a:spcPct val="115000"/>
              </a:lnSpc>
              <a:spcBef>
                <a:spcPts val="0"/>
              </a:spcBef>
              <a:spcAft>
                <a:spcPts val="0"/>
              </a:spcAft>
              <a:buNone/>
            </a:pPr>
            <a:endParaRPr sz="2500">
              <a:latin typeface="Oswald"/>
              <a:ea typeface="Oswald"/>
              <a:cs typeface="Oswald"/>
              <a:sym typeface="Oswald"/>
            </a:endParaRPr>
          </a:p>
          <a:p>
            <a:pPr marL="457200" marR="0" lvl="0" indent="-387350" algn="l" rtl="0">
              <a:lnSpc>
                <a:spcPct val="115000"/>
              </a:lnSpc>
              <a:spcBef>
                <a:spcPts val="0"/>
              </a:spcBef>
              <a:spcAft>
                <a:spcPts val="0"/>
              </a:spcAft>
              <a:buSzPts val="2500"/>
              <a:buFont typeface="Oswald"/>
              <a:buChar char="●"/>
            </a:pPr>
            <a:r>
              <a:rPr lang="en-US" sz="2500">
                <a:latin typeface="Oswald"/>
                <a:ea typeface="Oswald"/>
                <a:cs typeface="Oswald"/>
                <a:sym typeface="Oswald"/>
              </a:rPr>
              <a:t>Have the way people are represented changed during the age of social media?</a:t>
            </a:r>
            <a:endParaRPr>
              <a:latin typeface="Oswald"/>
              <a:ea typeface="Oswald"/>
              <a:cs typeface="Oswald"/>
              <a:sym typeface="Oswald"/>
            </a:endParaRPr>
          </a:p>
        </p:txBody>
      </p:sp>
      <p:sp>
        <p:nvSpPr>
          <p:cNvPr id="182" name="Google Shape;182;p64"/>
          <p:cNvSpPr txBox="1">
            <a:spLocks noGrp="1"/>
          </p:cNvSpPr>
          <p:nvPr>
            <p:ph type="title"/>
          </p:nvPr>
        </p:nvSpPr>
        <p:spPr>
          <a:xfrm>
            <a:off x="239983" y="62832"/>
            <a:ext cx="8520600" cy="663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solidFill>
                  <a:srgbClr val="387966"/>
                </a:solidFill>
                <a:latin typeface="Oswald"/>
                <a:ea typeface="Oswald"/>
                <a:cs typeface="Oswald"/>
                <a:sym typeface="Oswald"/>
              </a:rPr>
              <a:t>Analyzing </a:t>
            </a:r>
            <a:r>
              <a:rPr lang="en-US" b="1">
                <a:solidFill>
                  <a:srgbClr val="387966"/>
                </a:solidFill>
              </a:rPr>
              <a:t>g</a:t>
            </a:r>
            <a:r>
              <a:rPr lang="en-US" b="1">
                <a:solidFill>
                  <a:srgbClr val="387966"/>
                </a:solidFill>
                <a:latin typeface="Oswald"/>
                <a:ea typeface="Oswald"/>
                <a:cs typeface="Oswald"/>
                <a:sym typeface="Oswald"/>
              </a:rPr>
              <a:t>endered </a:t>
            </a:r>
            <a:r>
              <a:rPr lang="en-US" b="1">
                <a:solidFill>
                  <a:srgbClr val="387966"/>
                </a:solidFill>
              </a:rPr>
              <a:t>m</a:t>
            </a:r>
            <a:r>
              <a:rPr lang="en-US" b="1">
                <a:solidFill>
                  <a:srgbClr val="387966"/>
                </a:solidFill>
                <a:latin typeface="Oswald"/>
                <a:ea typeface="Oswald"/>
                <a:cs typeface="Oswald"/>
                <a:sym typeface="Oswald"/>
              </a:rPr>
              <a:t>edia </a:t>
            </a:r>
            <a:r>
              <a:rPr lang="en-US" b="1">
                <a:solidFill>
                  <a:srgbClr val="387966"/>
                </a:solidFill>
              </a:rPr>
              <a:t>r</a:t>
            </a:r>
            <a:r>
              <a:rPr lang="en-US" b="1">
                <a:solidFill>
                  <a:srgbClr val="387966"/>
                </a:solidFill>
                <a:latin typeface="Oswald"/>
                <a:ea typeface="Oswald"/>
                <a:cs typeface="Oswald"/>
                <a:sym typeface="Oswald"/>
              </a:rPr>
              <a:t>epresentations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65"/>
          <p:cNvSpPr txBox="1"/>
          <p:nvPr/>
        </p:nvSpPr>
        <p:spPr>
          <a:xfrm>
            <a:off x="91127" y="725977"/>
            <a:ext cx="5033766" cy="3324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i="0" u="none" strike="noStrike" cap="none" dirty="0">
                <a:solidFill>
                  <a:schemeClr val="dk2"/>
                </a:solidFill>
                <a:latin typeface="Oswald"/>
                <a:ea typeface="Oswald"/>
                <a:cs typeface="Oswald"/>
                <a:sym typeface="Oswald"/>
              </a:rPr>
              <a:t>How are media images used to dehumanize and objectify women, especially women of </a:t>
            </a:r>
            <a:r>
              <a:rPr lang="en-US" sz="3000" i="0" u="none" strike="noStrike" cap="none" dirty="0" err="1">
                <a:solidFill>
                  <a:schemeClr val="dk2"/>
                </a:solidFill>
                <a:latin typeface="Oswald"/>
                <a:ea typeface="Oswald"/>
                <a:cs typeface="Oswald"/>
                <a:sym typeface="Oswald"/>
              </a:rPr>
              <a:t>colour</a:t>
            </a:r>
            <a:r>
              <a:rPr lang="en-US" sz="3000" i="0" u="none" strike="noStrike" cap="none" dirty="0">
                <a:solidFill>
                  <a:schemeClr val="dk2"/>
                </a:solidFill>
                <a:latin typeface="Oswald"/>
                <a:ea typeface="Oswald"/>
                <a:cs typeface="Oswald"/>
                <a:sym typeface="Oswald"/>
              </a:rPr>
              <a:t>, and 2SLGBTQ+ identifying individuals? How do media images such as this contribute to child sexual exploitation and sex trafficking?</a:t>
            </a:r>
            <a:endParaRPr sz="3000" dirty="0">
              <a:latin typeface="Oswald"/>
              <a:ea typeface="Oswald"/>
              <a:cs typeface="Oswald"/>
              <a:sym typeface="Oswald"/>
            </a:endParaRPr>
          </a:p>
        </p:txBody>
      </p:sp>
      <p:pic>
        <p:nvPicPr>
          <p:cNvPr id="188" name="Google Shape;188;p65"/>
          <p:cNvPicPr preferRelativeResize="0"/>
          <p:nvPr/>
        </p:nvPicPr>
        <p:blipFill rotWithShape="1">
          <a:blip r:embed="rId3">
            <a:alphaModFix/>
          </a:blip>
          <a:srcRect/>
          <a:stretch/>
        </p:blipFill>
        <p:spPr>
          <a:xfrm>
            <a:off x="5650506" y="885464"/>
            <a:ext cx="3402367" cy="2123571"/>
          </a:xfrm>
          <a:prstGeom prst="rect">
            <a:avLst/>
          </a:prstGeom>
          <a:noFill/>
          <a:ln>
            <a:noFill/>
          </a:ln>
        </p:spPr>
      </p:pic>
      <p:pic>
        <p:nvPicPr>
          <p:cNvPr id="189" name="Google Shape;189;p65"/>
          <p:cNvPicPr preferRelativeResize="0"/>
          <p:nvPr/>
        </p:nvPicPr>
        <p:blipFill rotWithShape="1">
          <a:blip r:embed="rId4">
            <a:alphaModFix/>
          </a:blip>
          <a:srcRect/>
          <a:stretch/>
        </p:blipFill>
        <p:spPr>
          <a:xfrm>
            <a:off x="5221875" y="2095290"/>
            <a:ext cx="1572734" cy="2272403"/>
          </a:xfrm>
          <a:prstGeom prst="rect">
            <a:avLst/>
          </a:prstGeom>
          <a:noFill/>
          <a:ln>
            <a:noFill/>
          </a:ln>
        </p:spPr>
      </p:pic>
      <p:sp>
        <p:nvSpPr>
          <p:cNvPr id="190" name="Google Shape;190;p65"/>
          <p:cNvSpPr txBox="1">
            <a:spLocks noGrp="1"/>
          </p:cNvSpPr>
          <p:nvPr>
            <p:ph type="title"/>
          </p:nvPr>
        </p:nvSpPr>
        <p:spPr>
          <a:xfrm>
            <a:off x="8" y="7"/>
            <a:ext cx="8520600" cy="663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solidFill>
                  <a:srgbClr val="387966"/>
                </a:solidFill>
                <a:latin typeface="Oswald"/>
                <a:ea typeface="Oswald"/>
                <a:cs typeface="Oswald"/>
                <a:sym typeface="Oswald"/>
              </a:rPr>
              <a:t>Analyzing </a:t>
            </a:r>
            <a:r>
              <a:rPr lang="en-US" b="1">
                <a:solidFill>
                  <a:srgbClr val="387966"/>
                </a:solidFill>
              </a:rPr>
              <a:t>g</a:t>
            </a:r>
            <a:r>
              <a:rPr lang="en-US" b="1">
                <a:solidFill>
                  <a:srgbClr val="387966"/>
                </a:solidFill>
                <a:latin typeface="Oswald"/>
                <a:ea typeface="Oswald"/>
                <a:cs typeface="Oswald"/>
                <a:sym typeface="Oswald"/>
              </a:rPr>
              <a:t>endered </a:t>
            </a:r>
            <a:r>
              <a:rPr lang="en-US" b="1">
                <a:solidFill>
                  <a:srgbClr val="387966"/>
                </a:solidFill>
              </a:rPr>
              <a:t>m</a:t>
            </a:r>
            <a:r>
              <a:rPr lang="en-US" b="1">
                <a:solidFill>
                  <a:srgbClr val="387966"/>
                </a:solidFill>
                <a:latin typeface="Oswald"/>
                <a:ea typeface="Oswald"/>
                <a:cs typeface="Oswald"/>
                <a:sym typeface="Oswald"/>
              </a:rPr>
              <a:t>edia </a:t>
            </a:r>
            <a:r>
              <a:rPr lang="en-US" b="1">
                <a:solidFill>
                  <a:srgbClr val="387966"/>
                </a:solidFill>
              </a:rPr>
              <a:t>r</a:t>
            </a:r>
            <a:r>
              <a:rPr lang="en-US" b="1">
                <a:solidFill>
                  <a:srgbClr val="387966"/>
                </a:solidFill>
                <a:latin typeface="Oswald"/>
                <a:ea typeface="Oswald"/>
                <a:cs typeface="Oswald"/>
                <a:sym typeface="Oswald"/>
              </a:rPr>
              <a:t>epresentations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e3aa44349f_0_23"/>
          <p:cNvSpPr txBox="1">
            <a:spLocks noGrp="1"/>
          </p:cNvSpPr>
          <p:nvPr>
            <p:ph type="body" idx="1"/>
          </p:nvPr>
        </p:nvSpPr>
        <p:spPr>
          <a:xfrm>
            <a:off x="170325" y="701271"/>
            <a:ext cx="8661900" cy="2386800"/>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ts val="0"/>
              </a:spcBef>
              <a:spcAft>
                <a:spcPts val="0"/>
              </a:spcAft>
              <a:buSzPts val="1800"/>
              <a:buNone/>
            </a:pPr>
            <a:r>
              <a:rPr lang="en-US">
                <a:latin typeface="Oswald"/>
                <a:ea typeface="Oswald"/>
                <a:cs typeface="Oswald"/>
                <a:sym typeface="Oswald"/>
              </a:rPr>
              <a:t>“Toxic gender-based stereotypes that devalue women and girls have been identified as a root cause of child sexual exploitation and sex trafficking.”</a:t>
            </a:r>
            <a:endParaRPr>
              <a:latin typeface="Oswald"/>
              <a:ea typeface="Oswald"/>
              <a:cs typeface="Oswald"/>
              <a:sym typeface="Oswald"/>
            </a:endParaRPr>
          </a:p>
          <a:p>
            <a:pPr marL="114300" lvl="0" indent="0" algn="l" rtl="0">
              <a:lnSpc>
                <a:spcPct val="100000"/>
              </a:lnSpc>
              <a:spcBef>
                <a:spcPts val="0"/>
              </a:spcBef>
              <a:spcAft>
                <a:spcPts val="0"/>
              </a:spcAft>
              <a:buSzPts val="1800"/>
              <a:buNone/>
            </a:pPr>
            <a:endParaRPr>
              <a:latin typeface="Oswald"/>
              <a:ea typeface="Oswald"/>
              <a:cs typeface="Oswald"/>
              <a:sym typeface="Oswald"/>
            </a:endParaRPr>
          </a:p>
          <a:p>
            <a:pPr marL="114300" lvl="0" indent="0" algn="l" rtl="0">
              <a:lnSpc>
                <a:spcPct val="100000"/>
              </a:lnSpc>
              <a:spcBef>
                <a:spcPts val="0"/>
              </a:spcBef>
              <a:spcAft>
                <a:spcPts val="0"/>
              </a:spcAft>
              <a:buSzPts val="1800"/>
              <a:buNone/>
            </a:pPr>
            <a:r>
              <a:rPr lang="en-US">
                <a:latin typeface="Oswald"/>
                <a:ea typeface="Oswald"/>
                <a:cs typeface="Oswald"/>
                <a:sym typeface="Oswald"/>
              </a:rPr>
              <a:t>Consider the ideals we just listed. To what degree do you believe these ideals create toxic gender-based stereotypes that devalue women and girls? </a:t>
            </a:r>
            <a:endParaRPr>
              <a:latin typeface="Oswald"/>
              <a:ea typeface="Oswald"/>
              <a:cs typeface="Oswald"/>
              <a:sym typeface="Oswald"/>
            </a:endParaRPr>
          </a:p>
          <a:p>
            <a:pPr marL="114300" lvl="0" indent="0" algn="l" rtl="0">
              <a:lnSpc>
                <a:spcPct val="100000"/>
              </a:lnSpc>
              <a:spcBef>
                <a:spcPts val="0"/>
              </a:spcBef>
              <a:spcAft>
                <a:spcPts val="0"/>
              </a:spcAft>
              <a:buSzPts val="1800"/>
              <a:buNone/>
            </a:pPr>
            <a:endParaRPr>
              <a:latin typeface="Oswald"/>
              <a:ea typeface="Oswald"/>
              <a:cs typeface="Oswald"/>
              <a:sym typeface="Oswald"/>
            </a:endParaRPr>
          </a:p>
        </p:txBody>
      </p:sp>
      <p:sp>
        <p:nvSpPr>
          <p:cNvPr id="196" name="Google Shape;196;ge3aa44349f_0_23"/>
          <p:cNvSpPr/>
          <p:nvPr/>
        </p:nvSpPr>
        <p:spPr>
          <a:xfrm>
            <a:off x="501712" y="2997050"/>
            <a:ext cx="8126700" cy="49500"/>
          </a:xfrm>
          <a:prstGeom prst="leftRightArrow">
            <a:avLst>
              <a:gd name="adj1" fmla="val 50000"/>
              <a:gd name="adj2" fmla="val 50000"/>
            </a:avLst>
          </a:prstGeom>
          <a:solidFill>
            <a:schemeClr val="accent1"/>
          </a:solidFill>
          <a:ln w="381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7" name="Google Shape;197;ge3aa44349f_0_23"/>
          <p:cNvSpPr txBox="1">
            <a:spLocks noGrp="1"/>
          </p:cNvSpPr>
          <p:nvPr>
            <p:ph type="title"/>
          </p:nvPr>
        </p:nvSpPr>
        <p:spPr>
          <a:xfrm>
            <a:off x="91124" y="77375"/>
            <a:ext cx="6490500" cy="580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US" sz="3300" b="1">
                <a:solidFill>
                  <a:srgbClr val="387966"/>
                </a:solidFill>
              </a:rPr>
              <a:t>What’s your thinking now?</a:t>
            </a:r>
            <a:endParaRPr sz="3300">
              <a:latin typeface="Oswald"/>
              <a:ea typeface="Oswald"/>
              <a:cs typeface="Oswald"/>
              <a:sym typeface="Oswald"/>
            </a:endParaRPr>
          </a:p>
        </p:txBody>
      </p:sp>
      <p:sp>
        <p:nvSpPr>
          <p:cNvPr id="198" name="Google Shape;198;ge3aa44349f_0_23"/>
          <p:cNvSpPr txBox="1"/>
          <p:nvPr/>
        </p:nvSpPr>
        <p:spPr>
          <a:xfrm>
            <a:off x="163398" y="3118370"/>
            <a:ext cx="18750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dirty="0">
                <a:solidFill>
                  <a:schemeClr val="dk2"/>
                </a:solidFill>
                <a:latin typeface="Oswald"/>
                <a:ea typeface="Oswald"/>
                <a:cs typeface="Oswald"/>
                <a:sym typeface="Oswald"/>
              </a:rPr>
              <a:t>To a high degree	           </a:t>
            </a:r>
            <a:endParaRPr dirty="0"/>
          </a:p>
        </p:txBody>
      </p:sp>
      <p:sp>
        <p:nvSpPr>
          <p:cNvPr id="199" name="Google Shape;199;ge3aa44349f_0_23"/>
          <p:cNvSpPr txBox="1"/>
          <p:nvPr/>
        </p:nvSpPr>
        <p:spPr>
          <a:xfrm>
            <a:off x="3823123" y="3118370"/>
            <a:ext cx="3000000" cy="523200"/>
          </a:xfrm>
          <a:prstGeom prst="rect">
            <a:avLst/>
          </a:prstGeom>
          <a:noFill/>
          <a:ln>
            <a:noFill/>
          </a:ln>
        </p:spPr>
        <p:txBody>
          <a:bodyPr spcFirstLastPara="1" wrap="square" lIns="91425" tIns="91425" rIns="91425" bIns="91425" anchor="t" anchorCtr="0">
            <a:spAutoFit/>
          </a:bodyPr>
          <a:lstStyle/>
          <a:p>
            <a:pPr marL="114300" lvl="0" indent="0" algn="l" rtl="0">
              <a:spcBef>
                <a:spcPts val="0"/>
              </a:spcBef>
              <a:spcAft>
                <a:spcPts val="0"/>
              </a:spcAft>
              <a:buNone/>
            </a:pPr>
            <a:r>
              <a:rPr lang="en-US" sz="2200">
                <a:solidFill>
                  <a:schemeClr val="dk2"/>
                </a:solidFill>
                <a:latin typeface="Oswald"/>
                <a:ea typeface="Oswald"/>
                <a:cs typeface="Oswald"/>
                <a:sym typeface="Oswald"/>
              </a:rPr>
              <a:t>To some degree 	                           </a:t>
            </a:r>
            <a:endParaRPr>
              <a:solidFill>
                <a:schemeClr val="dk1"/>
              </a:solidFill>
            </a:endParaRPr>
          </a:p>
        </p:txBody>
      </p:sp>
      <p:sp>
        <p:nvSpPr>
          <p:cNvPr id="200" name="Google Shape;200;ge3aa44349f_0_23"/>
          <p:cNvSpPr txBox="1"/>
          <p:nvPr/>
        </p:nvSpPr>
        <p:spPr>
          <a:xfrm>
            <a:off x="7853698" y="3118370"/>
            <a:ext cx="1243200" cy="523200"/>
          </a:xfrm>
          <a:prstGeom prst="rect">
            <a:avLst/>
          </a:prstGeom>
          <a:noFill/>
          <a:ln>
            <a:noFill/>
          </a:ln>
        </p:spPr>
        <p:txBody>
          <a:bodyPr spcFirstLastPara="1" wrap="square" lIns="91425" tIns="91425" rIns="91425" bIns="91425" anchor="t" anchorCtr="0">
            <a:spAutoFit/>
          </a:bodyPr>
          <a:lstStyle/>
          <a:p>
            <a:pPr marL="114300" lvl="0" indent="0" algn="l" rtl="0">
              <a:spcBef>
                <a:spcPts val="0"/>
              </a:spcBef>
              <a:spcAft>
                <a:spcPts val="0"/>
              </a:spcAft>
              <a:buNone/>
            </a:pPr>
            <a:r>
              <a:rPr lang="en-US" sz="2200">
                <a:solidFill>
                  <a:schemeClr val="dk2"/>
                </a:solidFill>
                <a:latin typeface="Oswald"/>
                <a:ea typeface="Oswald"/>
                <a:cs typeface="Oswald"/>
                <a:sym typeface="Oswald"/>
              </a:rPr>
              <a:t>Not at all</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67"/>
          <p:cNvSpPr txBox="1">
            <a:spLocks noGrp="1"/>
          </p:cNvSpPr>
          <p:nvPr>
            <p:ph type="body" idx="1"/>
          </p:nvPr>
        </p:nvSpPr>
        <p:spPr>
          <a:xfrm>
            <a:off x="27250" y="1617175"/>
            <a:ext cx="54423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Font typeface="Oswald"/>
              <a:buChar char="●"/>
            </a:pPr>
            <a:r>
              <a:rPr lang="en-US">
                <a:latin typeface="Oswald"/>
                <a:ea typeface="Oswald"/>
                <a:cs typeface="Oswald"/>
                <a:sym typeface="Oswald"/>
              </a:rPr>
              <a:t>Go online and find media images and content that challenge toxic gender stereotypes</a:t>
            </a:r>
            <a:endParaRPr>
              <a:latin typeface="Oswald"/>
              <a:ea typeface="Oswald"/>
              <a:cs typeface="Oswald"/>
              <a:sym typeface="Oswald"/>
            </a:endParaRPr>
          </a:p>
          <a:p>
            <a:pPr marL="457200" lvl="0" indent="-342900" algn="l" rtl="0">
              <a:lnSpc>
                <a:spcPct val="115000"/>
              </a:lnSpc>
              <a:spcBef>
                <a:spcPts val="0"/>
              </a:spcBef>
              <a:spcAft>
                <a:spcPts val="0"/>
              </a:spcAft>
              <a:buSzPts val="1800"/>
              <a:buFont typeface="Oswald"/>
              <a:buChar char="●"/>
            </a:pPr>
            <a:r>
              <a:rPr lang="en-US">
                <a:latin typeface="Oswald"/>
                <a:ea typeface="Oswald"/>
                <a:cs typeface="Oswald"/>
                <a:sym typeface="Oswald"/>
              </a:rPr>
              <a:t>Find content in the form of ads, other social media content, video games, music videos, etc.</a:t>
            </a:r>
            <a:endParaRPr>
              <a:latin typeface="Oswald"/>
              <a:ea typeface="Oswald"/>
              <a:cs typeface="Oswald"/>
              <a:sym typeface="Oswald"/>
            </a:endParaRPr>
          </a:p>
          <a:p>
            <a:pPr marL="457200" lvl="0" indent="0" algn="l" rtl="0">
              <a:lnSpc>
                <a:spcPct val="115000"/>
              </a:lnSpc>
              <a:spcBef>
                <a:spcPts val="0"/>
              </a:spcBef>
              <a:spcAft>
                <a:spcPts val="0"/>
              </a:spcAft>
              <a:buNone/>
            </a:pPr>
            <a:endParaRPr>
              <a:highlight>
                <a:srgbClr val="FF0000"/>
              </a:highlight>
              <a:latin typeface="Oswald"/>
              <a:ea typeface="Oswald"/>
              <a:cs typeface="Oswald"/>
              <a:sym typeface="Oswald"/>
            </a:endParaRPr>
          </a:p>
        </p:txBody>
      </p:sp>
      <p:sp>
        <p:nvSpPr>
          <p:cNvPr id="206" name="Google Shape;206;p67"/>
          <p:cNvSpPr txBox="1"/>
          <p:nvPr/>
        </p:nvSpPr>
        <p:spPr>
          <a:xfrm>
            <a:off x="103453" y="1106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a:solidFill>
                  <a:srgbClr val="387966"/>
                </a:solidFill>
                <a:latin typeface="Oswald"/>
                <a:ea typeface="Oswald"/>
                <a:cs typeface="Oswald"/>
                <a:sym typeface="Oswald"/>
              </a:rPr>
              <a:t>Let’s challenge toxic stereotypes together!</a:t>
            </a:r>
            <a:endParaRPr sz="2800" b="0" i="0" u="none" strike="noStrike" cap="none">
              <a:solidFill>
                <a:schemeClr val="dk1"/>
              </a:solidFill>
              <a:latin typeface="Oswald"/>
              <a:ea typeface="Oswald"/>
              <a:cs typeface="Oswald"/>
              <a:sym typeface="Oswald"/>
            </a:endParaRPr>
          </a:p>
        </p:txBody>
      </p:sp>
      <p:pic>
        <p:nvPicPr>
          <p:cNvPr id="207" name="Google Shape;207;p67"/>
          <p:cNvPicPr preferRelativeResize="0"/>
          <p:nvPr/>
        </p:nvPicPr>
        <p:blipFill>
          <a:blip r:embed="rId3">
            <a:alphaModFix/>
          </a:blip>
          <a:stretch>
            <a:fillRect/>
          </a:stretch>
        </p:blipFill>
        <p:spPr>
          <a:xfrm>
            <a:off x="5698150" y="1407225"/>
            <a:ext cx="3293450" cy="188001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68"/>
          <p:cNvSpPr txBox="1">
            <a:spLocks noGrp="1"/>
          </p:cNvSpPr>
          <p:nvPr>
            <p:ph type="body" idx="1"/>
          </p:nvPr>
        </p:nvSpPr>
        <p:spPr>
          <a:xfrm>
            <a:off x="103453" y="950456"/>
            <a:ext cx="5149031" cy="3416400"/>
          </a:xfrm>
          <a:prstGeom prst="rect">
            <a:avLst/>
          </a:prstGeom>
          <a:noFill/>
          <a:ln>
            <a:noFill/>
          </a:ln>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SzPts val="2200"/>
              <a:buFont typeface="Oswald"/>
              <a:buChar char="●"/>
            </a:pPr>
            <a:r>
              <a:rPr lang="en-US" sz="2600">
                <a:latin typeface="Oswald"/>
                <a:ea typeface="Oswald"/>
                <a:cs typeface="Oswald"/>
                <a:sym typeface="Oswald"/>
              </a:rPr>
              <a:t>Be sure to explain why you chose these images and content—how it challenges toxic gender stereotypes. </a:t>
            </a:r>
            <a:endParaRPr sz="2600">
              <a:latin typeface="Oswald"/>
              <a:ea typeface="Oswald"/>
              <a:cs typeface="Oswald"/>
              <a:sym typeface="Oswald"/>
            </a:endParaRPr>
          </a:p>
          <a:p>
            <a:pPr marL="114300" lvl="0" indent="0" algn="l" rtl="0">
              <a:lnSpc>
                <a:spcPct val="115000"/>
              </a:lnSpc>
              <a:spcBef>
                <a:spcPts val="0"/>
              </a:spcBef>
              <a:spcAft>
                <a:spcPts val="0"/>
              </a:spcAft>
              <a:buSzPts val="1800"/>
              <a:buNone/>
            </a:pPr>
            <a:endParaRPr sz="2600">
              <a:latin typeface="Oswald"/>
              <a:ea typeface="Oswald"/>
              <a:cs typeface="Oswald"/>
              <a:sym typeface="Oswald"/>
            </a:endParaRPr>
          </a:p>
          <a:p>
            <a:pPr marL="457200" lvl="0" indent="-368300" algn="l" rtl="0">
              <a:lnSpc>
                <a:spcPct val="115000"/>
              </a:lnSpc>
              <a:spcBef>
                <a:spcPts val="0"/>
              </a:spcBef>
              <a:spcAft>
                <a:spcPts val="0"/>
              </a:spcAft>
              <a:buSzPts val="2200"/>
              <a:buFont typeface="Oswald"/>
              <a:buChar char="●"/>
            </a:pPr>
            <a:r>
              <a:rPr lang="en-US" sz="2600">
                <a:latin typeface="Oswald"/>
                <a:ea typeface="Oswald"/>
                <a:cs typeface="Oswald"/>
                <a:sym typeface="Oswald"/>
              </a:rPr>
              <a:t>Using the same questions we used to analyze images in class may help. </a:t>
            </a:r>
            <a:endParaRPr sz="2600">
              <a:latin typeface="Oswald"/>
              <a:ea typeface="Oswald"/>
              <a:cs typeface="Oswald"/>
              <a:sym typeface="Oswald"/>
            </a:endParaRPr>
          </a:p>
          <a:p>
            <a:pPr marL="114300" lvl="0" indent="0" algn="l" rtl="0">
              <a:lnSpc>
                <a:spcPct val="115000"/>
              </a:lnSpc>
              <a:spcBef>
                <a:spcPts val="0"/>
              </a:spcBef>
              <a:spcAft>
                <a:spcPts val="0"/>
              </a:spcAft>
              <a:buSzPts val="1800"/>
              <a:buNone/>
            </a:pPr>
            <a:endParaRPr/>
          </a:p>
        </p:txBody>
      </p:sp>
      <p:sp>
        <p:nvSpPr>
          <p:cNvPr id="213" name="Google Shape;213;p68"/>
          <p:cNvSpPr txBox="1"/>
          <p:nvPr/>
        </p:nvSpPr>
        <p:spPr>
          <a:xfrm>
            <a:off x="103453" y="1106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a:solidFill>
                  <a:srgbClr val="387966"/>
                </a:solidFill>
                <a:latin typeface="Oswald"/>
                <a:ea typeface="Oswald"/>
                <a:cs typeface="Oswald"/>
                <a:sym typeface="Oswald"/>
              </a:rPr>
              <a:t>Let’s challenge toxic stereotypes together!</a:t>
            </a:r>
            <a:endParaRPr sz="2800" b="0" i="0" u="none" strike="noStrike" cap="none">
              <a:solidFill>
                <a:schemeClr val="dk1"/>
              </a:solidFill>
              <a:latin typeface="Oswald"/>
              <a:ea typeface="Oswald"/>
              <a:cs typeface="Oswald"/>
              <a:sym typeface="Oswald"/>
            </a:endParaRPr>
          </a:p>
        </p:txBody>
      </p:sp>
      <p:pic>
        <p:nvPicPr>
          <p:cNvPr id="214" name="Google Shape;214;p68" descr="Judging Black Girl GIF by Giflytics"/>
          <p:cNvPicPr preferRelativeResize="0"/>
          <p:nvPr/>
        </p:nvPicPr>
        <p:blipFill rotWithShape="1">
          <a:blip r:embed="rId3">
            <a:alphaModFix/>
          </a:blip>
          <a:srcRect/>
          <a:stretch/>
        </p:blipFill>
        <p:spPr>
          <a:xfrm>
            <a:off x="5474453" y="950456"/>
            <a:ext cx="3149600" cy="314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55"/>
          <p:cNvSpPr txBox="1"/>
          <p:nvPr/>
        </p:nvSpPr>
        <p:spPr>
          <a:xfrm>
            <a:off x="160363" y="721249"/>
            <a:ext cx="5529000" cy="2062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387966"/>
                </a:solidFill>
                <a:latin typeface="Oswald"/>
                <a:ea typeface="Oswald"/>
                <a:cs typeface="Oswald"/>
                <a:sym typeface="Oswald"/>
              </a:rPr>
              <a:t>Content Warning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387966"/>
                </a:solidFill>
                <a:latin typeface="Oswald"/>
                <a:ea typeface="Oswald"/>
                <a:cs typeface="Oswald"/>
                <a:sym typeface="Oswald"/>
              </a:rPr>
              <a:t>and Support</a:t>
            </a:r>
            <a:endParaRPr sz="3200" b="1" i="0" u="none" strike="noStrike" cap="none">
              <a:solidFill>
                <a:srgbClr val="387966"/>
              </a:solidFill>
              <a:latin typeface="Oswald"/>
              <a:ea typeface="Oswald"/>
              <a:cs typeface="Oswald"/>
              <a:sym typeface="Oswald"/>
            </a:endParaRPr>
          </a:p>
          <a:p>
            <a:pPr marL="0" marR="0" lvl="0" indent="0" algn="l" rtl="0">
              <a:lnSpc>
                <a:spcPct val="100000"/>
              </a:lnSpc>
              <a:spcBef>
                <a:spcPts val="0"/>
              </a:spcBef>
              <a:spcAft>
                <a:spcPts val="0"/>
              </a:spcAft>
              <a:buClr>
                <a:srgbClr val="000000"/>
              </a:buClr>
              <a:buSzPts val="3200"/>
              <a:buFont typeface="Arial"/>
              <a:buNone/>
            </a:pPr>
            <a:endParaRPr sz="3200" b="1" i="0" u="none" strike="noStrike" cap="none">
              <a:solidFill>
                <a:srgbClr val="387966"/>
              </a:solidFill>
              <a:latin typeface="Oswald"/>
              <a:ea typeface="Oswald"/>
              <a:cs typeface="Oswald"/>
              <a:sym typeface="Oswald"/>
            </a:endParaRPr>
          </a:p>
          <a:p>
            <a:pPr marL="0" marR="0" lvl="0" indent="0" algn="l" rtl="0">
              <a:lnSpc>
                <a:spcPct val="100000"/>
              </a:lnSpc>
              <a:spcBef>
                <a:spcPts val="0"/>
              </a:spcBef>
              <a:spcAft>
                <a:spcPts val="0"/>
              </a:spcAft>
              <a:buClr>
                <a:srgbClr val="000000"/>
              </a:buClr>
              <a:buSzPts val="3200"/>
              <a:buFont typeface="Arial"/>
              <a:buNone/>
            </a:pPr>
            <a:endParaRPr sz="3200" b="1" i="0" u="none" strike="noStrike" cap="none">
              <a:solidFill>
                <a:srgbClr val="387966"/>
              </a:solidFill>
              <a:latin typeface="Oswald"/>
              <a:ea typeface="Oswald"/>
              <a:cs typeface="Oswald"/>
              <a:sym typeface="Oswald"/>
            </a:endParaRPr>
          </a:p>
        </p:txBody>
      </p:sp>
      <p:sp>
        <p:nvSpPr>
          <p:cNvPr id="88" name="Google Shape;88;p55"/>
          <p:cNvSpPr txBox="1"/>
          <p:nvPr/>
        </p:nvSpPr>
        <p:spPr>
          <a:xfrm>
            <a:off x="160375" y="2228300"/>
            <a:ext cx="3000000" cy="985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1" i="0" u="none" strike="noStrike" cap="none">
                <a:solidFill>
                  <a:srgbClr val="387966"/>
                </a:solidFill>
                <a:latin typeface="Oswald"/>
                <a:ea typeface="Oswald"/>
                <a:cs typeface="Oswald"/>
                <a:sym typeface="Oswald"/>
              </a:rPr>
              <a:t>Let’s create a class agreement!</a:t>
            </a:r>
            <a:endParaRPr sz="800" b="0" i="0" u="none" strike="noStrike" cap="none">
              <a:solidFill>
                <a:srgbClr val="000000"/>
              </a:solidFill>
              <a:latin typeface="Arial"/>
              <a:ea typeface="Arial"/>
              <a:cs typeface="Arial"/>
              <a:sym typeface="Arial"/>
            </a:endParaRPr>
          </a:p>
        </p:txBody>
      </p:sp>
      <p:sp>
        <p:nvSpPr>
          <p:cNvPr id="89" name="Google Shape;89;p55"/>
          <p:cNvSpPr/>
          <p:nvPr/>
        </p:nvSpPr>
        <p:spPr>
          <a:xfrm>
            <a:off x="3229950" y="137250"/>
            <a:ext cx="5816400" cy="4169100"/>
          </a:xfrm>
          <a:prstGeom prst="rect">
            <a:avLst/>
          </a:prstGeom>
          <a:noFill/>
          <a:ln w="25400" cap="flat" cmpd="sng">
            <a:solidFill>
              <a:srgbClr val="FA12D9"/>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FA12D9"/>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55"/>
          <p:cNvSpPr txBox="1"/>
          <p:nvPr/>
        </p:nvSpPr>
        <p:spPr>
          <a:xfrm>
            <a:off x="3329625" y="206825"/>
            <a:ext cx="5635500" cy="4776600"/>
          </a:xfrm>
          <a:prstGeom prst="rect">
            <a:avLst/>
          </a:prstGeom>
          <a:noFill/>
          <a:ln>
            <a:noFill/>
          </a:ln>
        </p:spPr>
        <p:txBody>
          <a:bodyPr spcFirstLastPara="1" wrap="square" lIns="45675" tIns="45675" rIns="45675" bIns="45675" anchor="t" anchorCtr="0">
            <a:spAutoFit/>
          </a:bodyPr>
          <a:lstStyle/>
          <a:p>
            <a:pPr marL="0" marR="0" lvl="1" indent="0" algn="l" rtl="0">
              <a:lnSpc>
                <a:spcPct val="100000"/>
              </a:lnSpc>
              <a:spcBef>
                <a:spcPts val="0"/>
              </a:spcBef>
              <a:spcAft>
                <a:spcPts val="0"/>
              </a:spcAft>
              <a:buClr>
                <a:srgbClr val="387966"/>
              </a:buClr>
              <a:buSzPts val="2400"/>
              <a:buFont typeface="Oswald"/>
              <a:buNone/>
            </a:pPr>
            <a:r>
              <a:rPr lang="en-US" sz="2400" b="0" i="0" u="none" strike="noStrike" cap="none">
                <a:solidFill>
                  <a:srgbClr val="387966"/>
                </a:solidFill>
                <a:latin typeface="Oswald"/>
                <a:ea typeface="Oswald"/>
                <a:cs typeface="Oswald"/>
                <a:sym typeface="Oswald"/>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In-school resources:</a:t>
            </a:r>
            <a:endParaRPr sz="1400" b="0" i="0" u="none" strike="noStrike" cap="none">
              <a:solidFill>
                <a:srgbClr val="000000"/>
              </a:solidFill>
              <a:latin typeface="Arial"/>
              <a:ea typeface="Arial"/>
              <a:cs typeface="Arial"/>
              <a:sym typeface="Arial"/>
            </a:endParaRPr>
          </a:p>
          <a:p>
            <a:pPr marL="0" marR="0" lvl="1" indent="457200" algn="l" rtl="0">
              <a:lnSpc>
                <a:spcPct val="100000"/>
              </a:lnSpc>
              <a:spcBef>
                <a:spcPts val="0"/>
              </a:spcBef>
              <a:spcAft>
                <a:spcPts val="0"/>
              </a:spcAft>
              <a:buClr>
                <a:srgbClr val="434343"/>
              </a:buClr>
              <a:buSzPts val="1400"/>
              <a:buFont typeface="Oswald"/>
              <a:buNone/>
            </a:pPr>
            <a:endParaRPr sz="1400" b="0" i="0" u="none" strike="noStrike" cap="none">
              <a:solidFill>
                <a:srgbClr val="000000"/>
              </a:solidFill>
              <a:latin typeface="Arial"/>
              <a:ea typeface="Arial"/>
              <a:cs typeface="Arial"/>
              <a:sym typeface="Arial"/>
            </a:endParaRPr>
          </a:p>
          <a:p>
            <a:pPr marL="0" marR="0" lvl="1" indent="457200" algn="l" rtl="0">
              <a:lnSpc>
                <a:spcPct val="100000"/>
              </a:lnSpc>
              <a:spcBef>
                <a:spcPts val="0"/>
              </a:spcBef>
              <a:spcAft>
                <a:spcPts val="0"/>
              </a:spcAft>
              <a:buClr>
                <a:srgbClr val="387966"/>
              </a:buClr>
              <a:buSzPts val="1400"/>
              <a:buFont typeface="Oswald"/>
              <a:buNone/>
            </a:pPr>
            <a:endParaRPr sz="1400" b="0" i="0" u="none" strike="noStrike" cap="none">
              <a:solidFill>
                <a:srgbClr val="000000"/>
              </a:solidFill>
              <a:latin typeface="Arial"/>
              <a:ea typeface="Arial"/>
              <a:cs typeface="Arial"/>
              <a:sym typeface="Arial"/>
            </a:endParaRPr>
          </a:p>
          <a:p>
            <a:pPr marL="0" marR="0" lvl="1" indent="457200" algn="l" rtl="0">
              <a:lnSpc>
                <a:spcPct val="100000"/>
              </a:lnSpc>
              <a:spcBef>
                <a:spcPts val="0"/>
              </a:spcBef>
              <a:spcAft>
                <a:spcPts val="0"/>
              </a:spcAft>
              <a:buClr>
                <a:srgbClr val="387966"/>
              </a:buClr>
              <a:buSzPts val="1400"/>
              <a:buFont typeface="Oswald"/>
              <a:buNone/>
            </a:pPr>
            <a:endParaRPr sz="1400" b="0" i="0" u="none" strike="noStrike" cap="none">
              <a:solidFill>
                <a:srgbClr val="000000"/>
              </a:solidFill>
              <a:latin typeface="Arial"/>
              <a:ea typeface="Arial"/>
              <a:cs typeface="Arial"/>
              <a:sym typeface="Arial"/>
            </a:endParaRPr>
          </a:p>
          <a:p>
            <a:pPr marL="0" marR="0" lvl="1" indent="0" algn="l" rtl="0">
              <a:lnSpc>
                <a:spcPct val="100000"/>
              </a:lnSpc>
              <a:spcBef>
                <a:spcPts val="0"/>
              </a:spcBef>
              <a:spcAft>
                <a:spcPts val="0"/>
              </a:spcAft>
              <a:buClr>
                <a:srgbClr val="387966"/>
              </a:buClr>
              <a:buSzPts val="2400"/>
              <a:buFont typeface="Oswald"/>
              <a:buNone/>
            </a:pPr>
            <a:r>
              <a:rPr lang="en-US" sz="2400" b="0" i="0" u="none" strike="noStrike" cap="none">
                <a:solidFill>
                  <a:srgbClr val="387966"/>
                </a:solidFill>
                <a:latin typeface="Oswald"/>
                <a:ea typeface="Oswald"/>
                <a:cs typeface="Oswald"/>
                <a:sym typeface="Oswald"/>
              </a:rPr>
              <a:t>Canada-Wide Resources:</a:t>
            </a:r>
            <a:endParaRPr sz="1400" b="0" i="0" u="none" strike="noStrike" cap="none">
              <a:solidFill>
                <a:srgbClr val="000000"/>
              </a:solidFill>
              <a:latin typeface="Arial"/>
              <a:ea typeface="Arial"/>
              <a:cs typeface="Arial"/>
              <a:sym typeface="Arial"/>
            </a:endParaRPr>
          </a:p>
          <a:p>
            <a:pPr marL="0" marR="0" lvl="1" indent="0" algn="l" rtl="0">
              <a:lnSpc>
                <a:spcPct val="100000"/>
              </a:lnSpc>
              <a:spcBef>
                <a:spcPts val="0"/>
              </a:spcBef>
              <a:spcAft>
                <a:spcPts val="0"/>
              </a:spcAft>
              <a:buClr>
                <a:srgbClr val="434343"/>
              </a:buClr>
              <a:buSzPts val="2400"/>
              <a:buFont typeface="Oswald"/>
              <a:buNone/>
            </a:pPr>
            <a:r>
              <a:rPr lang="en-US" sz="2400" b="1" i="0" u="none" strike="noStrike" cap="none">
                <a:solidFill>
                  <a:srgbClr val="434343"/>
                </a:solidFill>
                <a:latin typeface="Oswald"/>
                <a:ea typeface="Oswald"/>
                <a:cs typeface="Oswald"/>
                <a:sym typeface="Oswald"/>
              </a:rPr>
              <a:t>Canadian Human Trafficking Hotline </a:t>
            </a:r>
            <a:endParaRPr sz="1400" b="1" i="0" u="none" strike="noStrike" cap="none">
              <a:solidFill>
                <a:srgbClr val="000000"/>
              </a:solidFill>
            </a:endParaRPr>
          </a:p>
          <a:p>
            <a:pPr marL="0" marR="0" lvl="1" indent="0" algn="l" rtl="0">
              <a:lnSpc>
                <a:spcPct val="100000"/>
              </a:lnSpc>
              <a:spcBef>
                <a:spcPts val="0"/>
              </a:spcBef>
              <a:spcAft>
                <a:spcPts val="0"/>
              </a:spcAft>
              <a:buClr>
                <a:srgbClr val="0097A7"/>
              </a:buClr>
              <a:buSzPts val="2400"/>
              <a:buFont typeface="Oswald"/>
              <a:buNone/>
            </a:pPr>
            <a:r>
              <a:rPr lang="en-US" sz="2400" b="0" i="0" u="sng" strike="noStrike" cap="none">
                <a:solidFill>
                  <a:srgbClr val="0000FF"/>
                </a:solidFill>
                <a:latin typeface="Oswald"/>
                <a:ea typeface="Oswald"/>
                <a:cs typeface="Oswald"/>
                <a:sym typeface="Oswald"/>
                <a:hlinkClick r:id="rId3">
                  <a:extLst>
                    <a:ext uri="{A12FA001-AC4F-418D-AE19-62706E023703}">
                      <ahyp:hlinkClr xmlns:ahyp="http://schemas.microsoft.com/office/drawing/2018/hyperlinkcolor" val="tx"/>
                    </a:ext>
                  </a:extLst>
                </a:hlinkClick>
              </a:rPr>
              <a:t>canadianhumantraffickinghotline.ca</a:t>
            </a:r>
            <a:endParaRPr sz="1400" b="0" i="0" u="none" strike="noStrike" cap="none">
              <a:solidFill>
                <a:srgbClr val="0000FF"/>
              </a:solidFill>
              <a:latin typeface="Arial"/>
              <a:ea typeface="Arial"/>
              <a:cs typeface="Arial"/>
              <a:sym typeface="Arial"/>
            </a:endParaRPr>
          </a:p>
          <a:p>
            <a:pPr marL="0" marR="0" lvl="1" indent="0" algn="l" rtl="0">
              <a:lnSpc>
                <a:spcPct val="100000"/>
              </a:lnSpc>
              <a:spcBef>
                <a:spcPts val="0"/>
              </a:spcBef>
              <a:spcAft>
                <a:spcPts val="0"/>
              </a:spcAft>
              <a:buClr>
                <a:srgbClr val="434343"/>
              </a:buClr>
              <a:buSzPts val="2400"/>
              <a:buFont typeface="Oswald"/>
              <a:buNone/>
            </a:pPr>
            <a:r>
              <a:rPr lang="en-US" sz="2200" b="0" i="0" u="none" strike="noStrike" cap="none">
                <a:solidFill>
                  <a:srgbClr val="434343"/>
                </a:solidFill>
                <a:latin typeface="Oswald"/>
                <a:ea typeface="Oswald"/>
                <a:cs typeface="Oswald"/>
                <a:sym typeface="Oswald"/>
              </a:rPr>
              <a:t>ENG/FR</a:t>
            </a:r>
            <a:r>
              <a:rPr lang="en-US" sz="2200"/>
              <a:t> - </a:t>
            </a:r>
            <a:r>
              <a:rPr lang="en-US" sz="2200" b="0" i="0" u="none" strike="noStrike" cap="none">
                <a:solidFill>
                  <a:srgbClr val="434343"/>
                </a:solidFill>
                <a:latin typeface="Oswald"/>
                <a:ea typeface="Oswald"/>
                <a:cs typeface="Oswald"/>
                <a:sym typeface="Oswald"/>
              </a:rPr>
              <a:t>Online chat available</a:t>
            </a:r>
            <a:r>
              <a:rPr lang="en-US" sz="2200">
                <a:solidFill>
                  <a:srgbClr val="434343"/>
                </a:solidFill>
                <a:latin typeface="Oswald"/>
                <a:ea typeface="Oswald"/>
                <a:cs typeface="Oswald"/>
                <a:sym typeface="Oswald"/>
              </a:rPr>
              <a:t> </a:t>
            </a:r>
            <a:endParaRPr sz="2200">
              <a:solidFill>
                <a:srgbClr val="434343"/>
              </a:solidFill>
              <a:latin typeface="Oswald"/>
              <a:ea typeface="Oswald"/>
              <a:cs typeface="Oswald"/>
              <a:sym typeface="Oswald"/>
            </a:endParaRPr>
          </a:p>
          <a:p>
            <a:pPr marL="0" marR="0" lvl="1" indent="457200" algn="l" rtl="0">
              <a:lnSpc>
                <a:spcPct val="100000"/>
              </a:lnSpc>
              <a:spcBef>
                <a:spcPts val="0"/>
              </a:spcBef>
              <a:spcAft>
                <a:spcPts val="0"/>
              </a:spcAft>
              <a:buClr>
                <a:srgbClr val="434343"/>
              </a:buClr>
              <a:buSzPts val="2400"/>
              <a:buFont typeface="Oswald"/>
              <a:buNone/>
            </a:pPr>
            <a:endParaRPr sz="1100">
              <a:solidFill>
                <a:srgbClr val="434343"/>
              </a:solidFill>
              <a:latin typeface="Oswald"/>
              <a:ea typeface="Oswald"/>
              <a:cs typeface="Oswald"/>
              <a:sym typeface="Oswald"/>
            </a:endParaRPr>
          </a:p>
          <a:p>
            <a:pPr marL="0" marR="0" lvl="1" indent="0" algn="l" rtl="0">
              <a:lnSpc>
                <a:spcPct val="100000"/>
              </a:lnSpc>
              <a:spcBef>
                <a:spcPts val="0"/>
              </a:spcBef>
              <a:spcAft>
                <a:spcPts val="0"/>
              </a:spcAft>
              <a:buClr>
                <a:srgbClr val="434343"/>
              </a:buClr>
              <a:buSzPts val="2400"/>
              <a:buFont typeface="Oswald"/>
              <a:buNone/>
            </a:pPr>
            <a:r>
              <a:rPr lang="en-US" sz="2400" b="1">
                <a:solidFill>
                  <a:srgbClr val="434343"/>
                </a:solidFill>
                <a:latin typeface="Oswald"/>
                <a:ea typeface="Oswald"/>
                <a:cs typeface="Oswald"/>
                <a:sym typeface="Oswald"/>
              </a:rPr>
              <a:t>Hope for Wellness Helpline</a:t>
            </a:r>
            <a:endParaRPr sz="2400" b="1">
              <a:solidFill>
                <a:srgbClr val="434343"/>
              </a:solidFill>
              <a:latin typeface="Oswald"/>
              <a:ea typeface="Oswald"/>
              <a:cs typeface="Oswald"/>
              <a:sym typeface="Oswald"/>
            </a:endParaRPr>
          </a:p>
          <a:p>
            <a:pPr marL="0" marR="0" lvl="1" indent="0" algn="l" rtl="0">
              <a:lnSpc>
                <a:spcPct val="100000"/>
              </a:lnSpc>
              <a:spcBef>
                <a:spcPts val="0"/>
              </a:spcBef>
              <a:spcAft>
                <a:spcPts val="0"/>
              </a:spcAft>
              <a:buClr>
                <a:srgbClr val="434343"/>
              </a:buClr>
              <a:buSzPts val="2400"/>
              <a:buFont typeface="Oswald"/>
              <a:buNone/>
            </a:pPr>
            <a:r>
              <a:rPr lang="en-US" sz="2400" u="sng">
                <a:solidFill>
                  <a:srgbClr val="0000FF"/>
                </a:solidFill>
                <a:latin typeface="Oswald"/>
                <a:ea typeface="Oswald"/>
                <a:cs typeface="Oswald"/>
                <a:sym typeface="Oswald"/>
                <a:hlinkClick r:id="rId4">
                  <a:extLst>
                    <a:ext uri="{A12FA001-AC4F-418D-AE19-62706E023703}">
                      <ahyp:hlinkClr xmlns:ahyp="http://schemas.microsoft.com/office/drawing/2018/hyperlinkcolor" val="tx"/>
                    </a:ext>
                  </a:extLst>
                </a:hlinkClick>
              </a:rPr>
              <a:t>hopeforwellness.ca</a:t>
            </a:r>
            <a:r>
              <a:rPr lang="en-US" sz="2400" u="sng">
                <a:solidFill>
                  <a:srgbClr val="0000FF"/>
                </a:solidFill>
                <a:latin typeface="Oswald"/>
                <a:ea typeface="Oswald"/>
                <a:cs typeface="Oswald"/>
                <a:sym typeface="Oswald"/>
              </a:rPr>
              <a:t> </a:t>
            </a:r>
            <a:endParaRPr sz="2400" u="sng">
              <a:solidFill>
                <a:srgbClr val="0000FF"/>
              </a:solidFill>
              <a:latin typeface="Oswald"/>
              <a:ea typeface="Oswald"/>
              <a:cs typeface="Oswald"/>
              <a:sym typeface="Oswald"/>
            </a:endParaRPr>
          </a:p>
          <a:p>
            <a:pPr marL="0" marR="0" lvl="1" indent="0" algn="l" rtl="0">
              <a:lnSpc>
                <a:spcPct val="100000"/>
              </a:lnSpc>
              <a:spcBef>
                <a:spcPts val="0"/>
              </a:spcBef>
              <a:spcAft>
                <a:spcPts val="0"/>
              </a:spcAft>
              <a:buClr>
                <a:srgbClr val="434343"/>
              </a:buClr>
              <a:buSzPts val="2400"/>
              <a:buFont typeface="Oswald"/>
              <a:buNone/>
            </a:pPr>
            <a:r>
              <a:rPr lang="en-US" sz="2200">
                <a:solidFill>
                  <a:srgbClr val="434343"/>
                </a:solidFill>
                <a:latin typeface="Oswald"/>
                <a:ea typeface="Oswald"/>
                <a:cs typeface="Oswald"/>
                <a:sym typeface="Oswald"/>
              </a:rPr>
              <a:t>Offers immediate help to all Indigenous peoples across Canada. ENG/FR</a:t>
            </a:r>
            <a:r>
              <a:rPr lang="en-US" sz="2200">
                <a:solidFill>
                  <a:srgbClr val="000000"/>
                </a:solidFill>
              </a:rPr>
              <a:t> - </a:t>
            </a:r>
            <a:r>
              <a:rPr lang="en-US" sz="2200">
                <a:solidFill>
                  <a:srgbClr val="434343"/>
                </a:solidFill>
                <a:latin typeface="Oswald"/>
                <a:ea typeface="Oswald"/>
                <a:cs typeface="Oswald"/>
                <a:sym typeface="Oswald"/>
              </a:rPr>
              <a:t>Online chat available </a:t>
            </a:r>
            <a:endParaRPr sz="2400" u="sng">
              <a:solidFill>
                <a:srgbClr val="0000FF"/>
              </a:solidFill>
              <a:latin typeface="Oswald"/>
              <a:ea typeface="Oswald"/>
              <a:cs typeface="Oswald"/>
              <a:sym typeface="Oswald"/>
            </a:endParaRPr>
          </a:p>
          <a:p>
            <a:pPr marL="133350" marR="0" lvl="1" indent="476250" algn="l" rtl="0">
              <a:lnSpc>
                <a:spcPct val="100000"/>
              </a:lnSpc>
              <a:spcBef>
                <a:spcPts val="0"/>
              </a:spcBef>
              <a:spcAft>
                <a:spcPts val="0"/>
              </a:spcAft>
              <a:buClr>
                <a:srgbClr val="434343"/>
              </a:buClr>
              <a:buSzPts val="1400"/>
              <a:buFont typeface="Oswald"/>
              <a:buNone/>
            </a:pPr>
            <a:endParaRPr sz="1400" b="0" i="0" u="none" strike="noStrike" cap="none">
              <a:solidFill>
                <a:srgbClr val="000000"/>
              </a:solidFill>
              <a:latin typeface="Arial"/>
              <a:ea typeface="Arial"/>
              <a:cs typeface="Arial"/>
              <a:sym typeface="Arial"/>
            </a:endParaRPr>
          </a:p>
          <a:p>
            <a:pPr marL="133350" marR="0" lvl="1" indent="476250" algn="l" rtl="0">
              <a:lnSpc>
                <a:spcPct val="100000"/>
              </a:lnSpc>
              <a:spcBef>
                <a:spcPts val="1600"/>
              </a:spcBef>
              <a:spcAft>
                <a:spcPts val="0"/>
              </a:spcAft>
              <a:buClr>
                <a:srgbClr val="434343"/>
              </a:buClr>
              <a:buSzPts val="1400"/>
              <a:buFont typeface="Oswald"/>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69"/>
          <p:cNvSpPr txBox="1">
            <a:spLocks noGrp="1"/>
          </p:cNvSpPr>
          <p:nvPr>
            <p:ph type="body" idx="1"/>
          </p:nvPr>
        </p:nvSpPr>
        <p:spPr>
          <a:xfrm>
            <a:off x="311700" y="1152475"/>
            <a:ext cx="4504849" cy="2898530"/>
          </a:xfrm>
          <a:prstGeom prst="rect">
            <a:avLst/>
          </a:prstGeom>
          <a:noFill/>
          <a:ln>
            <a:noFill/>
          </a:ln>
        </p:spPr>
        <p:txBody>
          <a:bodyPr spcFirstLastPara="1" wrap="square" lIns="91425" tIns="91425" rIns="91425" bIns="91425" anchor="t" anchorCtr="0">
            <a:noAutofit/>
          </a:bodyPr>
          <a:lstStyle/>
          <a:p>
            <a:pPr marL="457200" lvl="0" indent="-361950" algn="l" rtl="0">
              <a:lnSpc>
                <a:spcPct val="115000"/>
              </a:lnSpc>
              <a:spcBef>
                <a:spcPts val="0"/>
              </a:spcBef>
              <a:spcAft>
                <a:spcPts val="0"/>
              </a:spcAft>
              <a:buSzPts val="2100"/>
              <a:buFont typeface="Oswald"/>
              <a:buChar char="●"/>
            </a:pPr>
            <a:r>
              <a:rPr lang="en-US" sz="2700">
                <a:latin typeface="Oswald"/>
                <a:ea typeface="Oswald"/>
                <a:cs typeface="Oswald"/>
                <a:sym typeface="Oswald"/>
              </a:rPr>
              <a:t>Share your images and analysis with the class.</a:t>
            </a:r>
            <a:endParaRPr sz="2500">
              <a:latin typeface="Oswald"/>
              <a:ea typeface="Oswald"/>
              <a:cs typeface="Oswald"/>
              <a:sym typeface="Oswald"/>
            </a:endParaRPr>
          </a:p>
          <a:p>
            <a:pPr marL="457200" lvl="0" indent="-228600" algn="l" rtl="0">
              <a:lnSpc>
                <a:spcPct val="115000"/>
              </a:lnSpc>
              <a:spcBef>
                <a:spcPts val="0"/>
              </a:spcBef>
              <a:spcAft>
                <a:spcPts val="0"/>
              </a:spcAft>
              <a:buSzPts val="1800"/>
              <a:buNone/>
            </a:pPr>
            <a:endParaRPr sz="2700">
              <a:latin typeface="Oswald"/>
              <a:ea typeface="Oswald"/>
              <a:cs typeface="Oswald"/>
              <a:sym typeface="Oswald"/>
            </a:endParaRPr>
          </a:p>
          <a:p>
            <a:pPr marL="457200" lvl="0" indent="-361950" algn="l" rtl="0">
              <a:lnSpc>
                <a:spcPct val="115000"/>
              </a:lnSpc>
              <a:spcBef>
                <a:spcPts val="0"/>
              </a:spcBef>
              <a:spcAft>
                <a:spcPts val="0"/>
              </a:spcAft>
              <a:buSzPts val="2100"/>
              <a:buFont typeface="Oswald"/>
              <a:buChar char="●"/>
            </a:pPr>
            <a:r>
              <a:rPr lang="en-US" sz="2700">
                <a:latin typeface="Oswald"/>
                <a:ea typeface="Oswald"/>
                <a:cs typeface="Oswald"/>
                <a:sym typeface="Oswald"/>
              </a:rPr>
              <a:t>Jot down examples of great images and content other groups presented.</a:t>
            </a:r>
            <a:endParaRPr sz="2500">
              <a:latin typeface="Oswald"/>
              <a:ea typeface="Oswald"/>
              <a:cs typeface="Oswald"/>
              <a:sym typeface="Oswald"/>
            </a:endParaRPr>
          </a:p>
        </p:txBody>
      </p:sp>
      <p:sp>
        <p:nvSpPr>
          <p:cNvPr id="220" name="Google Shape;220;p69"/>
          <p:cNvSpPr txBox="1"/>
          <p:nvPr/>
        </p:nvSpPr>
        <p:spPr>
          <a:xfrm>
            <a:off x="124718" y="28827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a:solidFill>
                  <a:srgbClr val="387966"/>
                </a:solidFill>
                <a:latin typeface="Oswald"/>
                <a:ea typeface="Oswald"/>
                <a:cs typeface="Oswald"/>
                <a:sym typeface="Oswald"/>
              </a:rPr>
              <a:t>Let’s challenge toxic stereotypes together!</a:t>
            </a:r>
            <a:endParaRPr sz="2800" b="0" i="0" u="none" strike="noStrike" cap="none">
              <a:solidFill>
                <a:schemeClr val="dk1"/>
              </a:solidFill>
              <a:latin typeface="Oswald"/>
              <a:ea typeface="Oswald"/>
              <a:cs typeface="Oswald"/>
              <a:sym typeface="Oswald"/>
            </a:endParaRPr>
          </a:p>
        </p:txBody>
      </p:sp>
      <p:pic>
        <p:nvPicPr>
          <p:cNvPr id="221" name="Google Shape;221;p69"/>
          <p:cNvPicPr preferRelativeResize="0"/>
          <p:nvPr/>
        </p:nvPicPr>
        <p:blipFill>
          <a:blip r:embed="rId3">
            <a:alphaModFix/>
          </a:blip>
          <a:stretch>
            <a:fillRect/>
          </a:stretch>
        </p:blipFill>
        <p:spPr>
          <a:xfrm>
            <a:off x="5618850" y="1120650"/>
            <a:ext cx="2962175" cy="29621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70"/>
          <p:cNvSpPr txBox="1">
            <a:spLocks noGrp="1"/>
          </p:cNvSpPr>
          <p:nvPr>
            <p:ph type="title"/>
          </p:nvPr>
        </p:nvSpPr>
        <p:spPr>
          <a:xfrm>
            <a:off x="92324" y="55529"/>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700" b="1">
                <a:solidFill>
                  <a:srgbClr val="387966"/>
                </a:solidFill>
              </a:rPr>
              <a:t>Challenging discrimination in the media</a:t>
            </a:r>
            <a:endParaRPr sz="3700"/>
          </a:p>
        </p:txBody>
      </p:sp>
      <p:sp>
        <p:nvSpPr>
          <p:cNvPr id="227" name="Google Shape;227;p70"/>
          <p:cNvSpPr txBox="1">
            <a:spLocks noGrp="1"/>
          </p:cNvSpPr>
          <p:nvPr>
            <p:ph type="body" idx="1"/>
          </p:nvPr>
        </p:nvSpPr>
        <p:spPr>
          <a:xfrm>
            <a:off x="292246" y="1035278"/>
            <a:ext cx="4390590" cy="2841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3100" dirty="0">
                <a:latin typeface="Oswald"/>
                <a:ea typeface="Oswald"/>
                <a:cs typeface="Oswald"/>
                <a:sym typeface="Oswald"/>
              </a:rPr>
              <a:t>Discussion:</a:t>
            </a:r>
            <a:endParaRPr sz="2900" dirty="0">
              <a:latin typeface="Oswald"/>
              <a:ea typeface="Oswald"/>
              <a:cs typeface="Oswald"/>
              <a:sym typeface="Oswald"/>
            </a:endParaRPr>
          </a:p>
          <a:p>
            <a:pPr marL="0" lvl="0" indent="0" algn="l" rtl="0">
              <a:lnSpc>
                <a:spcPct val="115000"/>
              </a:lnSpc>
              <a:spcBef>
                <a:spcPts val="0"/>
              </a:spcBef>
              <a:spcAft>
                <a:spcPts val="0"/>
              </a:spcAft>
              <a:buSzPts val="1800"/>
              <a:buNone/>
            </a:pPr>
            <a:r>
              <a:rPr lang="en-US" sz="3100" dirty="0">
                <a:latin typeface="Oswald"/>
                <a:ea typeface="Oswald"/>
                <a:cs typeface="Oswald"/>
                <a:sym typeface="Oswald"/>
              </a:rPr>
              <a:t>How can you challenge gender inequality, racism and other forms of discrimination in the media?</a:t>
            </a:r>
            <a:endParaRPr sz="2900" dirty="0">
              <a:latin typeface="Oswald"/>
              <a:ea typeface="Oswald"/>
              <a:cs typeface="Oswald"/>
              <a:sym typeface="Oswald"/>
            </a:endParaRPr>
          </a:p>
        </p:txBody>
      </p:sp>
      <p:pic>
        <p:nvPicPr>
          <p:cNvPr id="228" name="Google Shape;228;p70"/>
          <p:cNvPicPr preferRelativeResize="0"/>
          <p:nvPr/>
        </p:nvPicPr>
        <p:blipFill>
          <a:blip r:embed="rId3">
            <a:alphaModFix/>
          </a:blip>
          <a:stretch>
            <a:fillRect/>
          </a:stretch>
        </p:blipFill>
        <p:spPr>
          <a:xfrm>
            <a:off x="5759323" y="1035263"/>
            <a:ext cx="3072976" cy="30729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71"/>
          <p:cNvSpPr txBox="1">
            <a:spLocks noGrp="1"/>
          </p:cNvSpPr>
          <p:nvPr>
            <p:ph type="body" idx="1"/>
          </p:nvPr>
        </p:nvSpPr>
        <p:spPr>
          <a:xfrm>
            <a:off x="311699" y="847604"/>
            <a:ext cx="8520600" cy="2841894"/>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US" sz="2400">
                <a:latin typeface="Oswald"/>
                <a:ea typeface="Oswald"/>
                <a:cs typeface="Oswald"/>
                <a:sym typeface="Oswald"/>
              </a:rPr>
              <a:t>Here are some thoughts:</a:t>
            </a:r>
            <a:endParaRPr>
              <a:latin typeface="Oswald"/>
              <a:ea typeface="Oswald"/>
              <a:cs typeface="Oswald"/>
              <a:sym typeface="Oswald"/>
            </a:endParaRPr>
          </a:p>
          <a:p>
            <a:pPr marL="457200" lvl="0" indent="-342900" algn="l" rtl="0">
              <a:lnSpc>
                <a:spcPct val="115000"/>
              </a:lnSpc>
              <a:spcBef>
                <a:spcPts val="0"/>
              </a:spcBef>
              <a:spcAft>
                <a:spcPts val="0"/>
              </a:spcAft>
              <a:buSzPts val="1800"/>
              <a:buFont typeface="Oswald"/>
              <a:buChar char="●"/>
            </a:pPr>
            <a:r>
              <a:rPr lang="en-US">
                <a:latin typeface="Oswald"/>
                <a:ea typeface="Oswald"/>
                <a:cs typeface="Oswald"/>
                <a:sym typeface="Oswald"/>
              </a:rPr>
              <a:t>Create content to post on social media that challenges toxic stereotypes of men and women </a:t>
            </a:r>
            <a:endParaRPr>
              <a:latin typeface="Oswald"/>
              <a:ea typeface="Oswald"/>
              <a:cs typeface="Oswald"/>
              <a:sym typeface="Oswald"/>
            </a:endParaRPr>
          </a:p>
          <a:p>
            <a:pPr marL="114300" lvl="0" indent="0" algn="l" rtl="0">
              <a:lnSpc>
                <a:spcPct val="115000"/>
              </a:lnSpc>
              <a:spcBef>
                <a:spcPts val="0"/>
              </a:spcBef>
              <a:spcAft>
                <a:spcPts val="0"/>
              </a:spcAft>
              <a:buSzPts val="1800"/>
              <a:buNone/>
            </a:pPr>
            <a:endParaRPr sz="1400">
              <a:latin typeface="Oswald"/>
              <a:ea typeface="Oswald"/>
              <a:cs typeface="Oswald"/>
              <a:sym typeface="Oswald"/>
            </a:endParaRPr>
          </a:p>
          <a:p>
            <a:pPr marL="457200" lvl="0" indent="-342900" algn="l" rtl="0">
              <a:lnSpc>
                <a:spcPct val="115000"/>
              </a:lnSpc>
              <a:spcBef>
                <a:spcPts val="0"/>
              </a:spcBef>
              <a:spcAft>
                <a:spcPts val="0"/>
              </a:spcAft>
              <a:buSzPts val="1800"/>
              <a:buFont typeface="Oswald"/>
              <a:buChar char="●"/>
            </a:pPr>
            <a:r>
              <a:rPr lang="en-US">
                <a:latin typeface="Oswald"/>
                <a:ea typeface="Oswald"/>
                <a:cs typeface="Oswald"/>
                <a:sym typeface="Oswald"/>
              </a:rPr>
              <a:t>Engage with your social media followers in discussions about equity and diversity</a:t>
            </a:r>
            <a:endParaRPr>
              <a:latin typeface="Oswald"/>
              <a:ea typeface="Oswald"/>
              <a:cs typeface="Oswald"/>
              <a:sym typeface="Oswald"/>
            </a:endParaRPr>
          </a:p>
          <a:p>
            <a:pPr marL="114300" lvl="0" indent="0" algn="l" rtl="0">
              <a:lnSpc>
                <a:spcPct val="115000"/>
              </a:lnSpc>
              <a:spcBef>
                <a:spcPts val="0"/>
              </a:spcBef>
              <a:spcAft>
                <a:spcPts val="0"/>
              </a:spcAft>
              <a:buSzPts val="1800"/>
              <a:buNone/>
            </a:pPr>
            <a:endParaRPr sz="1400">
              <a:latin typeface="Oswald"/>
              <a:ea typeface="Oswald"/>
              <a:cs typeface="Oswald"/>
              <a:sym typeface="Oswald"/>
            </a:endParaRPr>
          </a:p>
          <a:p>
            <a:pPr marL="457200" lvl="0" indent="-342900" algn="l" rtl="0">
              <a:lnSpc>
                <a:spcPct val="115000"/>
              </a:lnSpc>
              <a:spcBef>
                <a:spcPts val="0"/>
              </a:spcBef>
              <a:spcAft>
                <a:spcPts val="0"/>
              </a:spcAft>
              <a:buSzPts val="1800"/>
              <a:buFont typeface="Oswald"/>
              <a:buChar char="●"/>
            </a:pPr>
            <a:r>
              <a:rPr lang="en-US">
                <a:latin typeface="Oswald"/>
                <a:ea typeface="Oswald"/>
                <a:cs typeface="Oswald"/>
                <a:sym typeface="Oswald"/>
              </a:rPr>
              <a:t>Refrain from “liking” or “sharing” content that perpetuates toxic stereotypes of men and women</a:t>
            </a:r>
            <a:endParaRPr>
              <a:latin typeface="Oswald"/>
              <a:ea typeface="Oswald"/>
              <a:cs typeface="Oswald"/>
              <a:sym typeface="Oswald"/>
            </a:endParaRPr>
          </a:p>
          <a:p>
            <a:pPr marL="114300" lvl="0" indent="0" algn="l" rtl="0">
              <a:lnSpc>
                <a:spcPct val="115000"/>
              </a:lnSpc>
              <a:spcBef>
                <a:spcPts val="0"/>
              </a:spcBef>
              <a:spcAft>
                <a:spcPts val="0"/>
              </a:spcAft>
              <a:buSzPts val="1800"/>
              <a:buNone/>
            </a:pPr>
            <a:endParaRPr sz="2400">
              <a:latin typeface="Oswald"/>
              <a:ea typeface="Oswald"/>
              <a:cs typeface="Oswald"/>
              <a:sym typeface="Oswald"/>
            </a:endParaRPr>
          </a:p>
        </p:txBody>
      </p:sp>
      <p:sp>
        <p:nvSpPr>
          <p:cNvPr id="234" name="Google Shape;234;p71"/>
          <p:cNvSpPr txBox="1">
            <a:spLocks noGrp="1"/>
          </p:cNvSpPr>
          <p:nvPr>
            <p:ph type="title"/>
          </p:nvPr>
        </p:nvSpPr>
        <p:spPr>
          <a:xfrm>
            <a:off x="92324" y="55529"/>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700" b="1">
                <a:solidFill>
                  <a:srgbClr val="387966"/>
                </a:solidFill>
              </a:rPr>
              <a:t>Challenging discrimination in the media</a:t>
            </a:r>
            <a:endParaRPr sz="37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72"/>
          <p:cNvSpPr txBox="1">
            <a:spLocks noGrp="1"/>
          </p:cNvSpPr>
          <p:nvPr>
            <p:ph type="body" idx="1"/>
          </p:nvPr>
        </p:nvSpPr>
        <p:spPr>
          <a:xfrm>
            <a:off x="311699" y="847603"/>
            <a:ext cx="8520600" cy="3437317"/>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Font typeface="Oswald"/>
              <a:buChar char="●"/>
            </a:pPr>
            <a:r>
              <a:rPr lang="en-US">
                <a:latin typeface="Oswald"/>
                <a:ea typeface="Oswald"/>
                <a:cs typeface="Oswald"/>
                <a:sym typeface="Oswald"/>
              </a:rPr>
              <a:t>Be aware of the companies/individuals who promote toxic stereotypes of men and women and challenge their content</a:t>
            </a:r>
            <a:endParaRPr>
              <a:latin typeface="Oswald"/>
              <a:ea typeface="Oswald"/>
              <a:cs typeface="Oswald"/>
              <a:sym typeface="Oswald"/>
            </a:endParaRPr>
          </a:p>
          <a:p>
            <a:pPr marL="114300" lvl="0" indent="0" algn="l" rtl="0">
              <a:lnSpc>
                <a:spcPct val="115000"/>
              </a:lnSpc>
              <a:spcBef>
                <a:spcPts val="0"/>
              </a:spcBef>
              <a:spcAft>
                <a:spcPts val="0"/>
              </a:spcAft>
              <a:buSzPts val="1800"/>
              <a:buNone/>
            </a:pPr>
            <a:endParaRPr>
              <a:latin typeface="Oswald"/>
              <a:ea typeface="Oswald"/>
              <a:cs typeface="Oswald"/>
              <a:sym typeface="Oswald"/>
            </a:endParaRPr>
          </a:p>
          <a:p>
            <a:pPr marL="457200" lvl="0" indent="-342900" algn="l" rtl="0">
              <a:lnSpc>
                <a:spcPct val="115000"/>
              </a:lnSpc>
              <a:spcBef>
                <a:spcPts val="0"/>
              </a:spcBef>
              <a:spcAft>
                <a:spcPts val="0"/>
              </a:spcAft>
              <a:buSzPts val="1800"/>
              <a:buFont typeface="Oswald"/>
              <a:buChar char="●"/>
            </a:pPr>
            <a:r>
              <a:rPr lang="en-US">
                <a:latin typeface="Oswald"/>
                <a:ea typeface="Oswald"/>
                <a:cs typeface="Oswald"/>
                <a:sym typeface="Oswald"/>
              </a:rPr>
              <a:t>Be conscious not to make online comments that reinforce toxic stereotypes of men and women (e.g., commenting on someone’s appearance)</a:t>
            </a:r>
            <a:endParaRPr>
              <a:latin typeface="Oswald"/>
              <a:ea typeface="Oswald"/>
              <a:cs typeface="Oswald"/>
              <a:sym typeface="Oswald"/>
            </a:endParaRPr>
          </a:p>
          <a:p>
            <a:pPr marL="457200" lvl="0" indent="-228600" algn="l" rtl="0">
              <a:lnSpc>
                <a:spcPct val="115000"/>
              </a:lnSpc>
              <a:spcBef>
                <a:spcPts val="0"/>
              </a:spcBef>
              <a:spcAft>
                <a:spcPts val="0"/>
              </a:spcAft>
              <a:buSzPts val="1800"/>
              <a:buNone/>
            </a:pPr>
            <a:endParaRPr>
              <a:latin typeface="Oswald"/>
              <a:ea typeface="Oswald"/>
              <a:cs typeface="Oswald"/>
              <a:sym typeface="Oswald"/>
            </a:endParaRPr>
          </a:p>
          <a:p>
            <a:pPr marL="114300" lvl="0" indent="0" algn="l" rtl="0">
              <a:lnSpc>
                <a:spcPct val="115000"/>
              </a:lnSpc>
              <a:spcBef>
                <a:spcPts val="0"/>
              </a:spcBef>
              <a:spcAft>
                <a:spcPts val="0"/>
              </a:spcAft>
              <a:buSzPts val="1800"/>
              <a:buNone/>
            </a:pPr>
            <a:r>
              <a:rPr lang="en-US">
                <a:latin typeface="Oswald"/>
                <a:ea typeface="Oswald"/>
                <a:cs typeface="Oswald"/>
                <a:sym typeface="Oswald"/>
              </a:rPr>
              <a:t>Do you have other ideas you can add?</a:t>
            </a:r>
            <a:endParaRPr>
              <a:latin typeface="Oswald"/>
              <a:ea typeface="Oswald"/>
              <a:cs typeface="Oswald"/>
              <a:sym typeface="Oswald"/>
            </a:endParaRPr>
          </a:p>
          <a:p>
            <a:pPr marL="114300" lvl="0" indent="0" algn="l" rtl="0">
              <a:lnSpc>
                <a:spcPct val="115000"/>
              </a:lnSpc>
              <a:spcBef>
                <a:spcPts val="0"/>
              </a:spcBef>
              <a:spcAft>
                <a:spcPts val="0"/>
              </a:spcAft>
              <a:buSzPts val="1800"/>
              <a:buNone/>
            </a:pPr>
            <a:endParaRPr sz="2400"/>
          </a:p>
        </p:txBody>
      </p:sp>
      <p:pic>
        <p:nvPicPr>
          <p:cNvPr id="240" name="Google Shape;240;p72" descr="Stratcomdesign idea branding plan energia GIF"/>
          <p:cNvPicPr preferRelativeResize="0"/>
          <p:nvPr/>
        </p:nvPicPr>
        <p:blipFill rotWithShape="1">
          <a:blip r:embed="rId3">
            <a:alphaModFix/>
          </a:blip>
          <a:srcRect/>
          <a:stretch/>
        </p:blipFill>
        <p:spPr>
          <a:xfrm>
            <a:off x="7271489" y="2953340"/>
            <a:ext cx="1459171" cy="1459171"/>
          </a:xfrm>
          <a:prstGeom prst="rect">
            <a:avLst/>
          </a:prstGeom>
          <a:noFill/>
          <a:ln>
            <a:noFill/>
          </a:ln>
        </p:spPr>
      </p:pic>
      <p:sp>
        <p:nvSpPr>
          <p:cNvPr id="241" name="Google Shape;241;p72"/>
          <p:cNvSpPr txBox="1">
            <a:spLocks noGrp="1"/>
          </p:cNvSpPr>
          <p:nvPr>
            <p:ph type="title"/>
          </p:nvPr>
        </p:nvSpPr>
        <p:spPr>
          <a:xfrm>
            <a:off x="92324" y="55529"/>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700" b="1">
                <a:solidFill>
                  <a:srgbClr val="387966"/>
                </a:solidFill>
              </a:rPr>
              <a:t>Challenging discrimination in the media</a:t>
            </a:r>
            <a:endParaRPr sz="37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73"/>
          <p:cNvSpPr txBox="1">
            <a:spLocks noGrp="1"/>
          </p:cNvSpPr>
          <p:nvPr>
            <p:ph type="body" idx="1"/>
          </p:nvPr>
        </p:nvSpPr>
        <p:spPr>
          <a:xfrm>
            <a:off x="103450" y="835425"/>
            <a:ext cx="5316000" cy="376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a:solidFill>
                  <a:srgbClr val="434343"/>
                </a:solidFill>
                <a:latin typeface="Oswald"/>
                <a:ea typeface="Oswald"/>
                <a:cs typeface="Oswald"/>
                <a:sym typeface="Oswald"/>
              </a:rPr>
              <a:t>Create an image or video to post on Instagram that invites other young people to think about how they can challenge gender inequality, racism and other forms of discrimination in the media as a way to address one of the root causes of child sexual exploitation/sex trafficking. Use media images and content that challenge toxic gender stereotypes. </a:t>
            </a:r>
            <a:endParaRPr>
              <a:solidFill>
                <a:srgbClr val="434343"/>
              </a:solidFill>
              <a:latin typeface="Oswald"/>
              <a:ea typeface="Oswald"/>
              <a:cs typeface="Oswald"/>
              <a:sym typeface="Oswald"/>
            </a:endParaRPr>
          </a:p>
          <a:p>
            <a:pPr marL="114300" lvl="0" indent="0" algn="ctr" rtl="0">
              <a:lnSpc>
                <a:spcPct val="115000"/>
              </a:lnSpc>
              <a:spcBef>
                <a:spcPts val="0"/>
              </a:spcBef>
              <a:spcAft>
                <a:spcPts val="0"/>
              </a:spcAft>
              <a:buSzPts val="1800"/>
              <a:buNone/>
            </a:pPr>
            <a:endParaRPr>
              <a:solidFill>
                <a:srgbClr val="434343"/>
              </a:solidFill>
            </a:endParaRPr>
          </a:p>
        </p:txBody>
      </p:sp>
      <p:sp>
        <p:nvSpPr>
          <p:cNvPr id="247" name="Google Shape;247;p73"/>
          <p:cNvSpPr txBox="1">
            <a:spLocks noGrp="1"/>
          </p:cNvSpPr>
          <p:nvPr>
            <p:ph type="title"/>
          </p:nvPr>
        </p:nvSpPr>
        <p:spPr>
          <a:xfrm>
            <a:off x="103453" y="344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700" b="1">
                <a:solidFill>
                  <a:srgbClr val="387966"/>
                </a:solidFill>
              </a:rPr>
              <a:t>Make a change!</a:t>
            </a:r>
            <a:endParaRPr sz="3700"/>
          </a:p>
        </p:txBody>
      </p:sp>
      <p:pic>
        <p:nvPicPr>
          <p:cNvPr id="248" name="Google Shape;248;p73"/>
          <p:cNvPicPr preferRelativeResize="0"/>
          <p:nvPr/>
        </p:nvPicPr>
        <p:blipFill>
          <a:blip r:embed="rId3">
            <a:alphaModFix/>
          </a:blip>
          <a:stretch>
            <a:fillRect/>
          </a:stretch>
        </p:blipFill>
        <p:spPr>
          <a:xfrm>
            <a:off x="6167298" y="407650"/>
            <a:ext cx="2784575" cy="39427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e3aa44349f_0_38"/>
          <p:cNvSpPr txBox="1">
            <a:spLocks noGrp="1"/>
          </p:cNvSpPr>
          <p:nvPr>
            <p:ph type="title"/>
          </p:nvPr>
        </p:nvSpPr>
        <p:spPr>
          <a:xfrm>
            <a:off x="124400" y="913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solidFill>
                  <a:srgbClr val="387966"/>
                </a:solidFill>
              </a:rPr>
              <a:t>What is your thinking now?</a:t>
            </a:r>
            <a:endParaRPr/>
          </a:p>
        </p:txBody>
      </p:sp>
      <p:sp>
        <p:nvSpPr>
          <p:cNvPr id="254" name="Google Shape;254;ge3aa44349f_0_38"/>
          <p:cNvSpPr txBox="1">
            <a:spLocks noGrp="1"/>
          </p:cNvSpPr>
          <p:nvPr>
            <p:ph type="body" idx="1"/>
          </p:nvPr>
        </p:nvSpPr>
        <p:spPr>
          <a:xfrm>
            <a:off x="185407" y="664000"/>
            <a:ext cx="87732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800"/>
              <a:buFont typeface="Arial"/>
              <a:buNone/>
            </a:pPr>
            <a:r>
              <a:rPr lang="en-US" sz="2300">
                <a:latin typeface="Oswald"/>
                <a:ea typeface="Oswald"/>
                <a:cs typeface="Oswald"/>
                <a:sym typeface="Oswald"/>
              </a:rPr>
              <a:t>“The media often perpetuates toxic stereotypes of both men, women and the 2SLGBTQ+ community.”</a:t>
            </a:r>
            <a:endParaRPr sz="2300">
              <a:latin typeface="Oswald"/>
              <a:ea typeface="Oswald"/>
              <a:cs typeface="Oswald"/>
              <a:sym typeface="Oswald"/>
            </a:endParaRPr>
          </a:p>
          <a:p>
            <a:pPr marL="457200" lvl="0" indent="-228600" algn="l" rtl="0">
              <a:lnSpc>
                <a:spcPct val="100000"/>
              </a:lnSpc>
              <a:spcBef>
                <a:spcPts val="0"/>
              </a:spcBef>
              <a:spcAft>
                <a:spcPts val="0"/>
              </a:spcAft>
              <a:buSzPts val="1800"/>
              <a:buNone/>
            </a:pPr>
            <a:endParaRPr>
              <a:latin typeface="Oswald"/>
              <a:ea typeface="Oswald"/>
              <a:cs typeface="Oswald"/>
              <a:sym typeface="Oswald"/>
            </a:endParaRPr>
          </a:p>
          <a:p>
            <a:pPr marL="0" lvl="0" indent="0" algn="l" rtl="0">
              <a:lnSpc>
                <a:spcPct val="100000"/>
              </a:lnSpc>
              <a:spcBef>
                <a:spcPts val="0"/>
              </a:spcBef>
              <a:spcAft>
                <a:spcPts val="0"/>
              </a:spcAft>
              <a:buSzPts val="1800"/>
              <a:buNone/>
            </a:pPr>
            <a:r>
              <a:rPr lang="en-US">
                <a:latin typeface="Oswald"/>
                <a:ea typeface="Oswald"/>
                <a:cs typeface="Oswald"/>
                <a:sym typeface="Oswald"/>
              </a:rPr>
              <a:t>To what extent do you believe this statement to be true?</a:t>
            </a:r>
            <a:endParaRPr>
              <a:latin typeface="Oswald"/>
              <a:ea typeface="Oswald"/>
              <a:cs typeface="Oswald"/>
              <a:sym typeface="Oswald"/>
            </a:endParaRPr>
          </a:p>
          <a:p>
            <a:pPr marL="0" lvl="0" indent="0" algn="l" rtl="0">
              <a:lnSpc>
                <a:spcPct val="100000"/>
              </a:lnSpc>
              <a:spcBef>
                <a:spcPts val="0"/>
              </a:spcBef>
              <a:spcAft>
                <a:spcPts val="0"/>
              </a:spcAft>
              <a:buSzPts val="1800"/>
              <a:buNone/>
            </a:pPr>
            <a:r>
              <a:rPr lang="en-US">
                <a:latin typeface="Oswald"/>
                <a:ea typeface="Oswald"/>
                <a:cs typeface="Oswald"/>
                <a:sym typeface="Oswald"/>
              </a:rPr>
              <a:t>Answer the following Poll anonymously:    </a:t>
            </a:r>
            <a:endParaRPr>
              <a:latin typeface="Oswald"/>
              <a:ea typeface="Oswald"/>
              <a:cs typeface="Oswald"/>
              <a:sym typeface="Oswald"/>
            </a:endParaRPr>
          </a:p>
          <a:p>
            <a:pPr marL="0" lvl="0" indent="0" algn="l" rtl="0">
              <a:lnSpc>
                <a:spcPct val="100000"/>
              </a:lnSpc>
              <a:spcBef>
                <a:spcPts val="0"/>
              </a:spcBef>
              <a:spcAft>
                <a:spcPts val="0"/>
              </a:spcAft>
              <a:buSzPts val="1800"/>
              <a:buNone/>
            </a:pPr>
            <a:endParaRPr sz="1100">
              <a:latin typeface="Oswald"/>
              <a:ea typeface="Oswald"/>
              <a:cs typeface="Oswald"/>
              <a:sym typeface="Oswald"/>
            </a:endParaRPr>
          </a:p>
          <a:p>
            <a:pPr marL="914400" lvl="1" indent="-317500" algn="l" rtl="0">
              <a:lnSpc>
                <a:spcPct val="100000"/>
              </a:lnSpc>
              <a:spcBef>
                <a:spcPts val="0"/>
              </a:spcBef>
              <a:spcAft>
                <a:spcPts val="0"/>
              </a:spcAft>
              <a:buSzPts val="1400"/>
              <a:buFont typeface="Oswald"/>
              <a:buChar char="○"/>
            </a:pPr>
            <a:r>
              <a:rPr lang="en-US" sz="2200">
                <a:latin typeface="Oswald"/>
                <a:ea typeface="Oswald"/>
                <a:cs typeface="Oswald"/>
                <a:sym typeface="Oswald"/>
              </a:rPr>
              <a:t>Absolutely</a:t>
            </a:r>
            <a:endParaRPr>
              <a:latin typeface="Oswald"/>
              <a:ea typeface="Oswald"/>
              <a:cs typeface="Oswald"/>
              <a:sym typeface="Oswald"/>
            </a:endParaRPr>
          </a:p>
          <a:p>
            <a:pPr marL="914400" lvl="1" indent="-317500" algn="l" rtl="0">
              <a:lnSpc>
                <a:spcPct val="100000"/>
              </a:lnSpc>
              <a:spcBef>
                <a:spcPts val="0"/>
              </a:spcBef>
              <a:spcAft>
                <a:spcPts val="0"/>
              </a:spcAft>
              <a:buSzPts val="1400"/>
              <a:buFont typeface="Oswald"/>
              <a:buChar char="○"/>
            </a:pPr>
            <a:r>
              <a:rPr lang="en-US" sz="2200">
                <a:latin typeface="Oswald"/>
                <a:ea typeface="Oswald"/>
                <a:cs typeface="Oswald"/>
                <a:sym typeface="Oswald"/>
              </a:rPr>
              <a:t>Somewhat true</a:t>
            </a:r>
            <a:endParaRPr>
              <a:latin typeface="Oswald"/>
              <a:ea typeface="Oswald"/>
              <a:cs typeface="Oswald"/>
              <a:sym typeface="Oswald"/>
            </a:endParaRPr>
          </a:p>
          <a:p>
            <a:pPr marL="914400" lvl="1" indent="-317500" algn="l" rtl="0">
              <a:lnSpc>
                <a:spcPct val="100000"/>
              </a:lnSpc>
              <a:spcBef>
                <a:spcPts val="0"/>
              </a:spcBef>
              <a:spcAft>
                <a:spcPts val="0"/>
              </a:spcAft>
              <a:buSzPts val="1400"/>
              <a:buFont typeface="Oswald"/>
              <a:buChar char="○"/>
            </a:pPr>
            <a:r>
              <a:rPr lang="en-US" sz="2200">
                <a:latin typeface="Oswald"/>
                <a:ea typeface="Oswald"/>
                <a:cs typeface="Oswald"/>
                <a:sym typeface="Oswald"/>
              </a:rPr>
              <a:t>Not sure</a:t>
            </a:r>
            <a:endParaRPr>
              <a:latin typeface="Oswald"/>
              <a:ea typeface="Oswald"/>
              <a:cs typeface="Oswald"/>
              <a:sym typeface="Oswald"/>
            </a:endParaRPr>
          </a:p>
          <a:p>
            <a:pPr marL="914400" lvl="1" indent="-317500" algn="l" rtl="0">
              <a:lnSpc>
                <a:spcPct val="100000"/>
              </a:lnSpc>
              <a:spcBef>
                <a:spcPts val="0"/>
              </a:spcBef>
              <a:spcAft>
                <a:spcPts val="0"/>
              </a:spcAft>
              <a:buSzPts val="1400"/>
              <a:buFont typeface="Oswald"/>
              <a:buChar char="○"/>
            </a:pPr>
            <a:r>
              <a:rPr lang="en-US" sz="2200">
                <a:latin typeface="Oswald"/>
                <a:ea typeface="Oswald"/>
                <a:cs typeface="Oswald"/>
                <a:sym typeface="Oswald"/>
              </a:rPr>
              <a:t>I don’t think so</a:t>
            </a:r>
            <a:endParaRPr>
              <a:latin typeface="Oswald"/>
              <a:ea typeface="Oswald"/>
              <a:cs typeface="Oswald"/>
              <a:sym typeface="Oswald"/>
            </a:endParaRPr>
          </a:p>
          <a:p>
            <a:pPr marL="457200" lvl="0" indent="-228600" algn="l" rtl="0">
              <a:lnSpc>
                <a:spcPct val="115000"/>
              </a:lnSpc>
              <a:spcBef>
                <a:spcPts val="0"/>
              </a:spcBef>
              <a:spcAft>
                <a:spcPts val="0"/>
              </a:spcAft>
              <a:buSzPts val="1800"/>
              <a:buNone/>
            </a:pPr>
            <a:endParaRPr/>
          </a:p>
        </p:txBody>
      </p:sp>
      <p:pic>
        <p:nvPicPr>
          <p:cNvPr id="255" name="Google Shape;255;ge3aa44349f_0_38"/>
          <p:cNvPicPr preferRelativeResize="0"/>
          <p:nvPr/>
        </p:nvPicPr>
        <p:blipFill>
          <a:blip r:embed="rId3">
            <a:alphaModFix/>
          </a:blip>
          <a:stretch>
            <a:fillRect/>
          </a:stretch>
        </p:blipFill>
        <p:spPr>
          <a:xfrm>
            <a:off x="6107725" y="1478700"/>
            <a:ext cx="2806500" cy="2806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3"/>
          <p:cNvSpPr txBox="1">
            <a:spLocks noGrp="1"/>
          </p:cNvSpPr>
          <p:nvPr>
            <p:ph type="title"/>
          </p:nvPr>
        </p:nvSpPr>
        <p:spPr>
          <a:xfrm>
            <a:off x="203200" y="44357"/>
            <a:ext cx="8549587" cy="65377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solidFill>
                  <a:srgbClr val="387966"/>
                </a:solidFill>
              </a:rPr>
              <a:t>What is your thinking now?</a:t>
            </a:r>
            <a:endParaRPr/>
          </a:p>
        </p:txBody>
      </p:sp>
      <p:sp>
        <p:nvSpPr>
          <p:cNvPr id="261" name="Google Shape;261;p33"/>
          <p:cNvSpPr txBox="1">
            <a:spLocks noGrp="1"/>
          </p:cNvSpPr>
          <p:nvPr>
            <p:ph type="body" idx="1"/>
          </p:nvPr>
        </p:nvSpPr>
        <p:spPr>
          <a:xfrm>
            <a:off x="203200" y="698125"/>
            <a:ext cx="5067900" cy="2020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2500">
                <a:latin typeface="Oswald"/>
                <a:ea typeface="Oswald"/>
                <a:cs typeface="Oswald"/>
                <a:sym typeface="Oswald"/>
              </a:rPr>
              <a:t>What have you learned about challenging stereotyping and other forms of unhealthy representation in the media?</a:t>
            </a:r>
            <a:endParaRPr sz="2500">
              <a:latin typeface="Oswald"/>
              <a:ea typeface="Oswald"/>
              <a:cs typeface="Oswald"/>
              <a:sym typeface="Oswald"/>
            </a:endParaRPr>
          </a:p>
          <a:p>
            <a:pPr marL="114300" lvl="0" indent="0" algn="l" rtl="0">
              <a:lnSpc>
                <a:spcPct val="115000"/>
              </a:lnSpc>
              <a:spcBef>
                <a:spcPts val="0"/>
              </a:spcBef>
              <a:spcAft>
                <a:spcPts val="0"/>
              </a:spcAft>
              <a:buSzPts val="1800"/>
              <a:buNone/>
            </a:pPr>
            <a:endParaRPr sz="2500">
              <a:latin typeface="Oswald"/>
              <a:ea typeface="Oswald"/>
              <a:cs typeface="Oswald"/>
              <a:sym typeface="Oswald"/>
            </a:endParaRPr>
          </a:p>
          <a:p>
            <a:pPr marL="0" lvl="0" indent="0" algn="l" rtl="0">
              <a:spcBef>
                <a:spcPts val="0"/>
              </a:spcBef>
              <a:spcAft>
                <a:spcPts val="0"/>
              </a:spcAft>
              <a:buClr>
                <a:schemeClr val="dk1"/>
              </a:buClr>
              <a:buSzPts val="1800"/>
              <a:buFont typeface="Arial"/>
              <a:buNone/>
            </a:pPr>
            <a:r>
              <a:rPr lang="en-US" sz="2500">
                <a:latin typeface="Oswald"/>
                <a:ea typeface="Oswald"/>
                <a:cs typeface="Oswald"/>
                <a:sym typeface="Oswald"/>
              </a:rPr>
              <a:t>How can we challenge gender inequality, racism and other forms of discrimination in the media?</a:t>
            </a:r>
            <a:endParaRPr sz="2500">
              <a:latin typeface="Oswald"/>
              <a:ea typeface="Oswald"/>
              <a:cs typeface="Oswald"/>
              <a:sym typeface="Oswald"/>
            </a:endParaRPr>
          </a:p>
        </p:txBody>
      </p:sp>
      <p:pic>
        <p:nvPicPr>
          <p:cNvPr id="262" name="Google Shape;262;p33"/>
          <p:cNvPicPr preferRelativeResize="0"/>
          <p:nvPr/>
        </p:nvPicPr>
        <p:blipFill>
          <a:blip r:embed="rId3">
            <a:alphaModFix/>
          </a:blip>
          <a:stretch>
            <a:fillRect/>
          </a:stretch>
        </p:blipFill>
        <p:spPr>
          <a:xfrm>
            <a:off x="5605749" y="931926"/>
            <a:ext cx="3300200" cy="24751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75"/>
          <p:cNvSpPr/>
          <p:nvPr/>
        </p:nvSpPr>
        <p:spPr>
          <a:xfrm>
            <a:off x="-60950" y="-103551"/>
            <a:ext cx="9144000" cy="5190000"/>
          </a:xfrm>
          <a:prstGeom prst="rect">
            <a:avLst/>
          </a:prstGeom>
          <a:solidFill>
            <a:srgbClr val="387966"/>
          </a:solidFill>
          <a:ln w="9525" cap="flat" cmpd="sng">
            <a:solidFill>
              <a:srgbClr val="3879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F3F3F3"/>
              </a:solidFill>
              <a:latin typeface="Arial"/>
              <a:ea typeface="Arial"/>
              <a:cs typeface="Arial"/>
              <a:sym typeface="Arial"/>
            </a:endParaRPr>
          </a:p>
        </p:txBody>
      </p:sp>
      <p:grpSp>
        <p:nvGrpSpPr>
          <p:cNvPr id="268" name="Google Shape;268;p75"/>
          <p:cNvGrpSpPr/>
          <p:nvPr/>
        </p:nvGrpSpPr>
        <p:grpSpPr>
          <a:xfrm>
            <a:off x="492602" y="3083850"/>
            <a:ext cx="3129797" cy="419400"/>
            <a:chOff x="216300" y="190401"/>
            <a:chExt cx="3129797" cy="419400"/>
          </a:xfrm>
        </p:grpSpPr>
        <p:pic>
          <p:nvPicPr>
            <p:cNvPr id="269" name="Google Shape;269;p75"/>
            <p:cNvPicPr preferRelativeResize="0"/>
            <p:nvPr/>
          </p:nvPicPr>
          <p:blipFill rotWithShape="1">
            <a:blip r:embed="rId3">
              <a:alphaModFix/>
            </a:blip>
            <a:srcRect/>
            <a:stretch/>
          </p:blipFill>
          <p:spPr>
            <a:xfrm>
              <a:off x="216300" y="220450"/>
              <a:ext cx="359300" cy="359300"/>
            </a:xfrm>
            <a:prstGeom prst="rect">
              <a:avLst/>
            </a:prstGeom>
            <a:noFill/>
            <a:ln>
              <a:noFill/>
            </a:ln>
          </p:spPr>
        </p:pic>
        <p:sp>
          <p:nvSpPr>
            <p:cNvPr id="270" name="Google Shape;270;p75"/>
            <p:cNvSpPr txBox="1"/>
            <p:nvPr/>
          </p:nvSpPr>
          <p:spPr>
            <a:xfrm>
              <a:off x="575597" y="190401"/>
              <a:ext cx="2770500" cy="41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F3F3F3"/>
                  </a:solidFill>
                  <a:latin typeface="Arial"/>
                  <a:ea typeface="Arial"/>
                  <a:cs typeface="Arial"/>
                  <a:sym typeface="Arial"/>
                </a:rPr>
                <a:t>@whiteribboncampaign</a:t>
              </a:r>
              <a:endParaRPr sz="1800" b="0" i="0" u="none" strike="noStrike" cap="none">
                <a:solidFill>
                  <a:srgbClr val="F3F3F3"/>
                </a:solidFill>
                <a:latin typeface="Arial"/>
                <a:ea typeface="Arial"/>
                <a:cs typeface="Arial"/>
                <a:sym typeface="Arial"/>
              </a:endParaRPr>
            </a:p>
          </p:txBody>
        </p:sp>
      </p:grpSp>
      <p:sp>
        <p:nvSpPr>
          <p:cNvPr id="271" name="Google Shape;271;p75"/>
          <p:cNvSpPr txBox="1"/>
          <p:nvPr/>
        </p:nvSpPr>
        <p:spPr>
          <a:xfrm>
            <a:off x="898829" y="3668200"/>
            <a:ext cx="2364000" cy="41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F3F3F3"/>
                </a:solidFill>
                <a:latin typeface="Arial"/>
                <a:ea typeface="Arial"/>
                <a:cs typeface="Arial"/>
                <a:sym typeface="Arial"/>
              </a:rPr>
              <a:t>@whiteribbon</a:t>
            </a:r>
            <a:endParaRPr sz="1800" b="0" i="0" u="none" strike="noStrike" cap="none">
              <a:solidFill>
                <a:srgbClr val="F3F3F3"/>
              </a:solidFill>
              <a:latin typeface="Arial"/>
              <a:ea typeface="Arial"/>
              <a:cs typeface="Arial"/>
              <a:sym typeface="Arial"/>
            </a:endParaRPr>
          </a:p>
        </p:txBody>
      </p:sp>
      <p:sp>
        <p:nvSpPr>
          <p:cNvPr id="272" name="Google Shape;272;p75"/>
          <p:cNvSpPr txBox="1"/>
          <p:nvPr/>
        </p:nvSpPr>
        <p:spPr>
          <a:xfrm>
            <a:off x="898825" y="4252550"/>
            <a:ext cx="2770500" cy="41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F3F3F3"/>
                </a:solidFill>
                <a:latin typeface="Arial"/>
                <a:ea typeface="Arial"/>
                <a:cs typeface="Arial"/>
                <a:sym typeface="Arial"/>
              </a:rPr>
              <a:t>@whiteribboncanada</a:t>
            </a:r>
            <a:endParaRPr sz="1800" b="0" i="0" u="none" strike="noStrike" cap="none">
              <a:solidFill>
                <a:srgbClr val="F3F3F3"/>
              </a:solidFill>
              <a:latin typeface="Arial"/>
              <a:ea typeface="Arial"/>
              <a:cs typeface="Arial"/>
              <a:sym typeface="Arial"/>
            </a:endParaRPr>
          </a:p>
        </p:txBody>
      </p:sp>
      <p:pic>
        <p:nvPicPr>
          <p:cNvPr id="273" name="Google Shape;273;p75"/>
          <p:cNvPicPr preferRelativeResize="0"/>
          <p:nvPr/>
        </p:nvPicPr>
        <p:blipFill rotWithShape="1">
          <a:blip r:embed="rId4">
            <a:alphaModFix/>
          </a:blip>
          <a:srcRect/>
          <a:stretch/>
        </p:blipFill>
        <p:spPr>
          <a:xfrm>
            <a:off x="435399" y="3623984"/>
            <a:ext cx="463431" cy="463431"/>
          </a:xfrm>
          <a:prstGeom prst="rect">
            <a:avLst/>
          </a:prstGeom>
          <a:noFill/>
          <a:ln>
            <a:noFill/>
          </a:ln>
        </p:spPr>
      </p:pic>
      <p:pic>
        <p:nvPicPr>
          <p:cNvPr id="274" name="Google Shape;274;p75"/>
          <p:cNvPicPr preferRelativeResize="0"/>
          <p:nvPr/>
        </p:nvPicPr>
        <p:blipFill rotWithShape="1">
          <a:blip r:embed="rId5">
            <a:alphaModFix/>
          </a:blip>
          <a:srcRect/>
          <a:stretch/>
        </p:blipFill>
        <p:spPr>
          <a:xfrm flipH="1">
            <a:off x="480893" y="4276260"/>
            <a:ext cx="372432" cy="371966"/>
          </a:xfrm>
          <a:prstGeom prst="rect">
            <a:avLst/>
          </a:prstGeom>
          <a:noFill/>
          <a:ln>
            <a:noFill/>
          </a:ln>
        </p:spPr>
      </p:pic>
      <p:pic>
        <p:nvPicPr>
          <p:cNvPr id="275" name="Google Shape;275;p75"/>
          <p:cNvPicPr preferRelativeResize="0"/>
          <p:nvPr/>
        </p:nvPicPr>
        <p:blipFill rotWithShape="1">
          <a:blip r:embed="rId6">
            <a:alphaModFix/>
          </a:blip>
          <a:srcRect/>
          <a:stretch/>
        </p:blipFill>
        <p:spPr>
          <a:xfrm>
            <a:off x="5810650" y="2163004"/>
            <a:ext cx="2770501" cy="2272297"/>
          </a:xfrm>
          <a:prstGeom prst="rect">
            <a:avLst/>
          </a:prstGeom>
          <a:noFill/>
          <a:ln>
            <a:noFill/>
          </a:ln>
        </p:spPr>
      </p:pic>
      <p:pic>
        <p:nvPicPr>
          <p:cNvPr id="276" name="Google Shape;276;p75"/>
          <p:cNvPicPr preferRelativeResize="0"/>
          <p:nvPr/>
        </p:nvPicPr>
        <p:blipFill rotWithShape="1">
          <a:blip r:embed="rId7">
            <a:alphaModFix/>
          </a:blip>
          <a:srcRect/>
          <a:stretch/>
        </p:blipFill>
        <p:spPr>
          <a:xfrm>
            <a:off x="480899" y="2560724"/>
            <a:ext cx="372426" cy="372426"/>
          </a:xfrm>
          <a:prstGeom prst="rect">
            <a:avLst/>
          </a:prstGeom>
          <a:noFill/>
          <a:ln>
            <a:noFill/>
          </a:ln>
        </p:spPr>
      </p:pic>
      <p:sp>
        <p:nvSpPr>
          <p:cNvPr id="277" name="Google Shape;277;p75"/>
          <p:cNvSpPr txBox="1"/>
          <p:nvPr/>
        </p:nvSpPr>
        <p:spPr>
          <a:xfrm>
            <a:off x="898824" y="2537700"/>
            <a:ext cx="2770500" cy="41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F3F3F3"/>
                </a:solidFill>
                <a:latin typeface="Arial"/>
                <a:ea typeface="Arial"/>
                <a:cs typeface="Arial"/>
                <a:sym typeface="Arial"/>
              </a:rPr>
              <a:t>whiteribbon.ca</a:t>
            </a:r>
            <a:endParaRPr sz="1800" b="0" i="0" u="none" strike="noStrike" cap="none">
              <a:solidFill>
                <a:srgbClr val="F3F3F3"/>
              </a:solidFill>
              <a:latin typeface="Arial"/>
              <a:ea typeface="Arial"/>
              <a:cs typeface="Arial"/>
              <a:sym typeface="Arial"/>
            </a:endParaRPr>
          </a:p>
        </p:txBody>
      </p:sp>
      <p:sp>
        <p:nvSpPr>
          <p:cNvPr id="278" name="Google Shape;278;p75"/>
          <p:cNvSpPr txBox="1"/>
          <p:nvPr/>
        </p:nvSpPr>
        <p:spPr>
          <a:xfrm>
            <a:off x="317675" y="236650"/>
            <a:ext cx="8004000" cy="177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FF"/>
              </a:buClr>
              <a:buSzPts val="2200"/>
              <a:buFont typeface="Lora"/>
              <a:buNone/>
            </a:pPr>
            <a:r>
              <a:rPr lang="en-US" sz="2200" i="0" u="none" strike="noStrike" cap="none">
                <a:solidFill>
                  <a:srgbClr val="FFFFFF"/>
                </a:solidFill>
                <a:latin typeface="Oswald"/>
                <a:ea typeface="Oswald"/>
                <a:cs typeface="Oswald"/>
                <a:sym typeface="Oswald"/>
              </a:rPr>
              <a:t>I pledge never to commit, condone, or remain silent about</a:t>
            </a:r>
            <a:r>
              <a:rPr lang="en-US" sz="2200" i="0" u="none" strike="noStrike" cap="none">
                <a:solidFill>
                  <a:srgbClr val="FFFFFF"/>
                </a:solidFill>
                <a:latin typeface="Oswald"/>
                <a:ea typeface="Oswald"/>
                <a:cs typeface="Oswald"/>
                <a:sym typeface="Oswald"/>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a:t>
            </a:r>
            <a:r>
              <a:rPr lang="en-US" sz="2200">
                <a:solidFill>
                  <a:srgbClr val="FFFFFF"/>
                </a:solidFill>
                <a:latin typeface="Oswald"/>
                <a:ea typeface="Oswald"/>
                <a:cs typeface="Oswald"/>
                <a:sym typeface="Oswald"/>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gender-based violence</a:t>
            </a:r>
            <a:endParaRPr sz="2200" i="0" u="none" strike="noStrike" cap="none">
              <a:solidFill>
                <a:srgbClr val="FFFFFF"/>
              </a:solidFill>
              <a:latin typeface="Oswald"/>
              <a:ea typeface="Oswald"/>
              <a:cs typeface="Oswald"/>
              <a:sym typeface="Oswald"/>
            </a:endParaRPr>
          </a:p>
          <a:p>
            <a:pPr marL="0" marR="0" lvl="0" indent="0" algn="l" rtl="0">
              <a:lnSpc>
                <a:spcPct val="100000"/>
              </a:lnSpc>
              <a:spcBef>
                <a:spcPts val="0"/>
              </a:spcBef>
              <a:spcAft>
                <a:spcPts val="0"/>
              </a:spcAft>
              <a:buClr>
                <a:srgbClr val="000000"/>
              </a:buClr>
              <a:buSzPts val="2200"/>
              <a:buFont typeface="Arial"/>
              <a:buNone/>
            </a:pPr>
            <a:endParaRPr sz="2200" i="0" u="none" strike="noStrike" cap="none">
              <a:solidFill>
                <a:srgbClr val="FFFFFF"/>
              </a:solidFill>
              <a:latin typeface="Oswald"/>
              <a:ea typeface="Oswald"/>
              <a:cs typeface="Oswald"/>
              <a:sym typeface="Oswald"/>
            </a:endParaRPr>
          </a:p>
          <a:p>
            <a:pPr marL="0" marR="0" lvl="0" indent="0" algn="l" rtl="0">
              <a:lnSpc>
                <a:spcPct val="115000"/>
              </a:lnSpc>
              <a:spcBef>
                <a:spcPts val="0"/>
              </a:spcBef>
              <a:spcAft>
                <a:spcPts val="0"/>
              </a:spcAft>
              <a:buClr>
                <a:srgbClr val="F3F3F3"/>
              </a:buClr>
              <a:buSzPts val="1800"/>
              <a:buFont typeface="Arial"/>
              <a:buNone/>
            </a:pPr>
            <a:r>
              <a:rPr lang="en-US" sz="1800" i="0" u="none" strike="noStrike" cap="none">
                <a:solidFill>
                  <a:srgbClr val="F3F3F3"/>
                </a:solidFill>
                <a:latin typeface="Oswald"/>
                <a:ea typeface="Oswald"/>
                <a:cs typeface="Oswald"/>
                <a:sym typeface="Oswald"/>
              </a:rPr>
              <a:t>Take the pledge online: </a:t>
            </a:r>
            <a:r>
              <a:rPr lang="en-US" sz="1800" i="0" u="sng" strike="noStrike" cap="none">
                <a:solidFill>
                  <a:srgbClr val="F3F3F3"/>
                </a:solidFill>
                <a:latin typeface="Oswald"/>
                <a:ea typeface="Oswald"/>
                <a:cs typeface="Oswald"/>
                <a:sym typeface="Oswald"/>
                <a:hlinkClick r:id="rId8">
                  <a:extLst>
                    <a:ext uri="{A12FA001-AC4F-418D-AE19-62706E023703}">
                      <ahyp:hlinkClr xmlns:ahyp="http://schemas.microsoft.com/office/drawing/2018/hyperlinkcolor" val="tx"/>
                    </a:ext>
                  </a:extLst>
                </a:hlinkClick>
              </a:rPr>
              <a:t>whiteribbon.ca/pledge</a:t>
            </a:r>
            <a:endParaRPr sz="1800" i="0" u="none" strike="noStrike" cap="none">
              <a:solidFill>
                <a:srgbClr val="F3F3F3"/>
              </a:solidFill>
              <a:latin typeface="Oswald"/>
              <a:ea typeface="Oswald"/>
              <a:cs typeface="Oswald"/>
              <a:sym typeface="Oswald"/>
            </a:endParaRPr>
          </a:p>
          <a:p>
            <a:pPr marL="0" marR="0" lvl="0" indent="0" algn="l" rtl="0">
              <a:lnSpc>
                <a:spcPct val="115000"/>
              </a:lnSpc>
              <a:spcBef>
                <a:spcPts val="0"/>
              </a:spcBef>
              <a:spcAft>
                <a:spcPts val="0"/>
              </a:spcAft>
              <a:buClr>
                <a:srgbClr val="000000"/>
              </a:buClr>
              <a:buSzPts val="1800"/>
              <a:buFont typeface="Arial"/>
              <a:buNone/>
            </a:pPr>
            <a:endParaRPr sz="1800" i="0" u="none" strike="noStrike" cap="none">
              <a:solidFill>
                <a:srgbClr val="F3F3F3"/>
              </a:solidFill>
              <a:latin typeface="Oswald"/>
              <a:ea typeface="Oswald"/>
              <a:cs typeface="Oswald"/>
              <a:sym typeface="Oswald"/>
            </a:endParaRPr>
          </a:p>
          <a:p>
            <a:pPr marL="0" marR="0" lvl="0" indent="0" algn="l" rtl="0">
              <a:lnSpc>
                <a:spcPct val="115000"/>
              </a:lnSpc>
              <a:spcBef>
                <a:spcPts val="0"/>
              </a:spcBef>
              <a:spcAft>
                <a:spcPts val="0"/>
              </a:spcAft>
              <a:buClr>
                <a:srgbClr val="F3F3F3"/>
              </a:buClr>
              <a:buSzPts val="1800"/>
              <a:buFont typeface="Arial"/>
              <a:buNone/>
            </a:pPr>
            <a:r>
              <a:rPr lang="en-US" sz="1800" i="0" u="none" strike="noStrike" cap="none">
                <a:solidFill>
                  <a:srgbClr val="F3F3F3"/>
                </a:solidFill>
                <a:latin typeface="Oswald"/>
                <a:ea typeface="Oswald"/>
                <a:cs typeface="Oswald"/>
                <a:sym typeface="Oswald"/>
              </a:rPr>
              <a:t>Learn more about White Ribbon at:</a:t>
            </a:r>
            <a:endParaRPr sz="1800" i="0" u="none" strike="noStrike" cap="none">
              <a:solidFill>
                <a:srgbClr val="F3F3F3"/>
              </a:solidFill>
              <a:latin typeface="Oswald"/>
              <a:ea typeface="Oswald"/>
              <a:cs typeface="Oswald"/>
              <a:sym typeface="Oswa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190800" y="82759"/>
            <a:ext cx="8520600" cy="65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300" b="1">
                <a:solidFill>
                  <a:srgbClr val="387966"/>
                </a:solidFill>
              </a:rPr>
              <a:t>Something for you to think about…</a:t>
            </a:r>
            <a:br>
              <a:rPr lang="en-US" sz="3300"/>
            </a:br>
            <a:endParaRPr sz="3300"/>
          </a:p>
        </p:txBody>
      </p:sp>
      <p:sp>
        <p:nvSpPr>
          <p:cNvPr id="96" name="Google Shape;96;p2"/>
          <p:cNvSpPr txBox="1">
            <a:spLocks noGrp="1"/>
          </p:cNvSpPr>
          <p:nvPr>
            <p:ph type="body" idx="1"/>
          </p:nvPr>
        </p:nvSpPr>
        <p:spPr>
          <a:xfrm>
            <a:off x="311276" y="1124858"/>
            <a:ext cx="4568100" cy="3071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3200">
                <a:latin typeface="Oswald"/>
                <a:ea typeface="Oswald"/>
                <a:cs typeface="Oswald"/>
                <a:sym typeface="Oswald"/>
              </a:rPr>
              <a:t>How can we challenge gender inequality, racism and other forms of discrimination in the media?  </a:t>
            </a:r>
            <a:endParaRPr sz="3200">
              <a:latin typeface="Oswald"/>
              <a:ea typeface="Oswald"/>
              <a:cs typeface="Oswald"/>
              <a:sym typeface="Oswald"/>
            </a:endParaRPr>
          </a:p>
        </p:txBody>
      </p:sp>
      <p:pic>
        <p:nvPicPr>
          <p:cNvPr id="97" name="Google Shape;97;p2"/>
          <p:cNvPicPr preferRelativeResize="0"/>
          <p:nvPr/>
        </p:nvPicPr>
        <p:blipFill>
          <a:blip r:embed="rId3">
            <a:alphaModFix/>
          </a:blip>
          <a:stretch>
            <a:fillRect/>
          </a:stretch>
        </p:blipFill>
        <p:spPr>
          <a:xfrm>
            <a:off x="5478124" y="1078001"/>
            <a:ext cx="3300200" cy="2475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txBox="1">
            <a:spLocks noGrp="1"/>
          </p:cNvSpPr>
          <p:nvPr>
            <p:ph type="title"/>
          </p:nvPr>
        </p:nvSpPr>
        <p:spPr>
          <a:xfrm>
            <a:off x="164574" y="326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solidFill>
                  <a:srgbClr val="387966"/>
                </a:solidFill>
              </a:rPr>
              <a:t>What we will be working towards…</a:t>
            </a:r>
            <a:endParaRPr/>
          </a:p>
        </p:txBody>
      </p:sp>
      <p:sp>
        <p:nvSpPr>
          <p:cNvPr id="103" name="Google Shape;103;p3"/>
          <p:cNvSpPr txBox="1">
            <a:spLocks noGrp="1"/>
          </p:cNvSpPr>
          <p:nvPr>
            <p:ph type="body" idx="1"/>
          </p:nvPr>
        </p:nvSpPr>
        <p:spPr>
          <a:xfrm>
            <a:off x="86499" y="691350"/>
            <a:ext cx="5621100" cy="37608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US" sz="2300">
                <a:solidFill>
                  <a:schemeClr val="dk1"/>
                </a:solidFill>
                <a:latin typeface="Oswald"/>
                <a:ea typeface="Oswald"/>
                <a:cs typeface="Oswald"/>
                <a:sym typeface="Oswald"/>
              </a:rPr>
              <a:t>Create an image or video to post on social media that invites other young people to think about how they can challenge gender inequality, racism and other forms of discrimination in the media as a way to address one of the root causes of child sexual exploitation/sex trafficking. Use media images and content that challenge toxic gender stereotypes. </a:t>
            </a:r>
            <a:endParaRPr sz="2300">
              <a:solidFill>
                <a:schemeClr val="dk1"/>
              </a:solidFill>
              <a:latin typeface="Oswald"/>
              <a:ea typeface="Oswald"/>
              <a:cs typeface="Oswald"/>
              <a:sym typeface="Oswald"/>
            </a:endParaRPr>
          </a:p>
        </p:txBody>
      </p:sp>
      <p:pic>
        <p:nvPicPr>
          <p:cNvPr id="104" name="Google Shape;104;p3"/>
          <p:cNvPicPr preferRelativeResize="0"/>
          <p:nvPr/>
        </p:nvPicPr>
        <p:blipFill>
          <a:blip r:embed="rId3">
            <a:alphaModFix/>
          </a:blip>
          <a:stretch>
            <a:fillRect/>
          </a:stretch>
        </p:blipFill>
        <p:spPr>
          <a:xfrm>
            <a:off x="6256475" y="1249950"/>
            <a:ext cx="2428700" cy="2428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5"/>
          <p:cNvSpPr txBox="1">
            <a:spLocks noGrp="1"/>
          </p:cNvSpPr>
          <p:nvPr>
            <p:ph type="title"/>
          </p:nvPr>
        </p:nvSpPr>
        <p:spPr>
          <a:xfrm>
            <a:off x="185350" y="913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solidFill>
                  <a:srgbClr val="387966"/>
                </a:solidFill>
              </a:rPr>
              <a:t>What is your initial thinking?</a:t>
            </a:r>
            <a:endParaRPr/>
          </a:p>
        </p:txBody>
      </p:sp>
      <p:sp>
        <p:nvSpPr>
          <p:cNvPr id="110" name="Google Shape;110;p5"/>
          <p:cNvSpPr txBox="1">
            <a:spLocks noGrp="1"/>
          </p:cNvSpPr>
          <p:nvPr>
            <p:ph type="body" idx="1"/>
          </p:nvPr>
        </p:nvSpPr>
        <p:spPr>
          <a:xfrm>
            <a:off x="185357" y="792325"/>
            <a:ext cx="87732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2300" dirty="0">
                <a:latin typeface="Oswald"/>
                <a:ea typeface="Oswald"/>
                <a:cs typeface="Oswald"/>
                <a:sym typeface="Oswald"/>
              </a:rPr>
              <a:t>“The media often perpetuates toxic stereotypes of both men, women and the 2SLGBTQ+ community.”</a:t>
            </a:r>
            <a:endParaRPr sz="2300" dirty="0">
              <a:latin typeface="Oswald"/>
              <a:ea typeface="Oswald"/>
              <a:cs typeface="Oswald"/>
              <a:sym typeface="Oswald"/>
            </a:endParaRPr>
          </a:p>
          <a:p>
            <a:pPr marL="457200" lvl="0" indent="-228600" algn="l" rtl="0">
              <a:lnSpc>
                <a:spcPct val="100000"/>
              </a:lnSpc>
              <a:spcBef>
                <a:spcPts val="0"/>
              </a:spcBef>
              <a:spcAft>
                <a:spcPts val="0"/>
              </a:spcAft>
              <a:buSzPts val="1800"/>
              <a:buNone/>
            </a:pPr>
            <a:endParaRPr sz="2300" dirty="0">
              <a:latin typeface="Oswald"/>
              <a:ea typeface="Oswald"/>
              <a:cs typeface="Oswald"/>
              <a:sym typeface="Oswald"/>
            </a:endParaRPr>
          </a:p>
          <a:p>
            <a:pPr marL="0" lvl="0" indent="0" algn="l" rtl="0">
              <a:lnSpc>
                <a:spcPct val="100000"/>
              </a:lnSpc>
              <a:spcBef>
                <a:spcPts val="0"/>
              </a:spcBef>
              <a:spcAft>
                <a:spcPts val="0"/>
              </a:spcAft>
              <a:buSzPts val="1800"/>
              <a:buNone/>
            </a:pPr>
            <a:r>
              <a:rPr lang="en-US" sz="2300" dirty="0">
                <a:latin typeface="Oswald"/>
                <a:ea typeface="Oswald"/>
                <a:cs typeface="Oswald"/>
                <a:sym typeface="Oswald"/>
              </a:rPr>
              <a:t>To what extent do you believe this statement to be true?</a:t>
            </a:r>
            <a:endParaRPr sz="2300" dirty="0">
              <a:latin typeface="Oswald"/>
              <a:ea typeface="Oswald"/>
              <a:cs typeface="Oswald"/>
              <a:sym typeface="Oswald"/>
            </a:endParaRPr>
          </a:p>
          <a:p>
            <a:pPr marL="0" lvl="0" indent="0" algn="l" rtl="0">
              <a:lnSpc>
                <a:spcPct val="100000"/>
              </a:lnSpc>
              <a:spcBef>
                <a:spcPts val="0"/>
              </a:spcBef>
              <a:spcAft>
                <a:spcPts val="0"/>
              </a:spcAft>
              <a:buSzPts val="1800"/>
              <a:buNone/>
            </a:pPr>
            <a:r>
              <a:rPr lang="en-US" sz="2300" dirty="0">
                <a:latin typeface="Oswald"/>
                <a:ea typeface="Oswald"/>
                <a:cs typeface="Oswald"/>
                <a:sym typeface="Oswald"/>
              </a:rPr>
              <a:t>Answer the following Poll anonymously:    </a:t>
            </a:r>
            <a:endParaRPr sz="2300" dirty="0">
              <a:latin typeface="Oswald"/>
              <a:ea typeface="Oswald"/>
              <a:cs typeface="Oswald"/>
              <a:sym typeface="Oswald"/>
            </a:endParaRPr>
          </a:p>
          <a:p>
            <a:pPr marL="0" lvl="0" indent="0" algn="l" rtl="0">
              <a:lnSpc>
                <a:spcPct val="100000"/>
              </a:lnSpc>
              <a:spcBef>
                <a:spcPts val="0"/>
              </a:spcBef>
              <a:spcAft>
                <a:spcPts val="0"/>
              </a:spcAft>
              <a:buSzPts val="1800"/>
              <a:buNone/>
            </a:pPr>
            <a:endParaRPr sz="1200" dirty="0">
              <a:latin typeface="Oswald"/>
              <a:ea typeface="Oswald"/>
              <a:cs typeface="Oswald"/>
              <a:sym typeface="Oswald"/>
            </a:endParaRPr>
          </a:p>
          <a:p>
            <a:pPr marL="914400" lvl="1" indent="-323850" algn="l" rtl="0">
              <a:lnSpc>
                <a:spcPct val="100000"/>
              </a:lnSpc>
              <a:spcBef>
                <a:spcPts val="0"/>
              </a:spcBef>
              <a:spcAft>
                <a:spcPts val="0"/>
              </a:spcAft>
              <a:buSzPts val="1500"/>
              <a:buFont typeface="Oswald"/>
              <a:buChar char="○"/>
            </a:pPr>
            <a:r>
              <a:rPr lang="en-US" sz="2300" dirty="0">
                <a:latin typeface="Oswald"/>
                <a:ea typeface="Oswald"/>
                <a:cs typeface="Oswald"/>
                <a:sym typeface="Oswald"/>
              </a:rPr>
              <a:t>Absolutely</a:t>
            </a:r>
            <a:endParaRPr sz="1500" dirty="0">
              <a:latin typeface="Oswald"/>
              <a:ea typeface="Oswald"/>
              <a:cs typeface="Oswald"/>
              <a:sym typeface="Oswald"/>
            </a:endParaRPr>
          </a:p>
          <a:p>
            <a:pPr marL="914400" lvl="1" indent="-323850" algn="l" rtl="0">
              <a:lnSpc>
                <a:spcPct val="100000"/>
              </a:lnSpc>
              <a:spcBef>
                <a:spcPts val="0"/>
              </a:spcBef>
              <a:spcAft>
                <a:spcPts val="0"/>
              </a:spcAft>
              <a:buSzPts val="1500"/>
              <a:buFont typeface="Oswald"/>
              <a:buChar char="○"/>
            </a:pPr>
            <a:r>
              <a:rPr lang="en-US" sz="2300" dirty="0">
                <a:latin typeface="Oswald"/>
                <a:ea typeface="Oswald"/>
                <a:cs typeface="Oswald"/>
                <a:sym typeface="Oswald"/>
              </a:rPr>
              <a:t>Somewhat true</a:t>
            </a:r>
            <a:endParaRPr sz="1500" dirty="0">
              <a:latin typeface="Oswald"/>
              <a:ea typeface="Oswald"/>
              <a:cs typeface="Oswald"/>
              <a:sym typeface="Oswald"/>
            </a:endParaRPr>
          </a:p>
          <a:p>
            <a:pPr marL="914400" lvl="1" indent="-323850" algn="l" rtl="0">
              <a:lnSpc>
                <a:spcPct val="100000"/>
              </a:lnSpc>
              <a:spcBef>
                <a:spcPts val="0"/>
              </a:spcBef>
              <a:spcAft>
                <a:spcPts val="0"/>
              </a:spcAft>
              <a:buSzPts val="1500"/>
              <a:buFont typeface="Oswald"/>
              <a:buChar char="○"/>
            </a:pPr>
            <a:r>
              <a:rPr lang="en-US" sz="2300" dirty="0">
                <a:latin typeface="Oswald"/>
                <a:ea typeface="Oswald"/>
                <a:cs typeface="Oswald"/>
                <a:sym typeface="Oswald"/>
              </a:rPr>
              <a:t>Not sure</a:t>
            </a:r>
            <a:endParaRPr sz="1500" dirty="0">
              <a:latin typeface="Oswald"/>
              <a:ea typeface="Oswald"/>
              <a:cs typeface="Oswald"/>
              <a:sym typeface="Oswald"/>
            </a:endParaRPr>
          </a:p>
          <a:p>
            <a:pPr marL="914400" lvl="1" indent="-323850" algn="l" rtl="0">
              <a:lnSpc>
                <a:spcPct val="100000"/>
              </a:lnSpc>
              <a:spcBef>
                <a:spcPts val="0"/>
              </a:spcBef>
              <a:spcAft>
                <a:spcPts val="0"/>
              </a:spcAft>
              <a:buSzPts val="1500"/>
              <a:buFont typeface="Oswald"/>
              <a:buChar char="○"/>
            </a:pPr>
            <a:r>
              <a:rPr lang="en-US" sz="2300" dirty="0">
                <a:latin typeface="Oswald"/>
                <a:ea typeface="Oswald"/>
                <a:cs typeface="Oswald"/>
                <a:sym typeface="Oswald"/>
              </a:rPr>
              <a:t>I don’t think so</a:t>
            </a:r>
            <a:endParaRPr sz="1500" dirty="0">
              <a:latin typeface="Oswald"/>
              <a:ea typeface="Oswald"/>
              <a:cs typeface="Oswald"/>
              <a:sym typeface="Oswald"/>
            </a:endParaRPr>
          </a:p>
          <a:p>
            <a:pPr marL="457200" lvl="0" indent="-228600" algn="l" rtl="0">
              <a:lnSpc>
                <a:spcPct val="115000"/>
              </a:lnSpc>
              <a:spcBef>
                <a:spcPts val="0"/>
              </a:spcBef>
              <a:spcAft>
                <a:spcPts val="0"/>
              </a:spcAft>
              <a:buSzPts val="1800"/>
              <a:buNone/>
            </a:pPr>
            <a:endParaRPr dirty="0"/>
          </a:p>
        </p:txBody>
      </p:sp>
      <p:pic>
        <p:nvPicPr>
          <p:cNvPr id="111" name="Google Shape;111;p5"/>
          <p:cNvPicPr preferRelativeResize="0"/>
          <p:nvPr/>
        </p:nvPicPr>
        <p:blipFill>
          <a:blip r:embed="rId3">
            <a:alphaModFix/>
          </a:blip>
          <a:stretch>
            <a:fillRect/>
          </a:stretch>
        </p:blipFill>
        <p:spPr>
          <a:xfrm>
            <a:off x="6601691" y="1859802"/>
            <a:ext cx="2243262" cy="234892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
          <p:cNvSpPr txBox="1">
            <a:spLocks noGrp="1"/>
          </p:cNvSpPr>
          <p:nvPr>
            <p:ph type="title"/>
          </p:nvPr>
        </p:nvSpPr>
        <p:spPr>
          <a:xfrm>
            <a:off x="206550" y="154525"/>
            <a:ext cx="8520600" cy="56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700" b="1">
                <a:solidFill>
                  <a:srgbClr val="387966"/>
                </a:solidFill>
              </a:rPr>
              <a:t>Clarifying terms</a:t>
            </a:r>
            <a:endParaRPr sz="3700"/>
          </a:p>
        </p:txBody>
      </p:sp>
      <p:sp>
        <p:nvSpPr>
          <p:cNvPr id="117" name="Google Shape;117;p4"/>
          <p:cNvSpPr txBox="1">
            <a:spLocks noGrp="1"/>
          </p:cNvSpPr>
          <p:nvPr>
            <p:ph type="body" idx="1"/>
          </p:nvPr>
        </p:nvSpPr>
        <p:spPr>
          <a:xfrm>
            <a:off x="311700" y="720035"/>
            <a:ext cx="4699571" cy="384884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endParaRPr sz="3000"/>
          </a:p>
          <a:p>
            <a:pPr marL="114300" lvl="0" indent="0" algn="l" rtl="0">
              <a:lnSpc>
                <a:spcPct val="115000"/>
              </a:lnSpc>
              <a:spcBef>
                <a:spcPts val="0"/>
              </a:spcBef>
              <a:spcAft>
                <a:spcPts val="0"/>
              </a:spcAft>
              <a:buSzPts val="1800"/>
              <a:buNone/>
            </a:pPr>
            <a:endParaRPr sz="3000"/>
          </a:p>
          <a:p>
            <a:pPr marL="0" lvl="0" indent="0" algn="l" rtl="0">
              <a:lnSpc>
                <a:spcPct val="115000"/>
              </a:lnSpc>
              <a:spcBef>
                <a:spcPts val="0"/>
              </a:spcBef>
              <a:spcAft>
                <a:spcPts val="0"/>
              </a:spcAft>
              <a:buSzPts val="1800"/>
              <a:buNone/>
            </a:pPr>
            <a:r>
              <a:rPr lang="en-US" sz="3600">
                <a:latin typeface="Oswald"/>
                <a:ea typeface="Oswald"/>
                <a:cs typeface="Oswald"/>
                <a:sym typeface="Oswald"/>
              </a:rPr>
              <a:t>What is your understanding of the term </a:t>
            </a:r>
            <a:r>
              <a:rPr lang="en-US" sz="3600" i="1">
                <a:latin typeface="Oswald"/>
                <a:ea typeface="Oswald"/>
                <a:cs typeface="Oswald"/>
                <a:sym typeface="Oswald"/>
              </a:rPr>
              <a:t>stereotype</a:t>
            </a:r>
            <a:r>
              <a:rPr lang="en-US" sz="3600">
                <a:latin typeface="Oswald"/>
                <a:ea typeface="Oswald"/>
                <a:cs typeface="Oswald"/>
                <a:sym typeface="Oswald"/>
              </a:rPr>
              <a:t>?</a:t>
            </a:r>
            <a:endParaRPr sz="3600">
              <a:latin typeface="Oswald"/>
              <a:ea typeface="Oswald"/>
              <a:cs typeface="Oswald"/>
              <a:sym typeface="Oswald"/>
            </a:endParaRPr>
          </a:p>
          <a:p>
            <a:pPr marL="457200" lvl="0" indent="-228600" algn="l" rtl="0">
              <a:lnSpc>
                <a:spcPct val="115000"/>
              </a:lnSpc>
              <a:spcBef>
                <a:spcPts val="0"/>
              </a:spcBef>
              <a:spcAft>
                <a:spcPts val="0"/>
              </a:spcAft>
              <a:buSzPts val="1800"/>
              <a:buNone/>
            </a:pPr>
            <a:endParaRPr sz="3000"/>
          </a:p>
          <a:p>
            <a:pPr marL="114300" lvl="0" indent="0" algn="l" rtl="0">
              <a:lnSpc>
                <a:spcPct val="115000"/>
              </a:lnSpc>
              <a:spcBef>
                <a:spcPts val="0"/>
              </a:spcBef>
              <a:spcAft>
                <a:spcPts val="0"/>
              </a:spcAft>
              <a:buSzPts val="1800"/>
              <a:buNone/>
            </a:pPr>
            <a:endParaRPr sz="3000"/>
          </a:p>
          <a:p>
            <a:pPr marL="457200" lvl="0" indent="-228600" algn="l" rtl="0">
              <a:lnSpc>
                <a:spcPct val="115000"/>
              </a:lnSpc>
              <a:spcBef>
                <a:spcPts val="0"/>
              </a:spcBef>
              <a:spcAft>
                <a:spcPts val="0"/>
              </a:spcAft>
              <a:buSzPts val="1800"/>
              <a:buNone/>
            </a:pPr>
            <a:endParaRPr sz="3000"/>
          </a:p>
        </p:txBody>
      </p:sp>
      <p:pic>
        <p:nvPicPr>
          <p:cNvPr id="118" name="Google Shape;118;p4"/>
          <p:cNvPicPr preferRelativeResize="0"/>
          <p:nvPr/>
        </p:nvPicPr>
        <p:blipFill>
          <a:blip r:embed="rId3">
            <a:alphaModFix/>
          </a:blip>
          <a:stretch>
            <a:fillRect/>
          </a:stretch>
        </p:blipFill>
        <p:spPr>
          <a:xfrm>
            <a:off x="5591275" y="643750"/>
            <a:ext cx="3371626" cy="33716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56"/>
          <p:cNvSpPr txBox="1">
            <a:spLocks noGrp="1"/>
          </p:cNvSpPr>
          <p:nvPr>
            <p:ph type="title"/>
          </p:nvPr>
        </p:nvSpPr>
        <p:spPr>
          <a:xfrm>
            <a:off x="241525" y="123000"/>
            <a:ext cx="8520600" cy="56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700" b="1">
                <a:solidFill>
                  <a:srgbClr val="387966"/>
                </a:solidFill>
              </a:rPr>
              <a:t>Clarifying terms</a:t>
            </a:r>
            <a:endParaRPr sz="3700"/>
          </a:p>
        </p:txBody>
      </p:sp>
      <p:sp>
        <p:nvSpPr>
          <p:cNvPr id="124" name="Google Shape;124;p56"/>
          <p:cNvSpPr txBox="1">
            <a:spLocks noGrp="1"/>
          </p:cNvSpPr>
          <p:nvPr>
            <p:ph type="body" idx="1"/>
          </p:nvPr>
        </p:nvSpPr>
        <p:spPr>
          <a:xfrm>
            <a:off x="311700" y="902375"/>
            <a:ext cx="7193100" cy="366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3300">
                <a:latin typeface="Oswald"/>
                <a:ea typeface="Oswald"/>
                <a:cs typeface="Oswald"/>
                <a:sym typeface="Oswald"/>
              </a:rPr>
              <a:t>How does your understanding compare to this definition?</a:t>
            </a:r>
            <a:endParaRPr sz="3300">
              <a:latin typeface="Oswald"/>
              <a:ea typeface="Oswald"/>
              <a:cs typeface="Oswald"/>
              <a:sym typeface="Oswald"/>
            </a:endParaRPr>
          </a:p>
          <a:p>
            <a:pPr marL="114300" lvl="0" indent="0" algn="l" rtl="0">
              <a:lnSpc>
                <a:spcPct val="115000"/>
              </a:lnSpc>
              <a:spcBef>
                <a:spcPts val="0"/>
              </a:spcBef>
              <a:spcAft>
                <a:spcPts val="0"/>
              </a:spcAft>
              <a:buSzPts val="1800"/>
              <a:buNone/>
            </a:pPr>
            <a:endParaRPr sz="2400">
              <a:latin typeface="Oswald"/>
              <a:ea typeface="Oswald"/>
              <a:cs typeface="Oswald"/>
              <a:sym typeface="Oswald"/>
            </a:endParaRPr>
          </a:p>
          <a:p>
            <a:pPr marL="0" lvl="0" indent="0" algn="l" rtl="0">
              <a:lnSpc>
                <a:spcPct val="115000"/>
              </a:lnSpc>
              <a:spcBef>
                <a:spcPts val="0"/>
              </a:spcBef>
              <a:spcAft>
                <a:spcPts val="0"/>
              </a:spcAft>
              <a:buSzPts val="1800"/>
              <a:buNone/>
            </a:pPr>
            <a:r>
              <a:rPr lang="en-US" sz="3300" b="1">
                <a:latin typeface="Oswald"/>
                <a:ea typeface="Oswald"/>
                <a:cs typeface="Oswald"/>
                <a:sym typeface="Oswald"/>
              </a:rPr>
              <a:t>Stereotype:</a:t>
            </a:r>
            <a:r>
              <a:rPr lang="en-US" sz="3300">
                <a:latin typeface="Oswald"/>
                <a:ea typeface="Oswald"/>
                <a:cs typeface="Oswald"/>
                <a:sym typeface="Oswald"/>
              </a:rPr>
              <a:t> a widely held but fixed, oversimplified, mistaken image or idea of a particular type of person or thing.</a:t>
            </a:r>
            <a:endParaRPr sz="3600">
              <a:latin typeface="Oswald"/>
              <a:ea typeface="Oswald"/>
              <a:cs typeface="Oswald"/>
              <a:sym typeface="Oswald"/>
            </a:endParaRPr>
          </a:p>
          <a:p>
            <a:pPr marL="114300" lvl="0" indent="0" algn="l" rtl="0">
              <a:lnSpc>
                <a:spcPct val="115000"/>
              </a:lnSpc>
              <a:spcBef>
                <a:spcPts val="0"/>
              </a:spcBef>
              <a:spcAft>
                <a:spcPts val="0"/>
              </a:spcAft>
              <a:buSzPts val="1800"/>
              <a:buNone/>
            </a:pPr>
            <a:endParaRPr>
              <a:solidFill>
                <a:schemeClr val="dk1"/>
              </a:solidFill>
            </a:endParaRPr>
          </a:p>
          <a:p>
            <a:pPr marL="114300" lvl="0" indent="0" algn="l" rtl="0">
              <a:lnSpc>
                <a:spcPct val="115000"/>
              </a:lnSpc>
              <a:spcBef>
                <a:spcPts val="0"/>
              </a:spcBef>
              <a:spcAft>
                <a:spcPts val="0"/>
              </a:spcAft>
              <a:buSzPts val="1800"/>
              <a:buNone/>
            </a:pPr>
            <a:endParaRPr/>
          </a:p>
          <a:p>
            <a:pPr marL="457200" lvl="0" indent="-228600" algn="l" rtl="0">
              <a:lnSpc>
                <a:spcPct val="115000"/>
              </a:lnSpc>
              <a:spcBef>
                <a:spcPts val="0"/>
              </a:spcBef>
              <a:spcAft>
                <a:spcPts val="0"/>
              </a:spcAft>
              <a:buSzPts val="1800"/>
              <a:buNone/>
            </a:pPr>
            <a:endParaRPr/>
          </a:p>
        </p:txBody>
      </p:sp>
      <p:pic>
        <p:nvPicPr>
          <p:cNvPr id="125" name="Google Shape;125;p56"/>
          <p:cNvPicPr preferRelativeResize="0"/>
          <p:nvPr/>
        </p:nvPicPr>
        <p:blipFill>
          <a:blip r:embed="rId3">
            <a:alphaModFix/>
          </a:blip>
          <a:stretch>
            <a:fillRect/>
          </a:stretch>
        </p:blipFill>
        <p:spPr>
          <a:xfrm>
            <a:off x="7459175" y="1845875"/>
            <a:ext cx="1451750" cy="1451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57"/>
          <p:cNvSpPr txBox="1">
            <a:spLocks noGrp="1"/>
          </p:cNvSpPr>
          <p:nvPr>
            <p:ph type="title"/>
          </p:nvPr>
        </p:nvSpPr>
        <p:spPr>
          <a:xfrm>
            <a:off x="199978" y="664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solidFill>
                  <a:srgbClr val="387966"/>
                </a:solidFill>
              </a:rPr>
              <a:t>Activity: Media portrayals of men and women</a:t>
            </a:r>
            <a:endParaRPr/>
          </a:p>
        </p:txBody>
      </p:sp>
      <p:sp>
        <p:nvSpPr>
          <p:cNvPr id="131" name="Google Shape;131;p57"/>
          <p:cNvSpPr txBox="1">
            <a:spLocks noGrp="1"/>
          </p:cNvSpPr>
          <p:nvPr>
            <p:ph type="body" idx="1"/>
          </p:nvPr>
        </p:nvSpPr>
        <p:spPr>
          <a:xfrm>
            <a:off x="98854" y="709375"/>
            <a:ext cx="8823093" cy="3561944"/>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US" sz="2000">
                <a:solidFill>
                  <a:schemeClr val="dk1"/>
                </a:solidFill>
                <a:latin typeface="Oswald"/>
                <a:ea typeface="Oswald"/>
                <a:cs typeface="Oswald"/>
                <a:sym typeface="Oswald"/>
              </a:rPr>
              <a:t>We are often bombarded by media images on social media platforms such as Instagram, Facebook, video games, Youtube, etc.</a:t>
            </a:r>
            <a:endParaRPr sz="2000">
              <a:solidFill>
                <a:schemeClr val="dk1"/>
              </a:solidFill>
              <a:latin typeface="Oswald"/>
              <a:ea typeface="Oswald"/>
              <a:cs typeface="Oswald"/>
              <a:sym typeface="Oswald"/>
            </a:endParaRPr>
          </a:p>
          <a:p>
            <a:pPr marL="114300" lvl="0" indent="0" algn="l" rtl="0">
              <a:lnSpc>
                <a:spcPct val="115000"/>
              </a:lnSpc>
              <a:spcBef>
                <a:spcPts val="0"/>
              </a:spcBef>
              <a:spcAft>
                <a:spcPts val="0"/>
              </a:spcAft>
              <a:buSzPts val="1800"/>
              <a:buNone/>
            </a:pPr>
            <a:endParaRPr sz="1600">
              <a:solidFill>
                <a:schemeClr val="dk1"/>
              </a:solidFill>
              <a:latin typeface="Oswald"/>
              <a:ea typeface="Oswald"/>
              <a:cs typeface="Oswald"/>
              <a:sym typeface="Oswald"/>
            </a:endParaRPr>
          </a:p>
          <a:p>
            <a:pPr marL="114300" lvl="0" indent="0" algn="l" rtl="0">
              <a:lnSpc>
                <a:spcPct val="115000"/>
              </a:lnSpc>
              <a:spcBef>
                <a:spcPts val="0"/>
              </a:spcBef>
              <a:spcAft>
                <a:spcPts val="0"/>
              </a:spcAft>
              <a:buSzPts val="1800"/>
              <a:buNone/>
            </a:pPr>
            <a:r>
              <a:rPr lang="en-US" sz="2000">
                <a:solidFill>
                  <a:schemeClr val="dk1"/>
                </a:solidFill>
                <a:latin typeface="Oswald"/>
                <a:ea typeface="Oswald"/>
                <a:cs typeface="Oswald"/>
                <a:sym typeface="Oswald"/>
              </a:rPr>
              <a:t>Individually, think about the images of men and women you see in the media, and particularly on social media. </a:t>
            </a:r>
            <a:endParaRPr sz="2000">
              <a:solidFill>
                <a:schemeClr val="dk1"/>
              </a:solidFill>
              <a:latin typeface="Oswald"/>
              <a:ea typeface="Oswald"/>
              <a:cs typeface="Oswald"/>
              <a:sym typeface="Oswald"/>
            </a:endParaRPr>
          </a:p>
          <a:p>
            <a:pPr marL="457200" lvl="0" indent="-342900" algn="l" rtl="0">
              <a:lnSpc>
                <a:spcPct val="115000"/>
              </a:lnSpc>
              <a:spcBef>
                <a:spcPts val="0"/>
              </a:spcBef>
              <a:spcAft>
                <a:spcPts val="0"/>
              </a:spcAft>
              <a:buSzPts val="1800"/>
              <a:buFont typeface="Oswald"/>
              <a:buChar char="●"/>
            </a:pPr>
            <a:r>
              <a:rPr lang="en-US" sz="2000">
                <a:solidFill>
                  <a:schemeClr val="dk1"/>
                </a:solidFill>
                <a:latin typeface="Oswald"/>
                <a:ea typeface="Oswald"/>
                <a:cs typeface="Oswald"/>
                <a:sym typeface="Oswald"/>
              </a:rPr>
              <a:t>What do the men/women look like? </a:t>
            </a:r>
            <a:endParaRPr sz="2000">
              <a:solidFill>
                <a:schemeClr val="dk1"/>
              </a:solidFill>
              <a:latin typeface="Oswald"/>
              <a:ea typeface="Oswald"/>
              <a:cs typeface="Oswald"/>
              <a:sym typeface="Oswald"/>
            </a:endParaRPr>
          </a:p>
          <a:p>
            <a:pPr marL="457200" lvl="0" indent="-342900" algn="l" rtl="0">
              <a:lnSpc>
                <a:spcPct val="115000"/>
              </a:lnSpc>
              <a:spcBef>
                <a:spcPts val="0"/>
              </a:spcBef>
              <a:spcAft>
                <a:spcPts val="0"/>
              </a:spcAft>
              <a:buSzPts val="1800"/>
              <a:buFont typeface="Oswald"/>
              <a:buChar char="●"/>
            </a:pPr>
            <a:r>
              <a:rPr lang="en-US" sz="2000">
                <a:solidFill>
                  <a:schemeClr val="dk1"/>
                </a:solidFill>
                <a:latin typeface="Oswald"/>
                <a:ea typeface="Oswald"/>
                <a:cs typeface="Oswald"/>
                <a:sym typeface="Oswald"/>
              </a:rPr>
              <a:t>How do they act?</a:t>
            </a:r>
            <a:endParaRPr sz="2000">
              <a:solidFill>
                <a:schemeClr val="dk1"/>
              </a:solidFill>
              <a:latin typeface="Oswald"/>
              <a:ea typeface="Oswald"/>
              <a:cs typeface="Oswald"/>
              <a:sym typeface="Oswald"/>
            </a:endParaRPr>
          </a:p>
          <a:p>
            <a:pPr marL="457200" lvl="0" indent="-342900" algn="l" rtl="0">
              <a:lnSpc>
                <a:spcPct val="115000"/>
              </a:lnSpc>
              <a:spcBef>
                <a:spcPts val="0"/>
              </a:spcBef>
              <a:spcAft>
                <a:spcPts val="0"/>
              </a:spcAft>
              <a:buSzPts val="1800"/>
              <a:buFont typeface="Oswald"/>
              <a:buChar char="●"/>
            </a:pPr>
            <a:r>
              <a:rPr lang="en-US" sz="2000">
                <a:solidFill>
                  <a:schemeClr val="dk1"/>
                </a:solidFill>
                <a:latin typeface="Oswald"/>
                <a:ea typeface="Oswald"/>
                <a:cs typeface="Oswald"/>
                <a:sym typeface="Oswald"/>
              </a:rPr>
              <a:t>How do they dress?</a:t>
            </a:r>
            <a:endParaRPr sz="2000">
              <a:solidFill>
                <a:schemeClr val="dk1"/>
              </a:solidFill>
              <a:latin typeface="Oswald"/>
              <a:ea typeface="Oswald"/>
              <a:cs typeface="Oswald"/>
              <a:sym typeface="Oswald"/>
            </a:endParaRPr>
          </a:p>
          <a:p>
            <a:pPr marL="457200" lvl="0" indent="-228600" algn="l" rtl="0">
              <a:lnSpc>
                <a:spcPct val="115000"/>
              </a:lnSpc>
              <a:spcBef>
                <a:spcPts val="0"/>
              </a:spcBef>
              <a:spcAft>
                <a:spcPts val="0"/>
              </a:spcAft>
              <a:buSzPts val="1800"/>
              <a:buNone/>
            </a:pPr>
            <a:endParaRPr sz="1600">
              <a:solidFill>
                <a:schemeClr val="dk1"/>
              </a:solidFill>
              <a:latin typeface="Oswald"/>
              <a:ea typeface="Oswald"/>
              <a:cs typeface="Oswald"/>
              <a:sym typeface="Oswald"/>
            </a:endParaRPr>
          </a:p>
          <a:p>
            <a:pPr marL="114300" lvl="0" indent="0" algn="l" rtl="0">
              <a:lnSpc>
                <a:spcPct val="115000"/>
              </a:lnSpc>
              <a:spcBef>
                <a:spcPts val="0"/>
              </a:spcBef>
              <a:spcAft>
                <a:spcPts val="0"/>
              </a:spcAft>
              <a:buSzPts val="1800"/>
              <a:buNone/>
            </a:pPr>
            <a:r>
              <a:rPr lang="en-US" sz="2000">
                <a:solidFill>
                  <a:schemeClr val="dk1"/>
                </a:solidFill>
                <a:latin typeface="Oswald"/>
                <a:ea typeface="Oswald"/>
                <a:cs typeface="Oswald"/>
                <a:sym typeface="Oswald"/>
              </a:rPr>
              <a:t>Share your thoughts on how the media portrays the “Ideal Man” and the “Ideal Woman”.</a:t>
            </a:r>
            <a:endParaRPr sz="2000">
              <a:solidFill>
                <a:schemeClr val="dk1"/>
              </a:solidFill>
              <a:latin typeface="Oswald"/>
              <a:ea typeface="Oswald"/>
              <a:cs typeface="Oswald"/>
              <a:sym typeface="Oswald"/>
            </a:endParaRPr>
          </a:p>
        </p:txBody>
      </p:sp>
      <p:pic>
        <p:nvPicPr>
          <p:cNvPr id="132" name="Google Shape;132;p57"/>
          <p:cNvPicPr preferRelativeResize="0"/>
          <p:nvPr/>
        </p:nvPicPr>
        <p:blipFill rotWithShape="1">
          <a:blip r:embed="rId3">
            <a:alphaModFix/>
          </a:blip>
          <a:srcRect/>
          <a:stretch/>
        </p:blipFill>
        <p:spPr>
          <a:xfrm>
            <a:off x="6979220" y="2008515"/>
            <a:ext cx="1408237" cy="140823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8"/>
          <p:cNvSpPr txBox="1">
            <a:spLocks noGrp="1"/>
          </p:cNvSpPr>
          <p:nvPr>
            <p:ph type="title"/>
          </p:nvPr>
        </p:nvSpPr>
        <p:spPr>
          <a:xfrm>
            <a:off x="222050" y="56813"/>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solidFill>
                  <a:srgbClr val="387966"/>
                </a:solidFill>
              </a:rPr>
              <a:t>Activity: Media portrayals of men and women</a:t>
            </a:r>
            <a:endParaRPr/>
          </a:p>
        </p:txBody>
      </p:sp>
      <p:graphicFrame>
        <p:nvGraphicFramePr>
          <p:cNvPr id="138" name="Google Shape;138;p58"/>
          <p:cNvGraphicFramePr/>
          <p:nvPr/>
        </p:nvGraphicFramePr>
        <p:xfrm>
          <a:off x="1434353" y="1282075"/>
          <a:ext cx="6096000" cy="914420"/>
        </p:xfrm>
        <a:graphic>
          <a:graphicData uri="http://schemas.openxmlformats.org/drawingml/2006/table">
            <a:tbl>
              <a:tblPr firstRow="1" bandRow="1">
                <a:noFill/>
                <a:tableStyleId>{00D276F4-698D-447B-84C3-5B94F6F8E8F8}</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50">
                <a:tc>
                  <a:txBody>
                    <a:bodyPr/>
                    <a:lstStyle/>
                    <a:p>
                      <a:pPr marL="0" marR="0" lvl="0" indent="0" algn="ctr" rtl="0">
                        <a:lnSpc>
                          <a:spcPct val="100000"/>
                        </a:lnSpc>
                        <a:spcBef>
                          <a:spcPts val="0"/>
                        </a:spcBef>
                        <a:spcAft>
                          <a:spcPts val="0"/>
                        </a:spcAft>
                        <a:buNone/>
                      </a:pPr>
                      <a:r>
                        <a:rPr lang="en-US" sz="2000" b="0">
                          <a:latin typeface="Oswald"/>
                          <a:ea typeface="Oswald"/>
                          <a:cs typeface="Oswald"/>
                          <a:sym typeface="Oswald"/>
                        </a:rPr>
                        <a:t>“</a:t>
                      </a:r>
                      <a:r>
                        <a:rPr lang="en-US" sz="2000" b="0" u="none" strike="noStrike" cap="none">
                          <a:latin typeface="Oswald"/>
                          <a:ea typeface="Oswald"/>
                          <a:cs typeface="Oswald"/>
                          <a:sym typeface="Oswald"/>
                        </a:rPr>
                        <a:t>Ideal</a:t>
                      </a:r>
                      <a:r>
                        <a:rPr lang="en-US" sz="2000" b="0">
                          <a:latin typeface="Oswald"/>
                          <a:ea typeface="Oswald"/>
                          <a:cs typeface="Oswald"/>
                          <a:sym typeface="Oswald"/>
                        </a:rPr>
                        <a:t>”</a:t>
                      </a:r>
                      <a:r>
                        <a:rPr lang="en-US" sz="2000" b="0" u="none" strike="noStrike" cap="none">
                          <a:latin typeface="Oswald"/>
                          <a:ea typeface="Oswald"/>
                          <a:cs typeface="Oswald"/>
                          <a:sym typeface="Oswald"/>
                        </a:rPr>
                        <a:t> Woman</a:t>
                      </a:r>
                      <a:endParaRPr b="0">
                        <a:latin typeface="Oswald"/>
                        <a:ea typeface="Oswald"/>
                        <a:cs typeface="Oswald"/>
                        <a:sym typeface="Oswald"/>
                      </a:endParaRPr>
                    </a:p>
                  </a:txBody>
                  <a:tcPr marL="91450" marR="91450" marT="45725" marB="45725">
                    <a:solidFill>
                      <a:schemeClr val="dk2"/>
                    </a:solidFill>
                  </a:tcPr>
                </a:tc>
                <a:tc>
                  <a:txBody>
                    <a:bodyPr/>
                    <a:lstStyle/>
                    <a:p>
                      <a:pPr marL="0" marR="0" lvl="0" indent="0" algn="ctr" rtl="0">
                        <a:lnSpc>
                          <a:spcPct val="100000"/>
                        </a:lnSpc>
                        <a:spcBef>
                          <a:spcPts val="0"/>
                        </a:spcBef>
                        <a:spcAft>
                          <a:spcPts val="0"/>
                        </a:spcAft>
                        <a:buNone/>
                      </a:pPr>
                      <a:r>
                        <a:rPr lang="en-US" sz="2000" b="0">
                          <a:latin typeface="Oswald"/>
                          <a:ea typeface="Oswald"/>
                          <a:cs typeface="Oswald"/>
                          <a:sym typeface="Oswald"/>
                        </a:rPr>
                        <a:t>“</a:t>
                      </a:r>
                      <a:r>
                        <a:rPr lang="en-US" sz="2000" b="0" u="none" strike="noStrike" cap="none">
                          <a:latin typeface="Oswald"/>
                          <a:ea typeface="Oswald"/>
                          <a:cs typeface="Oswald"/>
                          <a:sym typeface="Oswald"/>
                        </a:rPr>
                        <a:t>Ideal</a:t>
                      </a:r>
                      <a:r>
                        <a:rPr lang="en-US" sz="2000" b="0">
                          <a:latin typeface="Oswald"/>
                          <a:ea typeface="Oswald"/>
                          <a:cs typeface="Oswald"/>
                          <a:sym typeface="Oswald"/>
                        </a:rPr>
                        <a:t>”</a:t>
                      </a:r>
                      <a:r>
                        <a:rPr lang="en-US" sz="2000" b="0" u="none" strike="noStrike" cap="none">
                          <a:latin typeface="Oswald"/>
                          <a:ea typeface="Oswald"/>
                          <a:cs typeface="Oswald"/>
                          <a:sym typeface="Oswald"/>
                        </a:rPr>
                        <a:t> Man</a:t>
                      </a:r>
                      <a:endParaRPr b="0">
                        <a:latin typeface="Oswald"/>
                        <a:ea typeface="Oswald"/>
                        <a:cs typeface="Oswald"/>
                        <a:sym typeface="Oswald"/>
                      </a:endParaRPr>
                    </a:p>
                  </a:txBody>
                  <a:tcPr marL="91450" marR="91450" marT="45725" marB="45725">
                    <a:solidFill>
                      <a:schemeClr val="dk2"/>
                    </a:solidFill>
                  </a:tcPr>
                </a:tc>
                <a:extLst>
                  <a:ext uri="{0D108BD9-81ED-4DB2-BD59-A6C34878D82A}">
                    <a16:rowId xmlns:a16="http://schemas.microsoft.com/office/drawing/2014/main" val="10000"/>
                  </a:ext>
                </a:extLst>
              </a:tr>
              <a:tr h="370850">
                <a:tc>
                  <a:txBody>
                    <a:bodyPr/>
                    <a:lstStyle/>
                    <a:p>
                      <a:pPr marL="342900" marR="0" lvl="0" indent="-342900" algn="l" rtl="0">
                        <a:lnSpc>
                          <a:spcPct val="100000"/>
                        </a:lnSpc>
                        <a:spcBef>
                          <a:spcPts val="0"/>
                        </a:spcBef>
                        <a:spcAft>
                          <a:spcPts val="0"/>
                        </a:spcAft>
                        <a:buClr>
                          <a:srgbClr val="000000"/>
                        </a:buClr>
                        <a:buSzPts val="2000"/>
                        <a:buFont typeface="Oswald"/>
                        <a:buChar char="•"/>
                      </a:pPr>
                      <a:endParaRPr sz="1400" i="0" u="none" strike="noStrike" cap="none">
                        <a:solidFill>
                          <a:schemeClr val="dk1"/>
                        </a:solidFill>
                        <a:latin typeface="Oswald"/>
                        <a:ea typeface="Oswald"/>
                        <a:cs typeface="Oswald"/>
                        <a:sym typeface="Oswald"/>
                      </a:endParaRPr>
                    </a:p>
                    <a:p>
                      <a:pPr marL="0" marR="0" lvl="0" indent="0" algn="l" rtl="0">
                        <a:lnSpc>
                          <a:spcPct val="100000"/>
                        </a:lnSpc>
                        <a:spcBef>
                          <a:spcPts val="0"/>
                        </a:spcBef>
                        <a:spcAft>
                          <a:spcPts val="0"/>
                        </a:spcAft>
                        <a:buNone/>
                      </a:pPr>
                      <a:endParaRPr sz="1400" u="none" strike="noStrike" cap="none">
                        <a:latin typeface="Oswald"/>
                        <a:ea typeface="Oswald"/>
                        <a:cs typeface="Oswald"/>
                        <a:sym typeface="Oswald"/>
                      </a:endParaRPr>
                    </a:p>
                  </a:txBody>
                  <a:tcPr marL="91450" marR="91450" marT="45725" marB="45725">
                    <a:solidFill>
                      <a:schemeClr val="lt2"/>
                    </a:solidFill>
                  </a:tcPr>
                </a:tc>
                <a:tc>
                  <a:txBody>
                    <a:bodyPr/>
                    <a:lstStyle/>
                    <a:p>
                      <a:pPr marL="342900" marR="0" lvl="0" indent="-342900" algn="l" rtl="0">
                        <a:lnSpc>
                          <a:spcPct val="100000"/>
                        </a:lnSpc>
                        <a:spcBef>
                          <a:spcPts val="0"/>
                        </a:spcBef>
                        <a:spcAft>
                          <a:spcPts val="0"/>
                        </a:spcAft>
                        <a:buClr>
                          <a:srgbClr val="000000"/>
                        </a:buClr>
                        <a:buSzPts val="2000"/>
                        <a:buFont typeface="Oswald"/>
                        <a:buChar char="•"/>
                      </a:pPr>
                      <a:endParaRPr>
                        <a:latin typeface="Oswald"/>
                        <a:ea typeface="Oswald"/>
                        <a:cs typeface="Oswald"/>
                        <a:sym typeface="Oswald"/>
                      </a:endParaRPr>
                    </a:p>
                  </a:txBody>
                  <a:tcPr marL="91450" marR="91450" marT="45725" marB="45725">
                    <a:solidFill>
                      <a:schemeClr val="lt2"/>
                    </a:solidFill>
                  </a:tcPr>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3925</Words>
  <Application>Microsoft Office PowerPoint</Application>
  <PresentationFormat>On-screen Show (16:9)</PresentationFormat>
  <Paragraphs>355</Paragraphs>
  <Slides>27</Slides>
  <Notes>27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Calibri</vt:lpstr>
      <vt:lpstr>Lora</vt:lpstr>
      <vt:lpstr>Oswald</vt:lpstr>
      <vt:lpstr>Times</vt:lpstr>
      <vt:lpstr>Simple Light</vt:lpstr>
      <vt:lpstr>Simple Light</vt:lpstr>
      <vt:lpstr>Challenging Unhealthy Representations in the Media</vt:lpstr>
      <vt:lpstr>PowerPoint Presentation</vt:lpstr>
      <vt:lpstr>Something for you to think about… </vt:lpstr>
      <vt:lpstr>What we will be working towards…</vt:lpstr>
      <vt:lpstr>What is your initial thinking?</vt:lpstr>
      <vt:lpstr>Clarifying terms</vt:lpstr>
      <vt:lpstr>Clarifying terms</vt:lpstr>
      <vt:lpstr>Activity: Media portrayals of men and women</vt:lpstr>
      <vt:lpstr>Activity: Media portrayals of men and women</vt:lpstr>
      <vt:lpstr>Activity: Media portrayals of men and women</vt:lpstr>
      <vt:lpstr>Let’s reflect</vt:lpstr>
      <vt:lpstr>Let’s reflect</vt:lpstr>
      <vt:lpstr>Analyzing gendered media representations </vt:lpstr>
      <vt:lpstr>Analyzing gendered media representations </vt:lpstr>
      <vt:lpstr>Analyzing gendered media representations </vt:lpstr>
      <vt:lpstr>Analyzing gendered media representations </vt:lpstr>
      <vt:lpstr>What’s your thinking now?</vt:lpstr>
      <vt:lpstr>PowerPoint Presentation</vt:lpstr>
      <vt:lpstr>PowerPoint Presentation</vt:lpstr>
      <vt:lpstr>PowerPoint Presentation</vt:lpstr>
      <vt:lpstr>Challenging discrimination in the media</vt:lpstr>
      <vt:lpstr>Challenging discrimination in the media</vt:lpstr>
      <vt:lpstr>Challenging discrimination in the media</vt:lpstr>
      <vt:lpstr>Make a change!</vt:lpstr>
      <vt:lpstr>What is your thinking now?</vt:lpstr>
      <vt:lpstr>What is your thinking now?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Challenging Unhealthy Representations in the Media</dc:title>
  <dc:creator>David Garzon</dc:creator>
  <cp:lastModifiedBy>David Felipe Garzon Valdes</cp:lastModifiedBy>
  <cp:revision>2</cp:revision>
  <dcterms:modified xsi:type="dcterms:W3CDTF">2021-07-29T21:22:42Z</dcterms:modified>
</cp:coreProperties>
</file>