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 id="2147483665" r:id="rId3"/>
  </p:sldMasterIdLst>
  <p:notesMasterIdLst>
    <p:notesMasterId r:id="rId3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kLKCFitpfyPUJ/6zuak6F75l3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902" autoAdjust="0"/>
  </p:normalViewPr>
  <p:slideViewPr>
    <p:cSldViewPr snapToGrid="0">
      <p:cViewPr varScale="1">
        <p:scale>
          <a:sx n="64" d="100"/>
          <a:sy n="64" d="100"/>
        </p:scale>
        <p:origin x="2002"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40"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rprevent.ca/"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zoho.com/docs/" TargetMode="External"/><Relationship Id="rId5" Type="http://schemas.openxmlformats.org/officeDocument/2006/relationships/hyperlink" Target="https://www.google.com/docs/about/" TargetMode="External"/><Relationship Id="rId4" Type="http://schemas.openxmlformats.org/officeDocument/2006/relationships/hyperlink" Target="https://padlet.com/support/padlets_makeapadle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rprevent.c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anadianhumantraffickinghotline.c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anadianhumantraffickinghotline.ca/"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snappa.com/" TargetMode="External"/><Relationship Id="rId5" Type="http://schemas.openxmlformats.org/officeDocument/2006/relationships/hyperlink" Target="https://spark.adobe.com/" TargetMode="External"/><Relationship Id="rId4" Type="http://schemas.openxmlformats.org/officeDocument/2006/relationships/hyperlink" Target="https://piktochart.com/"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ntimeter.com" TargetMode="External"/><Relationship Id="rId7" Type="http://schemas.openxmlformats.org/officeDocument/2006/relationships/hyperlink" Target="https://www.zoho.com/doc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google.com/docs/about/" TargetMode="External"/><Relationship Id="rId5" Type="http://schemas.openxmlformats.org/officeDocument/2006/relationships/hyperlink" Target="https://padlet.com/support/padlets_makeapadlet" TargetMode="External"/><Relationship Id="rId4" Type="http://schemas.openxmlformats.org/officeDocument/2006/relationships/hyperlink" Target="https://kahoot.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adlet.com/support/padlets_makeapadle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jamboard.google.com/" TargetMode="External"/><Relationship Id="rId5" Type="http://schemas.openxmlformats.org/officeDocument/2006/relationships/hyperlink" Target="https://www.zoho.com/docs/" TargetMode="External"/><Relationship Id="rId4" Type="http://schemas.openxmlformats.org/officeDocument/2006/relationships/hyperlink" Target="https://www.google.com/docs/abou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u="sng" dirty="0">
                <a:solidFill>
                  <a:schemeClr val="dk1"/>
                </a:solidFill>
              </a:rPr>
              <a:t>Learning Objectives:</a:t>
            </a:r>
            <a:endParaRPr b="1" u="sng" dirty="0">
              <a:solidFill>
                <a:schemeClr val="dk1"/>
              </a:solidFill>
            </a:endParaRPr>
          </a:p>
          <a:p>
            <a:pPr marL="0" lvl="0" indent="0" algn="l" rtl="0">
              <a:spcBef>
                <a:spcPts val="0"/>
              </a:spcBef>
              <a:spcAft>
                <a:spcPts val="0"/>
              </a:spcAft>
              <a:buClr>
                <a:schemeClr val="dk1"/>
              </a:buClr>
              <a:buSzPts val="1100"/>
              <a:buFont typeface="Arial"/>
              <a:buNone/>
            </a:pPr>
            <a:endParaRPr b="1" u="sng" dirty="0">
              <a:solidFill>
                <a:schemeClr val="dk1"/>
              </a:solidFill>
            </a:endParaRPr>
          </a:p>
          <a:p>
            <a:pPr marL="0" lvl="0" indent="0" algn="l" rtl="0">
              <a:spcBef>
                <a:spcPts val="0"/>
              </a:spcBef>
              <a:spcAft>
                <a:spcPts val="0"/>
              </a:spcAft>
              <a:buSzPts val="1100"/>
              <a:buNone/>
            </a:pPr>
            <a:r>
              <a:rPr lang="en-US" dirty="0">
                <a:solidFill>
                  <a:schemeClr val="dk1"/>
                </a:solidFill>
              </a:rPr>
              <a:t>●Discussing the importance of bystander intervention and learning the different forms of intervening when witnessing violent and problematic situations </a:t>
            </a:r>
            <a:endParaRPr dirty="0">
              <a:solidFill>
                <a:schemeClr val="dk1"/>
              </a:solidFill>
            </a:endParaRPr>
          </a:p>
          <a:p>
            <a:pPr marL="0" lvl="0" indent="0" algn="l" rtl="0">
              <a:spcBef>
                <a:spcPts val="0"/>
              </a:spcBef>
              <a:spcAft>
                <a:spcPts val="0"/>
              </a:spcAft>
              <a:buSzPts val="1100"/>
              <a:buNone/>
            </a:pPr>
            <a:r>
              <a:rPr lang="en-US" dirty="0">
                <a:solidFill>
                  <a:schemeClr val="dk1"/>
                </a:solidFill>
              </a:rPr>
              <a:t>● Fostering the skills to advance equity, inclusion and bystander intervention to challenge sexist </a:t>
            </a:r>
            <a:r>
              <a:rPr lang="en-US" dirty="0" err="1">
                <a:solidFill>
                  <a:schemeClr val="dk1"/>
                </a:solidFill>
              </a:rPr>
              <a:t>behaviour</a:t>
            </a:r>
            <a:r>
              <a:rPr lang="en-US" dirty="0">
                <a:solidFill>
                  <a:schemeClr val="dk1"/>
                </a:solidFill>
              </a:rPr>
              <a:t>, objectification of women and different types of violence including sex trafficking and child sexual exploitation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b="1" u="sng" dirty="0">
                <a:solidFill>
                  <a:schemeClr val="dk1"/>
                </a:solidFill>
              </a:rPr>
              <a:t>Notes for Educators:</a:t>
            </a:r>
            <a:endParaRPr b="1" u="sng" dirty="0">
              <a:solidFill>
                <a:schemeClr val="dk1"/>
              </a:solidFill>
            </a:endParaRPr>
          </a:p>
          <a:p>
            <a:pPr marL="0" lvl="0" indent="0" algn="l" rtl="0">
              <a:spcBef>
                <a:spcPts val="0"/>
              </a:spcBef>
              <a:spcAft>
                <a:spcPts val="0"/>
              </a:spcAft>
              <a:buSzPts val="1100"/>
              <a:buNone/>
            </a:pPr>
            <a:r>
              <a:rPr lang="en-US" dirty="0">
                <a:solidFill>
                  <a:schemeClr val="dk1"/>
                </a:solidFill>
              </a:rPr>
              <a:t>This lesson focuses on how bystanders can intervene to support others facing a variety of challenges, including gender-based violence, sexism at conversational and </a:t>
            </a:r>
            <a:r>
              <a:rPr lang="en-US" dirty="0" err="1">
                <a:solidFill>
                  <a:schemeClr val="dk1"/>
                </a:solidFill>
              </a:rPr>
              <a:t>behavioural</a:t>
            </a:r>
            <a:r>
              <a:rPr lang="en-US" dirty="0">
                <a:solidFill>
                  <a:schemeClr val="dk1"/>
                </a:solidFill>
              </a:rPr>
              <a:t> levels, and homophobia. Bystander Intervention is a term with a broad scope – and this lesson will look at examples that include “before”, “during”, and “after” the worrisome, unsafe, or illegal </a:t>
            </a:r>
            <a:r>
              <a:rPr lang="en-US" dirty="0" err="1">
                <a:solidFill>
                  <a:schemeClr val="dk1"/>
                </a:solidFill>
              </a:rPr>
              <a:t>behaviour</a:t>
            </a:r>
            <a:r>
              <a:rPr lang="en-US" dirty="0">
                <a:solidFill>
                  <a:schemeClr val="dk1"/>
                </a:solidFill>
              </a:rPr>
              <a:t>. The lesson provides multiple entry points for discussion and problem-solving and draws from learning around consent, bullying, </a:t>
            </a:r>
            <a:r>
              <a:rPr lang="en-US" dirty="0" err="1">
                <a:solidFill>
                  <a:schemeClr val="dk1"/>
                </a:solidFill>
              </a:rPr>
              <a:t>allyship</a:t>
            </a:r>
            <a:r>
              <a:rPr lang="en-US" dirty="0">
                <a:solidFill>
                  <a:schemeClr val="dk1"/>
                </a:solidFill>
              </a:rPr>
              <a:t>, child sexual exploitation and sex trafficking. </a:t>
            </a:r>
            <a:endParaRPr dirty="0">
              <a:solidFill>
                <a:schemeClr val="dk1"/>
              </a:solidFill>
            </a:endParaRPr>
          </a:p>
          <a:p>
            <a:pPr marL="0" lvl="0" indent="0" algn="l" rtl="0">
              <a:spcBef>
                <a:spcPts val="0"/>
              </a:spcBef>
              <a:spcAft>
                <a:spcPts val="0"/>
              </a:spcAft>
              <a:buSzPts val="1100"/>
              <a:buNone/>
            </a:pPr>
            <a:endParaRPr dirty="0">
              <a:solidFill>
                <a:schemeClr val="dk1"/>
              </a:solidFill>
            </a:endParaRPr>
          </a:p>
          <a:p>
            <a:pPr marL="0" lvl="0" indent="0" algn="l" rtl="0">
              <a:spcBef>
                <a:spcPts val="0"/>
              </a:spcBef>
              <a:spcAft>
                <a:spcPts val="0"/>
              </a:spcAft>
              <a:buSzPts val="1100"/>
              <a:buNone/>
            </a:pPr>
            <a:r>
              <a:rPr lang="en-US" dirty="0">
                <a:solidFill>
                  <a:schemeClr val="dk1"/>
                </a:solidFill>
              </a:rPr>
              <a:t>It may be useful to talk about the perpetrator (who is causing the problem), the facilitator (who is enabling the perpetrator), and the apathetic bystander (who is watching, and therefore letting it happen), to build the moral imperative for students to take action. </a:t>
            </a:r>
            <a:endParaRPr dirty="0">
              <a:solidFill>
                <a:schemeClr val="dk1"/>
              </a:solidFill>
            </a:endParaRPr>
          </a:p>
          <a:p>
            <a:pPr marL="0" lvl="0" indent="0" algn="l" rtl="0">
              <a:spcBef>
                <a:spcPts val="0"/>
              </a:spcBef>
              <a:spcAft>
                <a:spcPts val="0"/>
              </a:spcAft>
              <a:buSzPts val="1100"/>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Please note that discussing bystander intervention might trigger emotional trauma in students who have had relatable experiences. It is important that the students are given tools/tips to not only to support the person who is disclosing the abuse, but to support themselves afterwards.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b="1" u="sng" dirty="0">
                <a:solidFill>
                  <a:schemeClr val="dk1"/>
                </a:solidFill>
                <a:highlight>
                  <a:schemeClr val="lt1"/>
                </a:highlight>
              </a:rPr>
              <a:t>Online Delivery Guide:</a:t>
            </a:r>
            <a:endParaRPr b="1"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US" dirty="0">
                <a:solidFill>
                  <a:schemeClr val="dk1"/>
                </a:solidFill>
                <a:highlight>
                  <a:schemeClr val="lt1"/>
                </a:highlight>
              </a:rPr>
              <a:t>Throughout this </a:t>
            </a:r>
            <a:r>
              <a:rPr lang="en-US" dirty="0" err="1">
                <a:solidFill>
                  <a:schemeClr val="dk1"/>
                </a:solidFill>
                <a:highlight>
                  <a:schemeClr val="lt1"/>
                </a:highlight>
              </a:rPr>
              <a:t>powerpoint</a:t>
            </a:r>
            <a:r>
              <a:rPr lang="en-US" dirty="0">
                <a:solidFill>
                  <a:schemeClr val="dk1"/>
                </a:solidFill>
                <a:highlight>
                  <a:schemeClr val="lt1"/>
                </a:highlight>
              </a:rPr>
              <a:t> presentation you will find suggested digital tools and platforms for activity implementation in online spaces.  </a:t>
            </a:r>
            <a:endParaRPr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b="1" u="sng" dirty="0">
                <a:solidFill>
                  <a:schemeClr val="dk1"/>
                </a:solidFill>
              </a:rPr>
              <a:t>Optional Activities:</a:t>
            </a:r>
            <a:endParaRPr b="1" u="sng"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This lesson plan was shortened from its original version. Some of its activities were included as “Optional Activities” at the end of this presentation. </a:t>
            </a:r>
            <a:endParaRPr dirty="0">
              <a:solidFill>
                <a:schemeClr val="dk1"/>
              </a:solidFill>
              <a:highlight>
                <a:srgbClr val="EEFF41"/>
              </a:highlight>
            </a:endParaRPr>
          </a:p>
          <a:p>
            <a:pPr marL="0" lvl="0" indent="0" algn="l" rtl="0">
              <a:spcBef>
                <a:spcPts val="0"/>
              </a:spcBef>
              <a:spcAft>
                <a:spcPts val="0"/>
              </a:spcAft>
              <a:buClr>
                <a:schemeClr val="dk1"/>
              </a:buClr>
              <a:buSzPts val="1100"/>
              <a:buFont typeface="Arial"/>
              <a:buNone/>
            </a:pPr>
            <a:endParaRPr b="1" u="sng" dirty="0">
              <a:solidFill>
                <a:schemeClr val="dk1"/>
              </a:solidFill>
              <a:highlight>
                <a:srgbClr val="FF0000"/>
              </a:highlight>
            </a:endParaRPr>
          </a:p>
          <a:p>
            <a:pPr marL="0" lvl="0" indent="0" algn="l" rtl="0">
              <a:spcBef>
                <a:spcPts val="0"/>
              </a:spcBef>
              <a:spcAft>
                <a:spcPts val="0"/>
              </a:spcAft>
              <a:buClr>
                <a:schemeClr val="dk1"/>
              </a:buClr>
              <a:buSzPts val="1100"/>
              <a:buFont typeface="Arial"/>
              <a:buNone/>
            </a:pPr>
            <a:r>
              <a:rPr lang="en-US" b="1" u="sng" dirty="0">
                <a:solidFill>
                  <a:srgbClr val="0E101A"/>
                </a:solidFill>
              </a:rPr>
              <a:t>Teacher Supervision:</a:t>
            </a:r>
            <a:endParaRPr b="1" u="sng"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Online technology allows students to engage meaningfully with both course material and their peers.  Due to the sensitive nature of the content, be cognizant of the potential for triggering interactions.  Your chosen digital toolset should reflect the maturity and sensitivity of your students. For example, you may prefer classroom discussions as they allow for monitoring of discussion if you have concerns about small group interactions without adult supervision.  </a:t>
            </a: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r>
              <a:rPr lang="en-US" b="1" u="sng" dirty="0">
                <a:solidFill>
                  <a:srgbClr val="0E101A"/>
                </a:solidFill>
              </a:rPr>
              <a:t>Curriculum Connections: </a:t>
            </a:r>
            <a:endParaRPr b="1" u="sng" dirty="0">
              <a:solidFill>
                <a:srgbClr val="0E101A"/>
              </a:solidFill>
            </a:endParaRPr>
          </a:p>
          <a:p>
            <a:pPr marL="0" lvl="0" indent="0" algn="l" rtl="0">
              <a:spcBef>
                <a:spcPts val="0"/>
              </a:spcBef>
              <a:spcAft>
                <a:spcPts val="0"/>
              </a:spcAft>
              <a:buClr>
                <a:schemeClr val="dk1"/>
              </a:buClr>
              <a:buSzPts val="1100"/>
              <a:buFont typeface="Arial"/>
              <a:buNone/>
            </a:pPr>
            <a:endParaRPr b="1" u="sng"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English Literacy Development Level 4 (ELDDO):</a:t>
            </a: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2.3 Identify needs that all people share and needs that are different because of culture, </a:t>
            </a:r>
            <a:r>
              <a:rPr lang="en-US" dirty="0" err="1">
                <a:solidFill>
                  <a:srgbClr val="0E101A"/>
                </a:solidFill>
              </a:rPr>
              <a:t>religion,language</a:t>
            </a:r>
            <a:r>
              <a:rPr lang="en-US" dirty="0">
                <a:solidFill>
                  <a:srgbClr val="0E101A"/>
                </a:solidFill>
              </a:rPr>
              <a:t> background, age, and/or gender role</a:t>
            </a: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Civics and Citizenship Gr 10 (CHV2O):</a:t>
            </a: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C1.2 Describe a variety of ways in which they could make a civic contribution at the local, national, and/or global level </a:t>
            </a: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C1.3 Explain how various actions can contribute to the common good at the local, national, and/or global level</a:t>
            </a: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Politics in Action: Making Change Gr 11 (CPC30):</a:t>
            </a: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B 1.5 Explain, with reference to the perspectives of bystanders and upstanders, why people choose to take action on, or not get involved in, political issues (e.g., bystanders may be apathetic or fearful, may feel powerless, or may not feel strongly about the issue at hand; upstanders may be highly motivated by their sense of justice and concern for others or may be personally affected by the issue), and </a:t>
            </a:r>
            <a:r>
              <a:rPr lang="en-US" dirty="0" err="1">
                <a:solidFill>
                  <a:srgbClr val="0E101A"/>
                </a:solidFill>
              </a:rPr>
              <a:t>analyse</a:t>
            </a:r>
            <a:r>
              <a:rPr lang="en-US" dirty="0">
                <a:solidFill>
                  <a:srgbClr val="0E101A"/>
                </a:solidFill>
              </a:rPr>
              <a:t> possible consequences of both stands</a:t>
            </a: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Equity and Social Justice: From Theory to Practice Gr. 12 (HSE4M): </a:t>
            </a: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C2.2 Explain how the combination of circumstances and personal qualities and skills resulted in specific individuals’ becoming effective agents of change</a:t>
            </a: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r>
              <a:rPr lang="en-US" b="1" u="sng" dirty="0">
                <a:solidFill>
                  <a:srgbClr val="0E101A"/>
                </a:solidFill>
              </a:rPr>
              <a:t>Accessing Support Material:</a:t>
            </a:r>
            <a:endParaRPr b="1" u="sng"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Support material is located throughout the accompanying slide decks.  Teachers wishing to make use of them are encouraged to download version(s) to their desktop for distribution to students where applicable.  Teachers using learning management systems should upload a version of files for students wishing to work asynchronously. Note that all lessons, with the embedded student materials, are available for downloading as both PDF and Word documents on the </a:t>
            </a:r>
            <a:r>
              <a:rPr lang="en-US" u="sng" dirty="0">
                <a:solidFill>
                  <a:srgbClr val="4A6EE0"/>
                </a:solidFill>
                <a:hlinkClick r:id="rId3">
                  <a:extLst>
                    <a:ext uri="{A12FA001-AC4F-418D-AE19-62706E023703}">
                      <ahyp:hlinkClr xmlns:ahyp="http://schemas.microsoft.com/office/drawing/2018/hyperlinkcolor" val="tx"/>
                    </a:ext>
                  </a:extLst>
                </a:hlinkClick>
              </a:rPr>
              <a:t>wrprevent.ca</a:t>
            </a:r>
            <a:r>
              <a:rPr lang="en-US" dirty="0">
                <a:solidFill>
                  <a:srgbClr val="0E101A"/>
                </a:solidFill>
              </a:rPr>
              <a:t> website.</a:t>
            </a: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SzPts val="1100"/>
              <a:buNone/>
            </a:pPr>
            <a:endParaRPr dirty="0">
              <a:solidFill>
                <a:srgbClr val="0E101A"/>
              </a:solidFill>
            </a:endParaRPr>
          </a:p>
          <a:p>
            <a:pPr marL="0" lvl="0" indent="0" algn="l" rtl="0">
              <a:spcBef>
                <a:spcPts val="0"/>
              </a:spcBef>
              <a:spcAft>
                <a:spcPts val="0"/>
              </a:spcAft>
              <a:buSzPts val="1100"/>
              <a:buNone/>
            </a:pPr>
            <a:r>
              <a:rPr lang="en-US" b="1" u="sng" dirty="0">
                <a:solidFill>
                  <a:srgbClr val="0E101A"/>
                </a:solidFill>
              </a:rPr>
              <a:t>Digital Delivery Guide: Word Wall</a:t>
            </a:r>
            <a:endParaRPr u="sng" dirty="0">
              <a:solidFill>
                <a:srgbClr val="0E101A"/>
              </a:solidFill>
            </a:endParaRPr>
          </a:p>
          <a:p>
            <a:pPr marL="0" lvl="0" indent="0" algn="l" rtl="0">
              <a:spcBef>
                <a:spcPts val="0"/>
              </a:spcBef>
              <a:spcAft>
                <a:spcPts val="0"/>
              </a:spcAft>
              <a:buSzPts val="1100"/>
              <a:buNone/>
            </a:pPr>
            <a:endParaRPr dirty="0">
              <a:solidFill>
                <a:srgbClr val="0E101A"/>
              </a:solidFill>
              <a:latin typeface="Times"/>
              <a:ea typeface="Times"/>
              <a:cs typeface="Times"/>
              <a:sym typeface="Times"/>
            </a:endParaRPr>
          </a:p>
          <a:p>
            <a:pPr marL="0" lvl="0" indent="0" algn="l" rtl="0">
              <a:spcBef>
                <a:spcPts val="0"/>
              </a:spcBef>
              <a:spcAft>
                <a:spcPts val="0"/>
              </a:spcAft>
              <a:buSzPts val="1100"/>
              <a:buNone/>
            </a:pPr>
            <a:r>
              <a:rPr lang="en-US" dirty="0">
                <a:solidFill>
                  <a:srgbClr val="0E101A"/>
                </a:solidFill>
              </a:rPr>
              <a:t>Suggested digital tool:  </a:t>
            </a:r>
            <a:endParaRPr dirty="0">
              <a:solidFill>
                <a:srgbClr val="0E101A"/>
              </a:solidFill>
            </a:endParaRPr>
          </a:p>
          <a:p>
            <a:pPr marL="457200" lvl="0" indent="-387350" algn="l" rtl="0">
              <a:spcBef>
                <a:spcPts val="0"/>
              </a:spcBef>
              <a:spcAft>
                <a:spcPts val="0"/>
              </a:spcAft>
              <a:buClr>
                <a:srgbClr val="4A6EE0"/>
              </a:buClr>
              <a:buSzPts val="1100"/>
              <a:buFont typeface="Arial"/>
              <a:buAutoNum type="arabicPeriod"/>
            </a:pPr>
            <a:r>
              <a:rPr lang="en-US" i="1" dirty="0">
                <a:solidFill>
                  <a:srgbClr val="0E101A"/>
                </a:solidFill>
              </a:rPr>
              <a:t>Padlet </a:t>
            </a:r>
            <a:r>
              <a:rPr lang="en-US" i="1" u="sng" dirty="0">
                <a:solidFill>
                  <a:srgbClr val="0563C1"/>
                </a:solidFill>
                <a:hlinkClick r:id="rId4">
                  <a:extLst>
                    <a:ext uri="{A12FA001-AC4F-418D-AE19-62706E023703}">
                      <ahyp:hlinkClr xmlns:ahyp="http://schemas.microsoft.com/office/drawing/2018/hyperlinkcolor" val="tx"/>
                    </a:ext>
                  </a:extLst>
                </a:hlinkClick>
              </a:rPr>
              <a:t>http://padlet.com/</a:t>
            </a:r>
            <a:endParaRPr i="1" u="sng" dirty="0">
              <a:solidFill>
                <a:srgbClr val="4A6EE0"/>
              </a:solidFill>
            </a:endParaRPr>
          </a:p>
          <a:p>
            <a:pPr marL="457200" lvl="0" indent="-387350" algn="l" rtl="0">
              <a:spcBef>
                <a:spcPts val="0"/>
              </a:spcBef>
              <a:spcAft>
                <a:spcPts val="0"/>
              </a:spcAft>
              <a:buClr>
                <a:srgbClr val="4A6EE0"/>
              </a:buClr>
              <a:buSzPts val="1100"/>
              <a:buFont typeface="Arial"/>
              <a:buAutoNum type="arabicPeriod"/>
            </a:pPr>
            <a:r>
              <a:rPr lang="en-US" i="1" dirty="0">
                <a:solidFill>
                  <a:srgbClr val="0E101A"/>
                </a:solidFill>
              </a:rPr>
              <a:t>Google Doc </a:t>
            </a:r>
            <a:r>
              <a:rPr lang="en-US" i="1" u="sng" dirty="0">
                <a:solidFill>
                  <a:srgbClr val="0563C1"/>
                </a:solidFill>
                <a:hlinkClick r:id="rId5">
                  <a:extLst>
                    <a:ext uri="{A12FA001-AC4F-418D-AE19-62706E023703}">
                      <ahyp:hlinkClr xmlns:ahyp="http://schemas.microsoft.com/office/drawing/2018/hyperlinkcolor" val="tx"/>
                    </a:ext>
                  </a:extLst>
                </a:hlinkClick>
              </a:rPr>
              <a:t>https://www.google.com/docs/about/</a:t>
            </a:r>
            <a:endParaRPr i="1" u="sng" dirty="0">
              <a:solidFill>
                <a:srgbClr val="4A6EE0"/>
              </a:solidFill>
            </a:endParaRPr>
          </a:p>
          <a:p>
            <a:pPr marL="457200" lvl="0" indent="-387350" algn="l" rtl="0">
              <a:spcBef>
                <a:spcPts val="0"/>
              </a:spcBef>
              <a:spcAft>
                <a:spcPts val="0"/>
              </a:spcAft>
              <a:buClr>
                <a:srgbClr val="4A6EE0"/>
              </a:buClr>
              <a:buSzPts val="1100"/>
              <a:buFont typeface="Arial"/>
              <a:buAutoNum type="arabicPeriod"/>
            </a:pPr>
            <a:r>
              <a:rPr lang="en-US" i="1" dirty="0" err="1">
                <a:solidFill>
                  <a:srgbClr val="0E101A"/>
                </a:solidFill>
              </a:rPr>
              <a:t>Zoho</a:t>
            </a:r>
            <a:r>
              <a:rPr lang="en-US" i="1" dirty="0">
                <a:solidFill>
                  <a:srgbClr val="0E101A"/>
                </a:solidFill>
              </a:rPr>
              <a:t> Docs </a:t>
            </a:r>
            <a:r>
              <a:rPr lang="en-US" i="1" u="sng" dirty="0">
                <a:solidFill>
                  <a:srgbClr val="0563C1"/>
                </a:solidFill>
                <a:hlinkClick r:id="rId6">
                  <a:extLst>
                    <a:ext uri="{A12FA001-AC4F-418D-AE19-62706E023703}">
                      <ahyp:hlinkClr xmlns:ahyp="http://schemas.microsoft.com/office/drawing/2018/hyperlinkcolor" val="tx"/>
                    </a:ext>
                  </a:extLst>
                </a:hlinkClick>
              </a:rPr>
              <a:t>https://www.zoho.com/docs/</a:t>
            </a:r>
            <a:endParaRPr i="1" u="sng" dirty="0">
              <a:solidFill>
                <a:srgbClr val="4A6EE0"/>
              </a:solidFill>
            </a:endParaRPr>
          </a:p>
          <a:p>
            <a:pPr marL="0" lvl="0" indent="0" algn="l" rtl="0">
              <a:spcBef>
                <a:spcPts val="0"/>
              </a:spcBef>
              <a:spcAft>
                <a:spcPts val="0"/>
              </a:spcAft>
              <a:buSzPts val="1100"/>
              <a:buNone/>
            </a:pPr>
            <a:br>
              <a:rPr lang="en-US" dirty="0">
                <a:solidFill>
                  <a:srgbClr val="0E101A"/>
                </a:solidFill>
              </a:rPr>
            </a:br>
            <a:r>
              <a:rPr lang="en-US" dirty="0">
                <a:solidFill>
                  <a:srgbClr val="0E101A"/>
                </a:solidFill>
              </a:rPr>
              <a:t>Word walls help students retain new vocabulary. Accessibility is the key to an effective word wall. Students need to be able to refer back to the definitions with ease. A digital word wall creates an online repository of ideas and concepts. Use the following suggestions when creating a digital word wall.</a:t>
            </a:r>
            <a:endParaRPr dirty="0">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dirty="0">
                <a:solidFill>
                  <a:srgbClr val="0E101A"/>
                </a:solidFill>
              </a:rPr>
              <a:t>Choose a platform that allows collaborative editing. </a:t>
            </a:r>
            <a:endParaRPr dirty="0">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dirty="0">
                <a:solidFill>
                  <a:srgbClr val="0E101A"/>
                </a:solidFill>
              </a:rPr>
              <a:t>Invite students to the Digital word wall </a:t>
            </a: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lnSpc>
                <a:spcPct val="100000"/>
              </a:lnSpc>
              <a:spcBef>
                <a:spcPts val="0"/>
              </a:spcBef>
              <a:spcAft>
                <a:spcPts val="0"/>
              </a:spcAft>
              <a:buSzPts val="1100"/>
              <a:buNone/>
            </a:pPr>
            <a:endParaRPr dirty="0"/>
          </a:p>
        </p:txBody>
      </p:sp>
      <p:sp>
        <p:nvSpPr>
          <p:cNvPr id="193" name="Google Shape;1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294d8889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294d88890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Ask students to connect one of the 5D’s to a related set of questions.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Begin with Decide and move down the list one by one. After the class has accurately matched a set of questions to one of the D’s, discuss what each D means in detail moving to the next slide.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Teachers can ask for volunteers to share their thoughts, or  use a digital </a:t>
            </a:r>
            <a:r>
              <a:rPr lang="en-US" b="1"/>
              <a:t>White Board </a:t>
            </a:r>
            <a:r>
              <a:rPr lang="en-US"/>
              <a:t>to capture student ideas. Vocabulary here can be added to the digital </a:t>
            </a:r>
            <a:r>
              <a:rPr lang="en-US" b="1"/>
              <a:t>Word Wall </a:t>
            </a:r>
            <a:r>
              <a:rPr lang="en-US"/>
              <a:t>and also be used in the next activity.</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Remind students that Bystander Intervention requires people to take action.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b="1"/>
              <a:t>Right Answer:</a:t>
            </a:r>
            <a:r>
              <a:rPr lang="en-US"/>
              <a:t> </a:t>
            </a:r>
            <a:r>
              <a:rPr lang="en-US">
                <a:solidFill>
                  <a:schemeClr val="dk1"/>
                </a:solidFill>
              </a:rPr>
              <a:t>Should I do something? Is it safe to do so? What are the dangers to me and others if I can?</a:t>
            </a:r>
            <a:endParaRPr>
              <a:solidFill>
                <a:schemeClr val="dk1"/>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Teachers can use these slides to augment their </a:t>
            </a:r>
            <a:r>
              <a:rPr lang="en-US" b="1"/>
              <a:t>White Board </a:t>
            </a:r>
            <a:r>
              <a:rPr lang="en-US"/>
              <a:t>notes with students.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294d8889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e294d88890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Continue with the next D, direct </a:t>
            </a:r>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r>
              <a:rPr lang="en-US" b="1">
                <a:solidFill>
                  <a:schemeClr val="dk1"/>
                </a:solidFill>
              </a:rPr>
              <a:t>Right Answer:</a:t>
            </a:r>
            <a:r>
              <a:rPr lang="en-US">
                <a:solidFill>
                  <a:schemeClr val="dk1"/>
                </a:solidFill>
              </a:rPr>
              <a:t> How could I directly confront the people in the situation? Ask them: Can I help? Are you ok? You need to stop!</a:t>
            </a:r>
            <a:endParaRPr>
              <a:solidFill>
                <a:schemeClr val="dk1"/>
              </a:solidFill>
            </a:endParaRPr>
          </a:p>
          <a:p>
            <a:pPr marL="457200" lvl="0" indent="-228600" algn="l" rtl="0">
              <a:lnSpc>
                <a:spcPct val="115000"/>
              </a:lnSpc>
              <a:spcBef>
                <a:spcPts val="0"/>
              </a:spcBef>
              <a:spcAft>
                <a:spcPts val="0"/>
              </a:spcAft>
              <a:buClr>
                <a:srgbClr val="595959"/>
              </a:buClr>
              <a:buSzPts val="1800"/>
              <a:buFont typeface="Noto Sans Symbols"/>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294d8889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e294d88890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a:solidFill>
                  <a:schemeClr val="dk1"/>
                </a:solidFill>
              </a:rPr>
              <a:t>Continue with the next D, Delegate</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Right Answer:</a:t>
            </a:r>
            <a:r>
              <a:rPr lang="en-US">
                <a:solidFill>
                  <a:schemeClr val="dk1"/>
                </a:solidFill>
              </a:rPr>
              <a:t> </a:t>
            </a:r>
            <a:r>
              <a:rPr lang="en-US">
                <a:solidFill>
                  <a:srgbClr val="0E101A"/>
                </a:solidFill>
              </a:rPr>
              <a:t>Could someone nearby help? Ask them: do you have any ideas? Can you watch while I help? Can you call 911 if I’m in danger?</a:t>
            </a:r>
            <a:endParaRPr>
              <a:solidFill>
                <a:srgbClr val="0E101A"/>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e294d8889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ge294d88890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a:solidFill>
                  <a:schemeClr val="dk1"/>
                </a:solidFill>
              </a:rPr>
              <a:t>Continue with the next D, Distract</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r>
              <a:rPr lang="en-US" b="1">
                <a:solidFill>
                  <a:schemeClr val="dk1"/>
                </a:solidFill>
              </a:rPr>
              <a:t>Right Answer: </a:t>
            </a:r>
            <a:r>
              <a:rPr lang="en-US">
                <a:solidFill>
                  <a:schemeClr val="dk1"/>
                </a:solidFill>
              </a:rPr>
              <a:t>How could I distract them? What can I say? Maybe: What time is it? Where’s the washroom?  Can you help me…?</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316" name="Google Shape;31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294d8889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294d88890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Continue with the next D, Document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Right Answer: </a:t>
            </a:r>
            <a:r>
              <a:rPr lang="en-US">
                <a:solidFill>
                  <a:schemeClr val="dk1"/>
                </a:solidFill>
              </a:rPr>
              <a:t>How could I make sure I remember everything that happened? Could I record it somewhere?</a:t>
            </a:r>
            <a:endParaRPr b="1">
              <a:solidFill>
                <a:schemeClr val="dk1"/>
              </a:solidFill>
            </a:endParaRPr>
          </a:p>
          <a:p>
            <a:pPr marL="457200" lvl="0" indent="-22860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u="sng">
                <a:solidFill>
                  <a:srgbClr val="0E101A"/>
                </a:solidFill>
              </a:rPr>
              <a:t>Content Warning:</a:t>
            </a:r>
            <a:endParaRPr b="1" u="sng">
              <a:solidFill>
                <a:srgbClr val="0E101A"/>
              </a:solidFill>
            </a:endParaRPr>
          </a:p>
          <a:p>
            <a:pPr marL="0" lvl="0" indent="0" algn="l" rtl="0">
              <a:spcBef>
                <a:spcPts val="0"/>
              </a:spcBef>
              <a:spcAft>
                <a:spcPts val="0"/>
              </a:spcAft>
              <a:buClr>
                <a:schemeClr val="dk1"/>
              </a:buClr>
              <a:buSzPts val="1100"/>
              <a:buFont typeface="Arial"/>
              <a:buNone/>
            </a:pPr>
            <a:endParaRPr b="1">
              <a:solidFill>
                <a:srgbClr val="0E101A"/>
              </a:solidFill>
            </a:endParaRPr>
          </a:p>
          <a:p>
            <a:pPr marL="457200" lvl="0" indent="-298450" algn="l" rtl="0">
              <a:spcBef>
                <a:spcPts val="0"/>
              </a:spcBef>
              <a:spcAft>
                <a:spcPts val="0"/>
              </a:spcAft>
              <a:buClr>
                <a:schemeClr val="dk1"/>
              </a:buClr>
              <a:buSzPts val="1100"/>
              <a:buChar char="●"/>
            </a:pPr>
            <a:r>
              <a:rPr lang="en-US">
                <a:solidFill>
                  <a:schemeClr val="dk1"/>
                </a:solidFill>
              </a:rPr>
              <a:t>For many students this might be their </a:t>
            </a:r>
            <a:r>
              <a:rPr lang="en-US" b="1">
                <a:solidFill>
                  <a:schemeClr val="dk1"/>
                </a:solidFill>
              </a:rPr>
              <a:t>first time </a:t>
            </a:r>
            <a:r>
              <a:rPr lang="en-US">
                <a:solidFill>
                  <a:schemeClr val="dk1"/>
                </a:solidFill>
              </a:rPr>
              <a:t>discussing sexual exploitaiton and sex trafficking</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Remind students that they’ll be discussing a difficult topic and assure them that  number one priority throughout the sessions is </a:t>
            </a:r>
            <a:r>
              <a:rPr lang="en-US" b="1">
                <a:solidFill>
                  <a:schemeClr val="dk1"/>
                </a:solidFill>
              </a:rPr>
              <a:t>their well-being</a:t>
            </a:r>
            <a:r>
              <a:rPr lang="en-US">
                <a:solidFill>
                  <a:schemeClr val="dk1"/>
                </a:solidFill>
              </a:rPr>
              <a:t>.</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Remind students that </a:t>
            </a:r>
            <a:r>
              <a:rPr lang="en-US" b="1">
                <a:solidFill>
                  <a:schemeClr val="dk1"/>
                </a:solidFill>
              </a:rPr>
              <a:t>support is available</a:t>
            </a:r>
            <a:r>
              <a:rPr lang="en-US">
                <a:solidFill>
                  <a:schemeClr val="dk1"/>
                </a:solidFill>
              </a:rPr>
              <a:t>. They can either access school support (social workers, councillors, etc.) or Canada wide resources.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Students should be informed about the presentation content and </a:t>
            </a:r>
            <a:r>
              <a:rPr lang="en-US" b="1">
                <a:solidFill>
                  <a:schemeClr val="dk1"/>
                </a:solidFill>
              </a:rPr>
              <a:t>given the option to not participate in the lesson </a:t>
            </a:r>
            <a:endParaRPr>
              <a:solidFill>
                <a:schemeClr val="dk1"/>
              </a:solidFill>
            </a:endParaRPr>
          </a:p>
          <a:p>
            <a:pPr marL="457200" lvl="0" indent="-298450" algn="l" rtl="0">
              <a:spcBef>
                <a:spcPts val="0"/>
              </a:spcBef>
              <a:spcAft>
                <a:spcPts val="0"/>
              </a:spcAft>
              <a:buClr>
                <a:schemeClr val="dk1"/>
              </a:buClr>
              <a:buSzPts val="1100"/>
              <a:buChar char="●"/>
            </a:pPr>
            <a:r>
              <a:rPr lang="en-US" b="1">
                <a:solidFill>
                  <a:schemeClr val="dk1"/>
                </a:solidFill>
              </a:rPr>
              <a:t>Create a class agreement:</a:t>
            </a:r>
            <a:r>
              <a:rPr lang="en-US">
                <a:solidFill>
                  <a:schemeClr val="dk1"/>
                </a:solidFill>
              </a:rPr>
              <a:t> Ask students share what considerations should be kept in mind to make everyone feel safe (e.g. being respectful towards everyone’s opinions and using respectful language, not joking about sensitive topics, being mindful of how much space we take throughout the session)</a:t>
            </a:r>
            <a:endParaRPr>
              <a:solidFill>
                <a:schemeClr val="dk1"/>
              </a:solidFill>
            </a:endParaRPr>
          </a:p>
          <a:p>
            <a:pPr marL="457200" lvl="0" indent="-298450" algn="l" rtl="0">
              <a:spcBef>
                <a:spcPts val="0"/>
              </a:spcBef>
              <a:spcAft>
                <a:spcPts val="0"/>
              </a:spcAft>
              <a:buClr>
                <a:schemeClr val="dk1"/>
              </a:buClr>
              <a:buSzPts val="1100"/>
              <a:buChar char="●"/>
            </a:pPr>
            <a:r>
              <a:rPr lang="en-US">
                <a:solidFill>
                  <a:srgbClr val="0E101A"/>
                </a:solidFill>
              </a:rPr>
              <a:t>Complete this slide with</a:t>
            </a:r>
            <a:r>
              <a:rPr lang="en-US" b="1">
                <a:solidFill>
                  <a:srgbClr val="0E101A"/>
                </a:solidFill>
              </a:rPr>
              <a:t> school supports</a:t>
            </a:r>
            <a:r>
              <a:rPr lang="en-US">
                <a:solidFill>
                  <a:srgbClr val="0E101A"/>
                </a:solidFill>
              </a:rPr>
              <a:t> (social workers, counsellors, etc.) available for survivors and/or those who want to make any disclosures, nationwide resources and online information (such as the </a:t>
            </a:r>
            <a:r>
              <a:rPr lang="en-US" u="sng">
                <a:solidFill>
                  <a:srgbClr val="4A6EE0"/>
                </a:solidFill>
                <a:hlinkClick r:id="rId3">
                  <a:extLst>
                    <a:ext uri="{A12FA001-AC4F-418D-AE19-62706E023703}">
                      <ahyp:hlinkClr xmlns:ahyp="http://schemas.microsoft.com/office/drawing/2018/hyperlinkcolor" val="tx"/>
                    </a:ext>
                  </a:extLst>
                </a:hlinkClick>
              </a:rPr>
              <a:t>wrprevent.ca</a:t>
            </a:r>
            <a:r>
              <a:rPr lang="en-US">
                <a:solidFill>
                  <a:srgbClr val="0E101A"/>
                </a:solidFill>
              </a:rPr>
              <a:t> website) can also be made available to students</a:t>
            </a:r>
            <a:endParaRPr>
              <a:solidFill>
                <a:schemeClr val="dk1"/>
              </a:solidFill>
            </a:endParaRPr>
          </a:p>
          <a:p>
            <a:pPr marL="0" lvl="0" indent="0" algn="l" rtl="0">
              <a:spcBef>
                <a:spcPts val="0"/>
              </a:spcBef>
              <a:spcAft>
                <a:spcPts val="0"/>
              </a:spcAft>
              <a:buClr>
                <a:schemeClr val="dk1"/>
              </a:buClr>
              <a:buSzPts val="14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b="1" u="sng">
                <a:solidFill>
                  <a:srgbClr val="0E101A"/>
                </a:solidFill>
              </a:rPr>
              <a:t>Creating a class agreement:</a:t>
            </a:r>
            <a:endParaRPr b="1" u="sng">
              <a:solidFill>
                <a:srgbClr val="0E101A"/>
              </a:solidFill>
            </a:endParaRPr>
          </a:p>
          <a:p>
            <a:pPr marL="0" lvl="0" indent="0" algn="l" rtl="0">
              <a:spcBef>
                <a:spcPts val="0"/>
              </a:spcBef>
              <a:spcAft>
                <a:spcPts val="0"/>
              </a:spcAft>
              <a:buClr>
                <a:schemeClr val="dk1"/>
              </a:buClr>
              <a:buSzPts val="1100"/>
              <a:buFont typeface="Arial"/>
              <a:buNone/>
            </a:pPr>
            <a:endParaRPr b="1">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It is essential to create a class climate suitable for the seriousness of the topic. Ask students to share what considerations should be kept in mind to make everyone feel safe (e.g. being respectful towards everyone’s opinions and using respectful language, not joking about sensitive topics, being mindful of how much space we take throughout the session, etc.)</a:t>
            </a:r>
            <a:endParaRPr>
              <a:solidFill>
                <a:srgbClr val="0E101A"/>
              </a:solidFill>
            </a:endParaRPr>
          </a:p>
          <a:p>
            <a:pPr marL="0" lvl="0" indent="0" algn="l" rtl="0">
              <a:spcBef>
                <a:spcPts val="0"/>
              </a:spcBef>
              <a:spcAft>
                <a:spcPts val="0"/>
              </a:spcAft>
              <a:buClr>
                <a:schemeClr val="dk1"/>
              </a:buClr>
              <a:buFont typeface="Arial"/>
              <a:buNone/>
            </a:pPr>
            <a:endParaRPr b="1">
              <a:solidFill>
                <a:srgbClr val="0E101A"/>
              </a:solidFill>
            </a:endParaRPr>
          </a:p>
          <a:p>
            <a:pPr marL="0" lvl="0" indent="0" algn="l" rtl="0">
              <a:spcBef>
                <a:spcPts val="0"/>
              </a:spcBef>
              <a:spcAft>
                <a:spcPts val="0"/>
              </a:spcAft>
              <a:buClr>
                <a:schemeClr val="dk1"/>
              </a:buClr>
              <a:buSzPts val="1100"/>
              <a:buFont typeface="Arial"/>
              <a:buNone/>
            </a:pPr>
            <a:endParaRPr b="1">
              <a:solidFill>
                <a:srgbClr val="0E101A"/>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sz="1800">
              <a:solidFill>
                <a:srgbClr val="0E101A"/>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Highlight that this process always starts with a decision to act or not, but then the four other steps don’t necessarily follow in a linear sequence. We might choose to intervene in one, two or more ways depending on the context. </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b="1" u="sng"/>
              <a:t>Activity 4:</a:t>
            </a:r>
            <a:endParaRPr b="1" u="sng"/>
          </a:p>
          <a:p>
            <a:pPr marL="0" lvl="0" indent="0" algn="l" rtl="0">
              <a:lnSpc>
                <a:spcPct val="100000"/>
              </a:lnSpc>
              <a:spcBef>
                <a:spcPts val="0"/>
              </a:spcBef>
              <a:spcAft>
                <a:spcPts val="0"/>
              </a:spcAft>
              <a:buNone/>
            </a:pPr>
            <a:endParaRPr u="sng"/>
          </a:p>
          <a:p>
            <a:pPr marL="0" lvl="0" indent="0" algn="l" rtl="0">
              <a:lnSpc>
                <a:spcPct val="100000"/>
              </a:lnSpc>
              <a:spcBef>
                <a:spcPts val="0"/>
              </a:spcBef>
              <a:spcAft>
                <a:spcPts val="0"/>
              </a:spcAft>
              <a:buNone/>
            </a:pPr>
            <a:r>
              <a:rPr lang="en-US"/>
              <a:t>Provide each group with time to consider their response to their assigned scenario. (See list of scenarios in Activity Three.) A member of each group reads their scenario out loud and answers the above questions.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Char char="●"/>
            </a:pPr>
            <a:r>
              <a:rPr lang="en-US">
                <a:latin typeface="Arial"/>
                <a:ea typeface="Arial"/>
                <a:cs typeface="Arial"/>
                <a:sym typeface="Arial"/>
              </a:rPr>
              <a:t>Mention that it is important to consider ways of intervening that do not put themselves at risk of any harm.</a:t>
            </a:r>
            <a:endParaRPr/>
          </a:p>
          <a:p>
            <a:pPr marL="457200" marR="0" lvl="0" indent="-298450" algn="l" rtl="0">
              <a:lnSpc>
                <a:spcPct val="100000"/>
              </a:lnSpc>
              <a:spcBef>
                <a:spcPts val="0"/>
              </a:spcBef>
              <a:spcAft>
                <a:spcPts val="0"/>
              </a:spcAft>
              <a:buClr>
                <a:srgbClr val="000000"/>
              </a:buClr>
              <a:buSzPts val="1100"/>
              <a:buChar char="●"/>
            </a:pPr>
            <a:r>
              <a:rPr lang="en-US">
                <a:latin typeface="Arial"/>
                <a:ea typeface="Arial"/>
                <a:cs typeface="Arial"/>
                <a:sym typeface="Arial"/>
              </a:rPr>
              <a:t>Note that when covering the last scenario (“your friend’s boyfriend is asking her to have sexual relationships with others to economically support himself”) it is important to make clear that students recognize this as a common form of child sexual exploitation and to seek support from specialized services. Go to the </a:t>
            </a:r>
            <a:r>
              <a:rPr lang="en-US"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Canadian Human Trafficking Hotline</a:t>
            </a:r>
            <a:r>
              <a:rPr lang="en-US">
                <a:latin typeface="Arial"/>
                <a:ea typeface="Arial"/>
                <a:cs typeface="Arial"/>
                <a:sym typeface="Arial"/>
              </a:rPr>
              <a:t> and find local resources and share their information with the class. </a:t>
            </a:r>
            <a:endParaRPr>
              <a:latin typeface="Arial"/>
              <a:ea typeface="Arial"/>
              <a:cs typeface="Arial"/>
              <a:sym typeface="Aria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Char char="●"/>
            </a:pPr>
            <a:r>
              <a:rPr lang="en-US">
                <a:latin typeface="Arial"/>
                <a:ea typeface="Arial"/>
                <a:cs typeface="Arial"/>
                <a:sym typeface="Arial"/>
              </a:rPr>
              <a:t>Mention that it is important to consider ways of intervening that do not put themselves at risk of any harm.</a:t>
            </a:r>
            <a:endParaRPr/>
          </a:p>
          <a:p>
            <a:pPr marL="457200" marR="0" lvl="0" indent="-298450" algn="l" rtl="0">
              <a:lnSpc>
                <a:spcPct val="100000"/>
              </a:lnSpc>
              <a:spcBef>
                <a:spcPts val="0"/>
              </a:spcBef>
              <a:spcAft>
                <a:spcPts val="0"/>
              </a:spcAft>
              <a:buClr>
                <a:srgbClr val="000000"/>
              </a:buClr>
              <a:buSzPts val="1100"/>
              <a:buChar char="●"/>
            </a:pPr>
            <a:r>
              <a:rPr lang="en-US">
                <a:latin typeface="Arial"/>
                <a:ea typeface="Arial"/>
                <a:cs typeface="Arial"/>
                <a:sym typeface="Arial"/>
              </a:rPr>
              <a:t>Note that when covering the last scenario (“your friend’s boyfriend is asking her to have sexual relationships with others to economically support himself”) it is important to make clear that students recognize this as a common form of child sexual exploitation and to seek support from specialized services. Go to the </a:t>
            </a:r>
            <a:r>
              <a:rPr lang="en-US"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Canadian Human Trafficking Hotline</a:t>
            </a:r>
            <a:r>
              <a:rPr lang="en-US">
                <a:latin typeface="Arial"/>
                <a:ea typeface="Arial"/>
                <a:cs typeface="Arial"/>
                <a:sym typeface="Arial"/>
              </a:rPr>
              <a:t> and find local resources and share their information with the class. </a:t>
            </a:r>
            <a:endParaRPr>
              <a:latin typeface="Arial"/>
              <a:ea typeface="Arial"/>
              <a:cs typeface="Arial"/>
              <a:sym typeface="Aria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As bystanders, we can also provide support to victims and survivors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The response here is to help the attacked person, and take necessary steps to ensure that they are safe and supported. It is likely a good point to remind students of in-school support – make sure they know who the trusted adult(s) are.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b="1" u="sng"/>
              <a:t>Activity 5:</a:t>
            </a:r>
            <a:endParaRPr b="1" u="sng"/>
          </a:p>
          <a:p>
            <a:pPr marL="0" marR="0" lvl="0" indent="0" algn="l" rtl="0">
              <a:lnSpc>
                <a:spcPct val="100000"/>
              </a:lnSpc>
              <a:spcBef>
                <a:spcPts val="0"/>
              </a:spcBef>
              <a:spcAft>
                <a:spcPts val="0"/>
              </a:spcAft>
              <a:buNone/>
            </a:pPr>
            <a:endParaRPr b="1"/>
          </a:p>
          <a:p>
            <a:pPr marL="457200" marR="0" lvl="0" indent="-298450" algn="l" rtl="0">
              <a:lnSpc>
                <a:spcPct val="100000"/>
              </a:lnSpc>
              <a:spcBef>
                <a:spcPts val="0"/>
              </a:spcBef>
              <a:spcAft>
                <a:spcPts val="0"/>
              </a:spcAft>
              <a:buSzPts val="1100"/>
              <a:buChar char="●"/>
            </a:pPr>
            <a:r>
              <a:rPr lang="en-US"/>
              <a:t>This is the </a:t>
            </a:r>
            <a:r>
              <a:rPr lang="en-US" b="1"/>
              <a:t>Wrap-up</a:t>
            </a:r>
            <a:r>
              <a:rPr lang="en-US"/>
              <a:t> activity in this lesson.</a:t>
            </a:r>
            <a:endParaRPr/>
          </a:p>
          <a:p>
            <a:pPr marL="457200" marR="0" lvl="0" indent="-298450" algn="l" rtl="0">
              <a:lnSpc>
                <a:spcPct val="100000"/>
              </a:lnSpc>
              <a:spcBef>
                <a:spcPts val="0"/>
              </a:spcBef>
              <a:spcAft>
                <a:spcPts val="0"/>
              </a:spcAft>
              <a:buClr>
                <a:srgbClr val="000000"/>
              </a:buClr>
              <a:buSzPts val="1100"/>
              <a:buFont typeface="Arial"/>
              <a:buChar char="●"/>
            </a:pPr>
            <a:r>
              <a:rPr lang="en-US"/>
              <a:t>This is a good time to remind students that interventions can come in many forms. Sometimes it might happen at a conversational level and sometimes at a level that requires more than only words. Also remind students that their own personal safety and well-being must be factored into their response.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Students should be able to successfully answer this question at the end of the lesson.</a:t>
            </a:r>
            <a:endParaRPr/>
          </a:p>
          <a:p>
            <a:pPr marL="457200" lvl="0" indent="-298450" algn="l" rtl="0">
              <a:lnSpc>
                <a:spcPct val="100000"/>
              </a:lnSpc>
              <a:spcBef>
                <a:spcPts val="0"/>
              </a:spcBef>
              <a:spcAft>
                <a:spcPts val="0"/>
              </a:spcAft>
              <a:buSzPts val="1100"/>
              <a:buChar char="●"/>
            </a:pPr>
            <a:r>
              <a:rPr lang="en-US"/>
              <a:t>This question can be used as an exit ticket to check for student understanding and/or achievement of the lesson goal.</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a:t>Invite students to use what they have learned in this lesson. </a:t>
            </a:r>
            <a:endParaRPr/>
          </a:p>
          <a:p>
            <a:pPr marL="457200" marR="0" lvl="0" indent="-298450" algn="l" rtl="0">
              <a:lnSpc>
                <a:spcPct val="100000"/>
              </a:lnSpc>
              <a:spcBef>
                <a:spcPts val="0"/>
              </a:spcBef>
              <a:spcAft>
                <a:spcPts val="0"/>
              </a:spcAft>
              <a:buClr>
                <a:srgbClr val="000000"/>
              </a:buClr>
              <a:buSzPts val="1100"/>
              <a:buFont typeface="Arial"/>
              <a:buChar char="●"/>
            </a:pPr>
            <a:r>
              <a:rPr lang="en-US" sz="1100"/>
              <a:t>You may wish to use this as an assessment task to gather evidence of the quality of your students’ learning.</a:t>
            </a:r>
            <a:endParaRPr sz="1100"/>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b="1" u="sng"/>
              <a:t>Digital Delivery guide: Poster/flyer</a:t>
            </a:r>
            <a:endParaRPr b="1" u="sng"/>
          </a:p>
          <a:p>
            <a:pPr marL="0" marR="0" lvl="0" indent="0" algn="l" rtl="0">
              <a:lnSpc>
                <a:spcPct val="100000"/>
              </a:lnSpc>
              <a:spcBef>
                <a:spcPts val="0"/>
              </a:spcBef>
              <a:spcAft>
                <a:spcPts val="0"/>
              </a:spcAft>
              <a:buNone/>
            </a:pPr>
            <a:endParaRPr b="1"/>
          </a:p>
          <a:p>
            <a:pPr marL="0" lvl="0" indent="0" algn="l" rtl="0">
              <a:spcBef>
                <a:spcPts val="0"/>
              </a:spcBef>
              <a:spcAft>
                <a:spcPts val="0"/>
              </a:spcAft>
              <a:buClr>
                <a:schemeClr val="dk1"/>
              </a:buClr>
              <a:buSzPts val="1100"/>
              <a:buFont typeface="Arial"/>
              <a:buNone/>
            </a:pPr>
            <a:r>
              <a:rPr lang="en-US" b="1">
                <a:solidFill>
                  <a:srgbClr val="0E101A"/>
                </a:solidFill>
              </a:rPr>
              <a:t>Infographic</a:t>
            </a:r>
            <a:r>
              <a:rPr lang="en-US">
                <a:solidFill>
                  <a:srgbClr val="0E101A"/>
                </a:solidFill>
              </a:rPr>
              <a:t>. </a:t>
            </a: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Suggested digital tool: </a:t>
            </a:r>
            <a:endParaRPr>
              <a:solidFill>
                <a:srgbClr val="0E101A"/>
              </a:solidFill>
            </a:endParaRPr>
          </a:p>
          <a:p>
            <a:pPr marL="457200" lvl="0" indent="-387350" algn="l" rtl="0">
              <a:spcBef>
                <a:spcPts val="0"/>
              </a:spcBef>
              <a:spcAft>
                <a:spcPts val="0"/>
              </a:spcAft>
              <a:buClr>
                <a:srgbClr val="0E101A"/>
              </a:buClr>
              <a:buSzPts val="1100"/>
              <a:buFont typeface="Arial"/>
              <a:buAutoNum type="arabicPeriod"/>
            </a:pPr>
            <a:r>
              <a:rPr lang="en-US" i="1">
                <a:solidFill>
                  <a:srgbClr val="0E101A"/>
                </a:solidFill>
              </a:rPr>
              <a:t> Canva </a:t>
            </a:r>
            <a:r>
              <a:rPr lang="en-US" i="1" u="sng">
                <a:solidFill>
                  <a:srgbClr val="0563C1"/>
                </a:solidFill>
                <a:hlinkClick r:id="rId3">
                  <a:extLst>
                    <a:ext uri="{A12FA001-AC4F-418D-AE19-62706E023703}">
                      <ahyp:hlinkClr xmlns:ahyp="http://schemas.microsoft.com/office/drawing/2018/hyperlinkcolor" val="tx"/>
                    </a:ext>
                  </a:extLst>
                </a:hlinkClick>
              </a:rPr>
              <a:t>https://www.canva.com</a:t>
            </a:r>
            <a:endParaRPr i="1" u="sng">
              <a:solidFill>
                <a:srgbClr val="0E101A"/>
              </a:solidFill>
            </a:endParaRPr>
          </a:p>
          <a:p>
            <a:pPr marL="457200" lvl="0" indent="-387350" algn="l" rtl="0">
              <a:spcBef>
                <a:spcPts val="0"/>
              </a:spcBef>
              <a:spcAft>
                <a:spcPts val="0"/>
              </a:spcAft>
              <a:buClr>
                <a:srgbClr val="0E101A"/>
              </a:buClr>
              <a:buSzPts val="1100"/>
              <a:buFont typeface="Arial"/>
              <a:buAutoNum type="arabicPeriod"/>
            </a:pPr>
            <a:r>
              <a:rPr lang="en-US" i="1">
                <a:solidFill>
                  <a:srgbClr val="0E101A"/>
                </a:solidFill>
              </a:rPr>
              <a:t> Piktochart </a:t>
            </a:r>
            <a:r>
              <a:rPr lang="en-US" i="1" u="sng">
                <a:solidFill>
                  <a:srgbClr val="0563C1"/>
                </a:solidFill>
                <a:hlinkClick r:id="rId4">
                  <a:extLst>
                    <a:ext uri="{A12FA001-AC4F-418D-AE19-62706E023703}">
                      <ahyp:hlinkClr xmlns:ahyp="http://schemas.microsoft.com/office/drawing/2018/hyperlinkcolor" val="tx"/>
                    </a:ext>
                  </a:extLst>
                </a:hlinkClick>
              </a:rPr>
              <a:t>https://piktochart.com</a:t>
            </a:r>
            <a:endParaRPr i="1" u="sng">
              <a:solidFill>
                <a:srgbClr val="0E101A"/>
              </a:solidFill>
            </a:endParaRPr>
          </a:p>
          <a:p>
            <a:pPr marL="457200" lvl="0" indent="-387350" algn="l" rtl="0">
              <a:spcBef>
                <a:spcPts val="0"/>
              </a:spcBef>
              <a:spcAft>
                <a:spcPts val="0"/>
              </a:spcAft>
              <a:buClr>
                <a:srgbClr val="0E101A"/>
              </a:buClr>
              <a:buSzPts val="1100"/>
              <a:buFont typeface="Arial"/>
              <a:buAutoNum type="arabicPeriod"/>
            </a:pPr>
            <a:r>
              <a:rPr lang="en-US" i="1">
                <a:solidFill>
                  <a:srgbClr val="0E101A"/>
                </a:solidFill>
              </a:rPr>
              <a:t> Adobe spark </a:t>
            </a:r>
            <a:r>
              <a:rPr lang="en-US" i="1" u="sng">
                <a:solidFill>
                  <a:srgbClr val="0563C1"/>
                </a:solidFill>
                <a:hlinkClick r:id="rId5">
                  <a:extLst>
                    <a:ext uri="{A12FA001-AC4F-418D-AE19-62706E023703}">
                      <ahyp:hlinkClr xmlns:ahyp="http://schemas.microsoft.com/office/drawing/2018/hyperlinkcolor" val="tx"/>
                    </a:ext>
                  </a:extLst>
                </a:hlinkClick>
              </a:rPr>
              <a:t>https://spark.adobe.com</a:t>
            </a:r>
            <a:endParaRPr i="1" u="sng">
              <a:solidFill>
                <a:srgbClr val="0E101A"/>
              </a:solidFill>
            </a:endParaRPr>
          </a:p>
          <a:p>
            <a:pPr marL="457200" lvl="0" indent="-387350" algn="l" rtl="0">
              <a:spcBef>
                <a:spcPts val="0"/>
              </a:spcBef>
              <a:spcAft>
                <a:spcPts val="0"/>
              </a:spcAft>
              <a:buClr>
                <a:srgbClr val="0E101A"/>
              </a:buClr>
              <a:buSzPts val="1100"/>
              <a:buFont typeface="Arial"/>
              <a:buAutoNum type="arabicPeriod"/>
            </a:pPr>
            <a:r>
              <a:rPr lang="en-US" i="1">
                <a:solidFill>
                  <a:srgbClr val="0E101A"/>
                </a:solidFill>
              </a:rPr>
              <a:t> Snappa </a:t>
            </a:r>
            <a:r>
              <a:rPr lang="en-US" i="1" u="sng">
                <a:solidFill>
                  <a:srgbClr val="0563C1"/>
                </a:solidFill>
                <a:hlinkClick r:id="rId6">
                  <a:extLst>
                    <a:ext uri="{A12FA001-AC4F-418D-AE19-62706E023703}">
                      <ahyp:hlinkClr xmlns:ahyp="http://schemas.microsoft.com/office/drawing/2018/hyperlinkcolor" val="tx"/>
                    </a:ext>
                  </a:extLst>
                </a:hlinkClick>
              </a:rPr>
              <a:t>https://snappa.com</a:t>
            </a:r>
            <a:endParaRPr i="1" u="sng">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Infographics are concise visual representations of student understanding. The use of digital infographic creators allows students of all artistic abilities to create compelling visual displays. Use the following suggestions to help students in their creation of an infographic.</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Review the principles of effective infographics, such as effective layout and informative display of data. </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Ask students to select the most important information and data for use in their infographic. </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Have students decide the best method for displaying the information (pie, line or stacked graph) and select an appropriate theme for the display (colour range, imagery etc.).</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Have students create a compelling title for their infographic that would grab the attention of their intended audience.</a:t>
            </a:r>
            <a:endParaRPr>
              <a:solidFill>
                <a:srgbClr val="0E101A"/>
              </a:solidFill>
            </a:endParaRPr>
          </a:p>
          <a:p>
            <a:pPr marL="0" marR="0" lvl="0" indent="0" algn="l" rtl="0">
              <a:lnSpc>
                <a:spcPct val="100000"/>
              </a:lnSpc>
              <a:spcBef>
                <a:spcPts val="0"/>
              </a:spcBef>
              <a:spcAft>
                <a:spcPts val="0"/>
              </a:spcAft>
              <a:buNone/>
            </a:pPr>
            <a:endParaRPr b="1"/>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e501155537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ge501155537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b="1" u="sng">
                <a:solidFill>
                  <a:schemeClr val="dk1"/>
                </a:solidFill>
              </a:rPr>
              <a:t>Activity 1:</a:t>
            </a:r>
            <a:endParaRPr b="1" u="sng">
              <a:solidFill>
                <a:schemeClr val="dk1"/>
              </a:solidFill>
            </a:endParaRPr>
          </a:p>
          <a:p>
            <a:pPr marL="0" lvl="0" indent="0" algn="l" rtl="0">
              <a:lnSpc>
                <a:spcPct val="100000"/>
              </a:lnSpc>
              <a:spcBef>
                <a:spcPts val="0"/>
              </a:spcBef>
              <a:spcAft>
                <a:spcPts val="0"/>
              </a:spcAft>
              <a:buNone/>
            </a:pPr>
            <a:endParaRPr b="1" u="sng">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Slides 3-5 will help you prepare your students for the lesson plan. Students should be given this question at the start of the lesson so that their experiences throughout the next activities are aligned with this targeted learning. </a:t>
            </a:r>
            <a:endParaRPr>
              <a:solidFill>
                <a:schemeClr val="dk1"/>
              </a:solidFill>
            </a:endParaRPr>
          </a:p>
          <a:p>
            <a:pPr marL="0" lvl="0" indent="0" algn="l" rtl="0">
              <a:lnSpc>
                <a:spcPct val="100000"/>
              </a:lnSpc>
              <a:spcBef>
                <a:spcPts val="0"/>
              </a:spcBef>
              <a:spcAft>
                <a:spcPts val="0"/>
              </a:spcAft>
              <a:buNone/>
            </a:pPr>
            <a:endParaRPr b="1" u="sng">
              <a:solidFill>
                <a:schemeClr val="dk1"/>
              </a:solidFill>
            </a:endParaRPr>
          </a:p>
          <a:p>
            <a:pPr marL="0" lvl="0" indent="0" algn="l" rtl="0">
              <a:lnSpc>
                <a:spcPct val="100000"/>
              </a:lnSpc>
              <a:spcBef>
                <a:spcPts val="0"/>
              </a:spcBef>
              <a:spcAft>
                <a:spcPts val="0"/>
              </a:spcAft>
              <a:buNone/>
            </a:pPr>
            <a:r>
              <a:rPr lang="en-US">
                <a:solidFill>
                  <a:schemeClr val="dk1"/>
                </a:solidFill>
              </a:rPr>
              <a:t>It is important to connect this question to the title Bystander Intervention, specifically what does it mean to be a bystander. This the term bystander intervention has </a:t>
            </a:r>
            <a:r>
              <a:rPr lang="en-US" i="0" u="none" strike="noStrike" cap="none">
                <a:solidFill>
                  <a:schemeClr val="dk1"/>
                </a:solidFill>
              </a:rPr>
              <a:t>a broad scope in this lesson – bystander includes both others and self as in powerless parties involved, worrisome, unsafe, or illegal behaviours or situations.</a:t>
            </a:r>
            <a:r>
              <a:rPr lang="en-US">
                <a:solidFill>
                  <a:schemeClr val="dk1"/>
                </a:solidFill>
              </a:rPr>
              <a:t>  </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US">
                <a:solidFill>
                  <a:schemeClr val="dk1"/>
                </a:solidFill>
              </a:rPr>
              <a:t>Over the course of this  lesson, students will learn about what it means to </a:t>
            </a:r>
            <a:r>
              <a:rPr lang="en-US" b="1">
                <a:solidFill>
                  <a:schemeClr val="dk1"/>
                </a:solidFill>
              </a:rPr>
              <a:t>safely</a:t>
            </a:r>
            <a:r>
              <a:rPr lang="en-US">
                <a:solidFill>
                  <a:schemeClr val="dk1"/>
                </a:solidFill>
              </a:rPr>
              <a:t> intervene in violent situations as a bystander – when and how </a:t>
            </a:r>
            <a:r>
              <a:rPr lang="en-US" b="1" i="1">
                <a:solidFill>
                  <a:schemeClr val="dk1"/>
                </a:solidFill>
              </a:rPr>
              <a:t>to safely </a:t>
            </a:r>
            <a:r>
              <a:rPr lang="en-US">
                <a:solidFill>
                  <a:schemeClr val="dk1"/>
                </a:solidFill>
              </a:rPr>
              <a:t>intervene. </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US">
                <a:solidFill>
                  <a:schemeClr val="dk1"/>
                </a:solidFill>
              </a:rPr>
              <a:t>Learning objectives for this lesson include: Discussing the importance of bystander intervention and learning the different forms of intervening when witnessing violent and problematic situations. Fostering the skills to advance equity, inclusion and bystander intervention to challenge sexist behaviour, objectification of women and different types of violence including sex trafficking and child sexual exploitation.</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501155537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4" name="Google Shape;424;ge501155537_0_28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Clr>
                <a:srgbClr val="000000"/>
              </a:buClr>
              <a:buSzPts val="1100"/>
              <a:buFont typeface="Arial"/>
              <a:buChar char="●"/>
            </a:pPr>
            <a:r>
              <a:rPr lang="en-US" sz="1100"/>
              <a:t>The following activity is a </a:t>
            </a:r>
            <a:r>
              <a:rPr lang="en-US" sz="1100" b="1"/>
              <a:t>Think/Pair/Share </a:t>
            </a:r>
            <a:r>
              <a:rPr lang="en-US" sz="1100"/>
              <a:t>using the “Anticipation Guide: Child Sexual Exploitation and Human Trafficking” and the “Big Ideas: Sexual Exploitation and Human Trafficking” to help facilitate discussion. Both documents can be found at the end of Lesson One. Note that this activity can also be completed with students moving from the individual activity to a whole class sharing and discussion.</a:t>
            </a:r>
            <a:endParaRPr sz="11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i="1">
              <a:solidFill>
                <a:schemeClr val="accent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i="1">
              <a:solidFill>
                <a:schemeClr val="accent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This task is designed to build a moral imperative in students to take action when faced with situations involving </a:t>
            </a:r>
            <a:r>
              <a:rPr lang="en-US"/>
              <a:t>different types of violence including sex trafficking and child sexual exploitation, related </a:t>
            </a:r>
            <a:r>
              <a:rPr lang="en-US" sz="1100" b="0" i="0" u="none" strike="noStrike" cap="none">
                <a:solidFill>
                  <a:srgbClr val="000000"/>
                </a:solidFill>
                <a:latin typeface="Arial"/>
                <a:ea typeface="Arial"/>
                <a:cs typeface="Arial"/>
                <a:sym typeface="Arial"/>
              </a:rPr>
              <a:t>illegal, or </a:t>
            </a:r>
            <a:r>
              <a:rPr lang="en-US"/>
              <a:t>sexist behaviours, and the objectification of women.  The goal is to</a:t>
            </a:r>
            <a:r>
              <a:rPr lang="en-US" sz="1100" b="0" i="0" u="none" strike="noStrike" cap="none">
                <a:solidFill>
                  <a:srgbClr val="000000"/>
                </a:solidFill>
                <a:latin typeface="Arial"/>
                <a:ea typeface="Arial"/>
                <a:cs typeface="Arial"/>
                <a:sym typeface="Arial"/>
              </a:rPr>
              <a:t> proactively empower all students to make a change.</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Please note that discussing bystander intervention might trigger emotional trauma in students who have had relatable experiences. It is important that the students are given tools/tips to not only to support the person who is disclosing the abuse, but to support themselves afterwards.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By asking students to raise their hands, using the chat box or through an anonymous poll determine the initial thinking of students.</a:t>
            </a:r>
            <a:endParaRPr/>
          </a:p>
          <a:p>
            <a:pPr marL="0" marR="0" lvl="0" indent="0" algn="l" rtl="0">
              <a:lnSpc>
                <a:spcPct val="100000"/>
              </a:lnSpc>
              <a:spcBef>
                <a:spcPts val="0"/>
              </a:spcBef>
              <a:spcAft>
                <a:spcPts val="0"/>
              </a:spcAft>
              <a:buNone/>
            </a:pPr>
            <a:endParaRPr/>
          </a:p>
          <a:p>
            <a:pPr marL="457200" marR="0" lvl="0" indent="-298450" algn="l" rtl="0">
              <a:lnSpc>
                <a:spcPct val="100000"/>
              </a:lnSpc>
              <a:spcBef>
                <a:spcPts val="0"/>
              </a:spcBef>
              <a:spcAft>
                <a:spcPts val="0"/>
              </a:spcAft>
              <a:buClr>
                <a:srgbClr val="000000"/>
              </a:buClr>
              <a:buSzPts val="1100"/>
              <a:buFont typeface="Arial"/>
              <a:buChar char="●"/>
            </a:pPr>
            <a:r>
              <a:rPr lang="en-US"/>
              <a:t>Be sure to discuss the meaning of the word kindness, how it is an altruistic act from which the person being kind does not gain anything tangible from their actions AND that a person needs to practice kindness to themselves and others.   </a:t>
            </a:r>
            <a:endParaRPr/>
          </a:p>
          <a:p>
            <a:pPr marL="457200" marR="0" lvl="0" indent="-298450" algn="l" rtl="0">
              <a:lnSpc>
                <a:spcPct val="100000"/>
              </a:lnSpc>
              <a:spcBef>
                <a:spcPts val="0"/>
              </a:spcBef>
              <a:spcAft>
                <a:spcPts val="0"/>
              </a:spcAft>
              <a:buClr>
                <a:srgbClr val="000000"/>
              </a:buClr>
              <a:buSzPts val="1100"/>
              <a:buFont typeface="Arial"/>
              <a:buChar char="●"/>
            </a:pPr>
            <a:r>
              <a:rPr lang="en-US"/>
              <a:t>This lesson will look at examples that include “before”, “during”, and “after” the worrisome, unsafe, or illegal behaviours. The lesson provides multiple entry points for discussion and problem-solving and draws from learning around consent, bullying, allyship, child sexual exploitation and sex trafficking.</a:t>
            </a:r>
            <a:endParaRPr/>
          </a:p>
          <a:p>
            <a:pPr marL="0" marR="0" lvl="0" indent="0" algn="l" rtl="0">
              <a:lnSpc>
                <a:spcPct val="100000"/>
              </a:lnSpc>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b="1" u="sng">
                <a:solidFill>
                  <a:srgbClr val="0E101A"/>
                </a:solidFill>
              </a:rPr>
              <a:t>Digital Delivery Guide: Online Polls</a:t>
            </a:r>
            <a:endParaRPr/>
          </a:p>
          <a:p>
            <a:pPr marL="0" marR="0" lvl="0" indent="0" algn="l" rtl="0">
              <a:lnSpc>
                <a:spcPct val="100000"/>
              </a:lnSpc>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solidFill>
                  <a:srgbClr val="0E101A"/>
                </a:solidFill>
              </a:rPr>
              <a:t>Suggested digital tool: </a:t>
            </a:r>
            <a:endParaRPr>
              <a:solidFill>
                <a:srgbClr val="0E101A"/>
              </a:solidFill>
            </a:endParaRPr>
          </a:p>
          <a:p>
            <a:pPr marL="457200" lvl="0" indent="-387350" algn="l" rtl="0">
              <a:spcBef>
                <a:spcPts val="0"/>
              </a:spcBef>
              <a:spcAft>
                <a:spcPts val="0"/>
              </a:spcAft>
              <a:buClr>
                <a:schemeClr val="dk1"/>
              </a:buClr>
              <a:buSzPts val="1100"/>
              <a:buFont typeface="Arial"/>
              <a:buAutoNum type="arabicPeriod"/>
            </a:pPr>
            <a:r>
              <a:rPr lang="en-US" i="1">
                <a:solidFill>
                  <a:schemeClr val="dk1"/>
                </a:solidFill>
              </a:rPr>
              <a:t>Mentimeter</a:t>
            </a:r>
            <a:r>
              <a:rPr lang="en-US">
                <a:solidFill>
                  <a:schemeClr val="dk1"/>
                </a:solidFill>
              </a:rPr>
              <a:t>  </a:t>
            </a:r>
            <a:r>
              <a:rPr lang="en-US" u="sng">
                <a:solidFill>
                  <a:srgbClr val="0000FF"/>
                </a:solidFill>
                <a:hlinkClick r:id="rId3">
                  <a:extLst>
                    <a:ext uri="{A12FA001-AC4F-418D-AE19-62706E023703}">
                      <ahyp:hlinkClr xmlns:ahyp="http://schemas.microsoft.com/office/drawing/2018/hyperlinkcolor" val="tx"/>
                    </a:ext>
                  </a:extLst>
                </a:hlinkClick>
              </a:rPr>
              <a:t>https://www.mentimeter.com</a:t>
            </a:r>
            <a:endParaRPr>
              <a:solidFill>
                <a:srgbClr val="0000FF"/>
              </a:solidFill>
            </a:endParaRPr>
          </a:p>
          <a:p>
            <a:pPr marL="457200" lvl="0" indent="-387350" algn="l" rtl="0">
              <a:spcBef>
                <a:spcPts val="0"/>
              </a:spcBef>
              <a:spcAft>
                <a:spcPts val="0"/>
              </a:spcAft>
              <a:buClr>
                <a:schemeClr val="dk1"/>
              </a:buClr>
              <a:buSzPts val="1100"/>
              <a:buFont typeface="Times"/>
              <a:buAutoNum type="arabicPeriod"/>
            </a:pPr>
            <a:r>
              <a:rPr lang="en-US">
                <a:solidFill>
                  <a:schemeClr val="dk1"/>
                </a:solidFill>
              </a:rPr>
              <a:t>Kahoot </a:t>
            </a:r>
            <a:r>
              <a:rPr lang="en-US" u="sng">
                <a:solidFill>
                  <a:srgbClr val="0000FF"/>
                </a:solidFill>
                <a:hlinkClick r:id="rId4">
                  <a:extLst>
                    <a:ext uri="{A12FA001-AC4F-418D-AE19-62706E023703}">
                      <ahyp:hlinkClr xmlns:ahyp="http://schemas.microsoft.com/office/drawing/2018/hyperlinkcolor" val="tx"/>
                    </a:ext>
                  </a:extLst>
                </a:hlinkClick>
              </a:rPr>
              <a:t>https://kahoot.com/</a:t>
            </a:r>
            <a:endParaRPr>
              <a:solidFill>
                <a:srgbClr val="0000FF"/>
              </a:solidFill>
            </a:endParaRPr>
          </a:p>
          <a:p>
            <a:pPr marL="457200" lvl="0" indent="-387350" algn="l" rtl="0">
              <a:spcBef>
                <a:spcPts val="0"/>
              </a:spcBef>
              <a:spcAft>
                <a:spcPts val="0"/>
              </a:spcAft>
              <a:buClr>
                <a:schemeClr val="dk1"/>
              </a:buClr>
              <a:buSzPts val="1100"/>
              <a:buFont typeface="Arial"/>
              <a:buAutoNum type="arabicPeriod"/>
            </a:pPr>
            <a:r>
              <a:rPr lang="en-US">
                <a:solidFill>
                  <a:schemeClr val="dk1"/>
                </a:solidFill>
              </a:rPr>
              <a:t>Poll function in your online learning system</a:t>
            </a:r>
            <a:endParaRPr>
              <a:solidFill>
                <a:schemeClr val="dk1"/>
              </a:solidFill>
            </a:endParaRPr>
          </a:p>
          <a:p>
            <a:pPr marL="457200" lvl="0" indent="0" algn="l" rtl="0">
              <a:spcBef>
                <a:spcPts val="0"/>
              </a:spcBef>
              <a:spcAft>
                <a:spcPts val="0"/>
              </a:spcAft>
              <a:buNone/>
            </a:pPr>
            <a:r>
              <a:rPr lang="en-US">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Inviting student feedback is a helpful diagnostic tool that can help prompt discussion. There are numerous online polling platforms to choose from. When dealing with sensitive topics, ensure that submissions are anonymous and easily accessible (eg. they do not need registration). The following suggestions should inform your polling:</a:t>
            </a:r>
            <a:endParaRPr>
              <a:solidFill>
                <a:schemeClr val="dk1"/>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Familiarize yourself with the setting functions of the platform.</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Select the appropriate poll to allow a student to provide original comments.</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Adjust the settings as required (eg. You may wish to adjust the number of responses per student.)</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Create the quiz prior to the lesson using the question prompts.</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When conducting the poll, use the sharing function to display the poll results to students.  </a:t>
            </a:r>
            <a:endParaRPr>
              <a:solidFill>
                <a:srgbClr val="0E101A"/>
              </a:solidFill>
            </a:endParaRPr>
          </a:p>
          <a:p>
            <a:pPr marL="0" lvl="0" indent="0" algn="l" rtl="0">
              <a:spcBef>
                <a:spcPts val="0"/>
              </a:spcBef>
              <a:spcAft>
                <a:spcPts val="0"/>
              </a:spcAft>
              <a:buNone/>
            </a:pPr>
            <a:endParaRPr>
              <a:solidFill>
                <a:srgbClr val="0E101A"/>
              </a:solidFill>
            </a:endParaRPr>
          </a:p>
          <a:p>
            <a:pPr marL="0" lvl="0" indent="0" algn="l" rtl="0">
              <a:spcBef>
                <a:spcPts val="0"/>
              </a:spcBef>
              <a:spcAft>
                <a:spcPts val="0"/>
              </a:spcAft>
              <a:buClr>
                <a:schemeClr val="dk1"/>
              </a:buClr>
              <a:buSzPts val="1100"/>
              <a:buFont typeface="Arial"/>
              <a:buNone/>
            </a:pPr>
            <a:r>
              <a:rPr lang="en-US" b="1" u="sng">
                <a:solidFill>
                  <a:srgbClr val="0E101A"/>
                </a:solidFill>
              </a:rPr>
              <a:t>Digital Delivery Guide: Word Wall</a:t>
            </a:r>
            <a:endParaRPr b="1" u="sng">
              <a:solidFill>
                <a:srgbClr val="0E101A"/>
              </a:solidFill>
            </a:endParaRPr>
          </a:p>
          <a:p>
            <a:pPr marL="0" lvl="0" indent="0" algn="l" rtl="0">
              <a:spcBef>
                <a:spcPts val="0"/>
              </a:spcBef>
              <a:spcAft>
                <a:spcPts val="0"/>
              </a:spcAft>
              <a:buClr>
                <a:schemeClr val="dk1"/>
              </a:buClr>
              <a:buSzPts val="1100"/>
              <a:buFont typeface="Arial"/>
              <a:buNone/>
            </a:pPr>
            <a:endParaRPr b="1" u="sng">
              <a:solidFill>
                <a:srgbClr val="0E101A"/>
              </a:solidFill>
            </a:endParaRPr>
          </a:p>
          <a:p>
            <a:pPr marL="0" lvl="0" indent="0" algn="l" rtl="0">
              <a:spcBef>
                <a:spcPts val="0"/>
              </a:spcBef>
              <a:spcAft>
                <a:spcPts val="0"/>
              </a:spcAft>
              <a:buClr>
                <a:schemeClr val="dk1"/>
              </a:buClr>
              <a:buSzPts val="1100"/>
              <a:buFont typeface="Arial"/>
              <a:buNone/>
            </a:pPr>
            <a:r>
              <a:rPr lang="en-US">
                <a:solidFill>
                  <a:schemeClr val="dk1"/>
                </a:solidFill>
              </a:rPr>
              <a:t>Word walls help students retain new vocabulary. You might consider creating a digital word wall with the new vocabulary words covered in this session</a:t>
            </a:r>
            <a:endParaRPr b="1" u="sng">
              <a:solidFill>
                <a:schemeClr val="dk1"/>
              </a:solidFill>
            </a:endParaRPr>
          </a:p>
          <a:p>
            <a:pPr marL="0" lvl="0" indent="0" algn="l" rtl="0">
              <a:spcBef>
                <a:spcPts val="0"/>
              </a:spcBef>
              <a:spcAft>
                <a:spcPts val="0"/>
              </a:spcAft>
              <a:buClr>
                <a:schemeClr val="dk1"/>
              </a:buClr>
              <a:buSzPts val="1100"/>
              <a:buFont typeface="Arial"/>
              <a:buNone/>
            </a:pPr>
            <a:endParaRPr>
              <a:solidFill>
                <a:srgbClr val="0E101A"/>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r>
              <a:rPr lang="en-US">
                <a:solidFill>
                  <a:srgbClr val="0E101A"/>
                </a:solidFill>
              </a:rPr>
              <a:t>Suggested digital tool:  </a:t>
            </a:r>
            <a:endParaRPr>
              <a:solidFill>
                <a:srgbClr val="0E101A"/>
              </a:solidFill>
            </a:endParaRPr>
          </a:p>
          <a:p>
            <a:pPr marL="457200" lvl="0" indent="-387350" algn="l" rtl="0">
              <a:spcBef>
                <a:spcPts val="0"/>
              </a:spcBef>
              <a:spcAft>
                <a:spcPts val="0"/>
              </a:spcAft>
              <a:buClr>
                <a:srgbClr val="4A6EE0"/>
              </a:buClr>
              <a:buSzPts val="1100"/>
              <a:buFont typeface="Arial"/>
              <a:buAutoNum type="arabicPeriod"/>
            </a:pPr>
            <a:r>
              <a:rPr lang="en-US" i="1">
                <a:solidFill>
                  <a:srgbClr val="0E101A"/>
                </a:solidFill>
              </a:rPr>
              <a:t>Padlet </a:t>
            </a:r>
            <a:r>
              <a:rPr lang="en-US" i="1" u="sng">
                <a:solidFill>
                  <a:srgbClr val="0563C1"/>
                </a:solidFill>
                <a:hlinkClick r:id="rId5">
                  <a:extLst>
                    <a:ext uri="{A12FA001-AC4F-418D-AE19-62706E023703}">
                      <ahyp:hlinkClr xmlns:ahyp="http://schemas.microsoft.com/office/drawing/2018/hyperlinkcolor" val="tx"/>
                    </a:ext>
                  </a:extLst>
                </a:hlinkClick>
              </a:rPr>
              <a:t>http://padlet.com/</a:t>
            </a:r>
            <a:endParaRPr i="1" u="sng">
              <a:solidFill>
                <a:srgbClr val="4A6EE0"/>
              </a:solidFill>
            </a:endParaRPr>
          </a:p>
          <a:p>
            <a:pPr marL="457200" lvl="0" indent="-387350" algn="l" rtl="0">
              <a:spcBef>
                <a:spcPts val="0"/>
              </a:spcBef>
              <a:spcAft>
                <a:spcPts val="0"/>
              </a:spcAft>
              <a:buClr>
                <a:srgbClr val="4A6EE0"/>
              </a:buClr>
              <a:buSzPts val="1100"/>
              <a:buFont typeface="Arial"/>
              <a:buAutoNum type="arabicPeriod"/>
            </a:pPr>
            <a:r>
              <a:rPr lang="en-US" i="1">
                <a:solidFill>
                  <a:srgbClr val="0E101A"/>
                </a:solidFill>
              </a:rPr>
              <a:t>Google Doc </a:t>
            </a:r>
            <a:r>
              <a:rPr lang="en-US" i="1" u="sng">
                <a:solidFill>
                  <a:srgbClr val="0563C1"/>
                </a:solidFill>
                <a:hlinkClick r:id="rId6">
                  <a:extLst>
                    <a:ext uri="{A12FA001-AC4F-418D-AE19-62706E023703}">
                      <ahyp:hlinkClr xmlns:ahyp="http://schemas.microsoft.com/office/drawing/2018/hyperlinkcolor" val="tx"/>
                    </a:ext>
                  </a:extLst>
                </a:hlinkClick>
              </a:rPr>
              <a:t>https://www.google.com/docs/about/</a:t>
            </a:r>
            <a:endParaRPr i="1" u="sng">
              <a:solidFill>
                <a:srgbClr val="4A6EE0"/>
              </a:solidFill>
            </a:endParaRPr>
          </a:p>
          <a:p>
            <a:pPr marL="457200" lvl="0" indent="-387350" algn="l" rtl="0">
              <a:spcBef>
                <a:spcPts val="0"/>
              </a:spcBef>
              <a:spcAft>
                <a:spcPts val="0"/>
              </a:spcAft>
              <a:buClr>
                <a:srgbClr val="4A6EE0"/>
              </a:buClr>
              <a:buSzPts val="1100"/>
              <a:buFont typeface="Arial"/>
              <a:buAutoNum type="arabicPeriod"/>
            </a:pPr>
            <a:r>
              <a:rPr lang="en-US" i="1">
                <a:solidFill>
                  <a:srgbClr val="0E101A"/>
                </a:solidFill>
              </a:rPr>
              <a:t>Zoho Docs </a:t>
            </a:r>
            <a:r>
              <a:rPr lang="en-US" i="1" u="sng">
                <a:solidFill>
                  <a:srgbClr val="0563C1"/>
                </a:solidFill>
                <a:hlinkClick r:id="rId7">
                  <a:extLst>
                    <a:ext uri="{A12FA001-AC4F-418D-AE19-62706E023703}">
                      <ahyp:hlinkClr xmlns:ahyp="http://schemas.microsoft.com/office/drawing/2018/hyperlinkcolor" val="tx"/>
                    </a:ext>
                  </a:extLst>
                </a:hlinkClick>
              </a:rPr>
              <a:t>https://www.zoho.com/docs/</a:t>
            </a:r>
            <a:endParaRPr i="1" u="sng">
              <a:solidFill>
                <a:srgbClr val="4A6EE0"/>
              </a:solidFill>
            </a:endParaRPr>
          </a:p>
          <a:p>
            <a:pPr marL="0" lvl="0" indent="0" algn="l" rtl="0">
              <a:spcBef>
                <a:spcPts val="0"/>
              </a:spcBef>
              <a:spcAft>
                <a:spcPts val="0"/>
              </a:spcAft>
              <a:buClr>
                <a:schemeClr val="dk1"/>
              </a:buClr>
              <a:buSzPts val="1100"/>
              <a:buFont typeface="Arial"/>
              <a:buNone/>
            </a:pPr>
            <a:br>
              <a:rPr lang="en-US">
                <a:solidFill>
                  <a:srgbClr val="0E101A"/>
                </a:solidFill>
              </a:rPr>
            </a:br>
            <a:r>
              <a:rPr lang="en-US">
                <a:solidFill>
                  <a:srgbClr val="0E101A"/>
                </a:solidFill>
              </a:rPr>
              <a:t>Accessibility is the key to an effective word wall. Students need to be able to refer back to the definitions with ease. A digital word wall creates an online repository of ideas and concepts. Use the following suggestions when creating a digital world wall.</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Choose a platform that allows collaborative editing. </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Invite students to the Digital word wall </a:t>
            </a:r>
            <a:endParaRPr>
              <a:solidFill>
                <a:srgbClr val="0E101A"/>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u="sng">
                <a:solidFill>
                  <a:schemeClr val="dk1"/>
                </a:solidFill>
              </a:rPr>
              <a:t>Activity 2:</a:t>
            </a:r>
            <a:endParaRPr b="1" u="sng">
              <a:solidFill>
                <a:schemeClr val="dk1"/>
              </a:solidFill>
            </a:endParaRPr>
          </a:p>
          <a:p>
            <a:pPr marL="0" lvl="0" indent="0" algn="l" rtl="0">
              <a:spcBef>
                <a:spcPts val="0"/>
              </a:spcBef>
              <a:spcAft>
                <a:spcPts val="0"/>
              </a:spcAft>
              <a:buClr>
                <a:schemeClr val="dk1"/>
              </a:buClr>
              <a:buSzPts val="1100"/>
              <a:buFont typeface="Arial"/>
              <a:buNone/>
            </a:pPr>
            <a:endParaRPr b="1" u="sng">
              <a:solidFill>
                <a:schemeClr val="dk1"/>
              </a:solidFill>
            </a:endParaRPr>
          </a:p>
          <a:p>
            <a:pPr marL="0" lvl="0" indent="0" algn="l" rtl="0">
              <a:lnSpc>
                <a:spcPct val="100000"/>
              </a:lnSpc>
              <a:spcBef>
                <a:spcPts val="0"/>
              </a:spcBef>
              <a:spcAft>
                <a:spcPts val="0"/>
              </a:spcAft>
              <a:buNone/>
            </a:pPr>
            <a:r>
              <a:rPr lang="en-US"/>
              <a:t>Review terms with students and add anything unfamiliar to the class’s digital Word Wall. Definitions from the introductory notes to the lesson:</a:t>
            </a:r>
            <a:endParaRPr/>
          </a:p>
          <a:p>
            <a:pPr marL="914400" lvl="1" indent="-298450" algn="l" rtl="0">
              <a:lnSpc>
                <a:spcPct val="100000"/>
              </a:lnSpc>
              <a:spcBef>
                <a:spcPts val="0"/>
              </a:spcBef>
              <a:spcAft>
                <a:spcPts val="0"/>
              </a:spcAft>
              <a:buSzPts val="1100"/>
              <a:buChar char="○"/>
            </a:pPr>
            <a:r>
              <a:rPr lang="en-US"/>
              <a:t>Perpetrator (who is causing the problem)</a:t>
            </a:r>
            <a:endParaRPr/>
          </a:p>
          <a:p>
            <a:pPr marL="914400" lvl="1" indent="-298450" algn="l" rtl="0">
              <a:lnSpc>
                <a:spcPct val="100000"/>
              </a:lnSpc>
              <a:spcBef>
                <a:spcPts val="0"/>
              </a:spcBef>
              <a:spcAft>
                <a:spcPts val="0"/>
              </a:spcAft>
              <a:buSzPts val="1100"/>
              <a:buChar char="○"/>
            </a:pPr>
            <a:r>
              <a:rPr lang="en-US"/>
              <a:t>Facilitator (who is enabling the perpetrator)</a:t>
            </a:r>
            <a:endParaRPr/>
          </a:p>
          <a:p>
            <a:pPr marL="914400" lvl="1" indent="-298450" algn="l" rtl="0">
              <a:lnSpc>
                <a:spcPct val="100000"/>
              </a:lnSpc>
              <a:spcBef>
                <a:spcPts val="0"/>
              </a:spcBef>
              <a:spcAft>
                <a:spcPts val="0"/>
              </a:spcAft>
              <a:buSzPts val="1100"/>
              <a:buChar char="○"/>
            </a:pPr>
            <a:r>
              <a:rPr lang="en-US"/>
              <a:t>Apathetic bystander (who is watching and as a result has become part of the experience; who is</a:t>
            </a:r>
            <a:r>
              <a:rPr lang="en-US" b="0"/>
              <a:t>, to some degree, either disempowered or indifferent and therefore </a:t>
            </a:r>
            <a:r>
              <a:rPr lang="en-US"/>
              <a:t>letting it happen)</a:t>
            </a:r>
            <a:endParaRPr/>
          </a:p>
          <a:p>
            <a:pPr marL="615950" lvl="1"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b="1" u="sng"/>
              <a:t>Activity 3:</a:t>
            </a:r>
            <a:endParaRPr b="1" u="sng"/>
          </a:p>
          <a:p>
            <a:pPr marL="0" lvl="0" indent="0" algn="l" rtl="0">
              <a:lnSpc>
                <a:spcPct val="100000"/>
              </a:lnSpc>
              <a:spcBef>
                <a:spcPts val="0"/>
              </a:spcBef>
              <a:spcAft>
                <a:spcPts val="0"/>
              </a:spcAft>
              <a:buNone/>
            </a:pPr>
            <a:endParaRPr b="1" u="sng"/>
          </a:p>
          <a:p>
            <a:pPr marL="457200" lvl="0" indent="-298450" algn="l" rtl="0">
              <a:lnSpc>
                <a:spcPct val="100000"/>
              </a:lnSpc>
              <a:spcBef>
                <a:spcPts val="0"/>
              </a:spcBef>
              <a:spcAft>
                <a:spcPts val="0"/>
              </a:spcAft>
              <a:buSzPts val="1100"/>
              <a:buChar char="●"/>
            </a:pPr>
            <a:r>
              <a:rPr lang="en-US"/>
              <a:t>Teachers can use a digital </a:t>
            </a:r>
            <a:r>
              <a:rPr lang="en-US" b="1"/>
              <a:t>White Board </a:t>
            </a:r>
            <a:r>
              <a:rPr lang="en-US"/>
              <a:t>to capture student ideas. Vocabulary here can be added to the digital </a:t>
            </a:r>
            <a:r>
              <a:rPr lang="en-US" b="1"/>
              <a:t>Word Wall </a:t>
            </a:r>
            <a:r>
              <a:rPr lang="en-US"/>
              <a:t>if one is being used. </a:t>
            </a:r>
            <a:endParaRPr/>
          </a:p>
          <a:p>
            <a:pPr marL="457200" lvl="0" indent="-298450" algn="l" rtl="0">
              <a:lnSpc>
                <a:spcPct val="100000"/>
              </a:lnSpc>
              <a:spcBef>
                <a:spcPts val="0"/>
              </a:spcBef>
              <a:spcAft>
                <a:spcPts val="0"/>
              </a:spcAft>
              <a:buSzPts val="1100"/>
              <a:buChar char="●"/>
            </a:pPr>
            <a:r>
              <a:rPr lang="en-US"/>
              <a:t>Remind students that Bystander Intervention requires people to take action. </a:t>
            </a:r>
            <a:endParaRPr/>
          </a:p>
          <a:p>
            <a:pPr marL="457200" lvl="0" indent="-22860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spcBef>
                <a:spcPts val="0"/>
              </a:spcBef>
              <a:spcAft>
                <a:spcPts val="0"/>
              </a:spcAft>
              <a:buNone/>
            </a:pPr>
            <a:r>
              <a:rPr lang="en-US" b="1" u="sng">
                <a:solidFill>
                  <a:srgbClr val="0E101A"/>
                </a:solidFill>
              </a:rPr>
              <a:t>Digital Delivery Guide: Word Wall</a:t>
            </a:r>
            <a:endParaRPr b="1" u="sng">
              <a:solidFill>
                <a:srgbClr val="0E101A"/>
              </a:solidFill>
            </a:endParaRPr>
          </a:p>
          <a:p>
            <a:pPr marL="0" lvl="0" indent="0" algn="l" rtl="0">
              <a:spcBef>
                <a:spcPts val="0"/>
              </a:spcBef>
              <a:spcAft>
                <a:spcPts val="0"/>
              </a:spcAft>
              <a:buNone/>
            </a:pPr>
            <a:endParaRPr b="1" u="sng">
              <a:solidFill>
                <a:srgbClr val="0E101A"/>
              </a:solidFill>
            </a:endParaRPr>
          </a:p>
          <a:p>
            <a:pPr marL="0" lvl="0" indent="0" algn="l" rtl="0">
              <a:spcBef>
                <a:spcPts val="0"/>
              </a:spcBef>
              <a:spcAft>
                <a:spcPts val="0"/>
              </a:spcAft>
              <a:buNone/>
            </a:pPr>
            <a:r>
              <a:rPr lang="en-US">
                <a:solidFill>
                  <a:schemeClr val="dk1"/>
                </a:solidFill>
              </a:rPr>
              <a:t>Word walls help students retain new vocabulary. You might consider creating a digital word wall with the new vocabulary words covered in this session</a:t>
            </a:r>
            <a:endParaRPr b="1" u="sng">
              <a:solidFill>
                <a:schemeClr val="dk1"/>
              </a:solidFill>
            </a:endParaRPr>
          </a:p>
          <a:p>
            <a:pPr marL="0" lvl="0" indent="0" algn="l" rtl="0">
              <a:spcBef>
                <a:spcPts val="0"/>
              </a:spcBef>
              <a:spcAft>
                <a:spcPts val="0"/>
              </a:spcAft>
              <a:buNone/>
            </a:pPr>
            <a:endParaRPr>
              <a:solidFill>
                <a:srgbClr val="0E101A"/>
              </a:solidFill>
              <a:latin typeface="Times"/>
              <a:ea typeface="Times"/>
              <a:cs typeface="Times"/>
              <a:sym typeface="Times"/>
            </a:endParaRPr>
          </a:p>
          <a:p>
            <a:pPr marL="0" lvl="0" indent="0" algn="l" rtl="0">
              <a:spcBef>
                <a:spcPts val="0"/>
              </a:spcBef>
              <a:spcAft>
                <a:spcPts val="0"/>
              </a:spcAft>
              <a:buNone/>
            </a:pPr>
            <a:r>
              <a:rPr lang="en-US">
                <a:solidFill>
                  <a:srgbClr val="0E101A"/>
                </a:solidFill>
              </a:rPr>
              <a:t>Suggested digital tool:  </a:t>
            </a:r>
            <a:endParaRPr>
              <a:solidFill>
                <a:srgbClr val="0E101A"/>
              </a:solidFill>
            </a:endParaRPr>
          </a:p>
          <a:p>
            <a:pPr marL="457200" lvl="0" indent="-387350" algn="l" rtl="0">
              <a:spcBef>
                <a:spcPts val="0"/>
              </a:spcBef>
              <a:spcAft>
                <a:spcPts val="0"/>
              </a:spcAft>
              <a:buClr>
                <a:srgbClr val="4A6EE0"/>
              </a:buClr>
              <a:buSzPts val="1100"/>
              <a:buFont typeface="Arial"/>
              <a:buAutoNum type="arabicPeriod"/>
            </a:pPr>
            <a:r>
              <a:rPr lang="en-US" i="1">
                <a:solidFill>
                  <a:srgbClr val="0E101A"/>
                </a:solidFill>
              </a:rPr>
              <a:t>Padlet </a:t>
            </a:r>
            <a:r>
              <a:rPr lang="en-US" i="1" u="sng">
                <a:solidFill>
                  <a:srgbClr val="0563C1"/>
                </a:solidFill>
                <a:hlinkClick r:id="rId3">
                  <a:extLst>
                    <a:ext uri="{A12FA001-AC4F-418D-AE19-62706E023703}">
                      <ahyp:hlinkClr xmlns:ahyp="http://schemas.microsoft.com/office/drawing/2018/hyperlinkcolor" val="tx"/>
                    </a:ext>
                  </a:extLst>
                </a:hlinkClick>
              </a:rPr>
              <a:t>http://padlet.com/</a:t>
            </a:r>
            <a:endParaRPr i="1" u="sng">
              <a:solidFill>
                <a:srgbClr val="4A6EE0"/>
              </a:solidFill>
            </a:endParaRPr>
          </a:p>
          <a:p>
            <a:pPr marL="457200" lvl="0" indent="-387350" algn="l" rtl="0">
              <a:spcBef>
                <a:spcPts val="0"/>
              </a:spcBef>
              <a:spcAft>
                <a:spcPts val="0"/>
              </a:spcAft>
              <a:buClr>
                <a:srgbClr val="4A6EE0"/>
              </a:buClr>
              <a:buSzPts val="1100"/>
              <a:buFont typeface="Arial"/>
              <a:buAutoNum type="arabicPeriod"/>
            </a:pPr>
            <a:r>
              <a:rPr lang="en-US" i="1">
                <a:solidFill>
                  <a:srgbClr val="0E101A"/>
                </a:solidFill>
              </a:rPr>
              <a:t>Google Doc </a:t>
            </a:r>
            <a:r>
              <a:rPr lang="en-US" i="1" u="sng">
                <a:solidFill>
                  <a:srgbClr val="0563C1"/>
                </a:solidFill>
                <a:hlinkClick r:id="rId4">
                  <a:extLst>
                    <a:ext uri="{A12FA001-AC4F-418D-AE19-62706E023703}">
                      <ahyp:hlinkClr xmlns:ahyp="http://schemas.microsoft.com/office/drawing/2018/hyperlinkcolor" val="tx"/>
                    </a:ext>
                  </a:extLst>
                </a:hlinkClick>
              </a:rPr>
              <a:t>https://www.google.com/docs/about/</a:t>
            </a:r>
            <a:endParaRPr i="1" u="sng">
              <a:solidFill>
                <a:srgbClr val="4A6EE0"/>
              </a:solidFill>
            </a:endParaRPr>
          </a:p>
          <a:p>
            <a:pPr marL="457200" lvl="0" indent="-387350" algn="l" rtl="0">
              <a:spcBef>
                <a:spcPts val="0"/>
              </a:spcBef>
              <a:spcAft>
                <a:spcPts val="0"/>
              </a:spcAft>
              <a:buClr>
                <a:srgbClr val="4A6EE0"/>
              </a:buClr>
              <a:buSzPts val="1100"/>
              <a:buFont typeface="Arial"/>
              <a:buAutoNum type="arabicPeriod"/>
            </a:pPr>
            <a:r>
              <a:rPr lang="en-US" i="1">
                <a:solidFill>
                  <a:srgbClr val="0E101A"/>
                </a:solidFill>
              </a:rPr>
              <a:t>Zoho Docs </a:t>
            </a:r>
            <a:r>
              <a:rPr lang="en-US" i="1" u="sng">
                <a:solidFill>
                  <a:srgbClr val="0563C1"/>
                </a:solidFill>
                <a:hlinkClick r:id="rId5">
                  <a:extLst>
                    <a:ext uri="{A12FA001-AC4F-418D-AE19-62706E023703}">
                      <ahyp:hlinkClr xmlns:ahyp="http://schemas.microsoft.com/office/drawing/2018/hyperlinkcolor" val="tx"/>
                    </a:ext>
                  </a:extLst>
                </a:hlinkClick>
              </a:rPr>
              <a:t>https://www.zoho.com/docs/</a:t>
            </a:r>
            <a:endParaRPr i="1" u="sng">
              <a:solidFill>
                <a:srgbClr val="4A6EE0"/>
              </a:solidFill>
            </a:endParaRPr>
          </a:p>
          <a:p>
            <a:pPr marL="0" lvl="0" indent="0" algn="l" rtl="0">
              <a:spcBef>
                <a:spcPts val="0"/>
              </a:spcBef>
              <a:spcAft>
                <a:spcPts val="0"/>
              </a:spcAft>
              <a:buNone/>
            </a:pPr>
            <a:br>
              <a:rPr lang="en-US">
                <a:solidFill>
                  <a:srgbClr val="0E101A"/>
                </a:solidFill>
              </a:rPr>
            </a:br>
            <a:r>
              <a:rPr lang="en-US">
                <a:solidFill>
                  <a:srgbClr val="0E101A"/>
                </a:solidFill>
              </a:rPr>
              <a:t>Accessibility is the key to an effective word wall. Students need to be able to refer back to the definitions with ease. A digital word wall creates an online repository of ideas and concepts. Use the following suggestions when creating a digital world wall.</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Choose a platform that allows collaborative editing. </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Invite students to the Digital word wall </a:t>
            </a:r>
            <a:endParaRPr>
              <a:solidFill>
                <a:srgbClr val="0E101A"/>
              </a:solidFill>
            </a:endParaRPr>
          </a:p>
          <a:p>
            <a:pPr marL="914400" lvl="0" indent="0" algn="l" rtl="0">
              <a:spcBef>
                <a:spcPts val="0"/>
              </a:spcBef>
              <a:spcAft>
                <a:spcPts val="0"/>
              </a:spcAft>
              <a:buNone/>
            </a:pPr>
            <a:endParaRPr b="1" u="sng">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SzPts val="1100"/>
              <a:buNone/>
            </a:pPr>
            <a:r>
              <a:rPr lang="en-US" b="1" u="sng">
                <a:solidFill>
                  <a:schemeClr val="dk1"/>
                </a:solidFill>
                <a:highlight>
                  <a:srgbClr val="FFFFFF"/>
                </a:highlight>
              </a:rPr>
              <a:t>Online Delivery Guide: White Board</a:t>
            </a:r>
            <a:endParaRPr b="1" u="sng">
              <a:solidFill>
                <a:schemeClr val="dk1"/>
              </a:solidFill>
              <a:highlight>
                <a:srgbClr val="FFFFFF"/>
              </a:highlight>
            </a:endParaRPr>
          </a:p>
          <a:p>
            <a:pPr marL="0" lvl="0" indent="0" algn="l" rtl="0">
              <a:spcBef>
                <a:spcPts val="0"/>
              </a:spcBef>
              <a:spcAft>
                <a:spcPts val="0"/>
              </a:spcAft>
              <a:buSzPts val="1100"/>
              <a:buNone/>
            </a:pPr>
            <a:endParaRPr b="1" u="sng">
              <a:solidFill>
                <a:schemeClr val="dk1"/>
              </a:solidFill>
              <a:highlight>
                <a:srgbClr val="FFFFFF"/>
              </a:highlight>
            </a:endParaRPr>
          </a:p>
          <a:p>
            <a:pPr marL="0" lvl="0" indent="0" algn="l" rtl="0">
              <a:spcBef>
                <a:spcPts val="0"/>
              </a:spcBef>
              <a:spcAft>
                <a:spcPts val="0"/>
              </a:spcAft>
              <a:buSzPts val="1100"/>
              <a:buNone/>
            </a:pPr>
            <a:r>
              <a:rPr lang="en-US">
                <a:solidFill>
                  <a:schemeClr val="dk1"/>
                </a:solidFill>
                <a:highlight>
                  <a:srgbClr val="FFFFFF"/>
                </a:highlight>
              </a:rPr>
              <a:t>Digital white boards allow educators and students to simultaneously add text and images to a single white board document. </a:t>
            </a:r>
            <a:endParaRPr>
              <a:solidFill>
                <a:schemeClr val="dk1"/>
              </a:solidFill>
              <a:highlight>
                <a:srgbClr val="FFFFFF"/>
              </a:highlight>
            </a:endParaRPr>
          </a:p>
          <a:p>
            <a:pPr marL="0" lvl="0" indent="0" algn="l" rtl="0">
              <a:spcBef>
                <a:spcPts val="0"/>
              </a:spcBef>
              <a:spcAft>
                <a:spcPts val="0"/>
              </a:spcAft>
              <a:buSzPts val="1100"/>
              <a:buNone/>
            </a:pPr>
            <a:endParaRPr>
              <a:solidFill>
                <a:schemeClr val="dk1"/>
              </a:solidFill>
              <a:highlight>
                <a:srgbClr val="FFFFFF"/>
              </a:highlight>
            </a:endParaRPr>
          </a:p>
          <a:p>
            <a:pPr marL="0" lvl="0" indent="0" algn="l" rtl="0">
              <a:spcBef>
                <a:spcPts val="0"/>
              </a:spcBef>
              <a:spcAft>
                <a:spcPts val="0"/>
              </a:spcAft>
              <a:buSzPts val="1100"/>
              <a:buNone/>
            </a:pPr>
            <a:r>
              <a:rPr lang="en-US">
                <a:solidFill>
                  <a:srgbClr val="0E101A"/>
                </a:solidFill>
                <a:highlight>
                  <a:srgbClr val="FFFFFF"/>
                </a:highlight>
              </a:rPr>
              <a:t>While individual teachers will use different online learning systems for student interaction, the most common platforms share similar features. </a:t>
            </a:r>
            <a:endParaRPr b="1" u="sng">
              <a:solidFill>
                <a:schemeClr val="dk1"/>
              </a:solidFill>
              <a:highlight>
                <a:srgbClr val="FFFFFF"/>
              </a:highlight>
            </a:endParaRPr>
          </a:p>
          <a:p>
            <a:pPr marL="0" lvl="0" indent="0" algn="l" rtl="0">
              <a:spcBef>
                <a:spcPts val="0"/>
              </a:spcBef>
              <a:spcAft>
                <a:spcPts val="0"/>
              </a:spcAft>
              <a:buSzPts val="1100"/>
              <a:buNone/>
            </a:pPr>
            <a:endParaRPr b="1" u="sng">
              <a:solidFill>
                <a:schemeClr val="dk1"/>
              </a:solidFill>
              <a:highlight>
                <a:srgbClr val="FFFFFF"/>
              </a:highlight>
            </a:endParaRPr>
          </a:p>
          <a:p>
            <a:pPr marL="0" lvl="0" indent="0" algn="l" rtl="0">
              <a:spcBef>
                <a:spcPts val="0"/>
              </a:spcBef>
              <a:spcAft>
                <a:spcPts val="0"/>
              </a:spcAft>
              <a:buSzPts val="1100"/>
              <a:buNone/>
            </a:pPr>
            <a:r>
              <a:rPr lang="en-US">
                <a:solidFill>
                  <a:schemeClr val="dk1"/>
                </a:solidFill>
                <a:highlight>
                  <a:srgbClr val="FFFFFF"/>
                </a:highlight>
              </a:rPr>
              <a:t>Suggested Digital Tool:</a:t>
            </a:r>
            <a:endParaRPr>
              <a:solidFill>
                <a:schemeClr val="dk1"/>
              </a:solidFill>
              <a:highlight>
                <a:srgbClr val="FFFFFF"/>
              </a:highlight>
            </a:endParaRPr>
          </a:p>
          <a:p>
            <a:pPr marL="0" lvl="0" indent="0" algn="l" rtl="0">
              <a:spcBef>
                <a:spcPts val="0"/>
              </a:spcBef>
              <a:spcAft>
                <a:spcPts val="0"/>
              </a:spcAft>
              <a:buSzPts val="1100"/>
              <a:buNone/>
            </a:pPr>
            <a:endParaRPr>
              <a:solidFill>
                <a:schemeClr val="dk1"/>
              </a:solidFill>
              <a:highlight>
                <a:srgbClr val="FFFFFF"/>
              </a:highlight>
            </a:endParaRPr>
          </a:p>
          <a:p>
            <a:pPr marL="457200" lvl="0" indent="-298450" algn="l" rtl="0">
              <a:spcBef>
                <a:spcPts val="0"/>
              </a:spcBef>
              <a:spcAft>
                <a:spcPts val="0"/>
              </a:spcAft>
              <a:buClr>
                <a:schemeClr val="dk1"/>
              </a:buClr>
              <a:buSzPts val="1100"/>
              <a:buAutoNum type="arabicPeriod"/>
            </a:pPr>
            <a:r>
              <a:rPr lang="en-US">
                <a:solidFill>
                  <a:schemeClr val="dk1"/>
                </a:solidFill>
                <a:highlight>
                  <a:srgbClr val="FFFFFF"/>
                </a:highlight>
              </a:rPr>
              <a:t>Digital White Boards are available on Zoom (</a:t>
            </a:r>
            <a:r>
              <a:rPr lang="en-US" i="1">
                <a:solidFill>
                  <a:schemeClr val="dk1"/>
                </a:solidFill>
                <a:highlight>
                  <a:srgbClr val="FFFFFF"/>
                </a:highlight>
              </a:rPr>
              <a:t>White Board</a:t>
            </a:r>
            <a:r>
              <a:rPr lang="en-US">
                <a:solidFill>
                  <a:schemeClr val="dk1"/>
                </a:solidFill>
                <a:highlight>
                  <a:srgbClr val="FFFFFF"/>
                </a:highlight>
              </a:rPr>
              <a:t> feature), </a:t>
            </a:r>
            <a:endParaRPr>
              <a:solidFill>
                <a:schemeClr val="dk1"/>
              </a:solidFill>
              <a:highlight>
                <a:srgbClr val="FFFFFF"/>
              </a:highlight>
            </a:endParaRPr>
          </a:p>
          <a:p>
            <a:pPr marL="457200" lvl="0" indent="-298450" algn="l" rtl="0">
              <a:spcBef>
                <a:spcPts val="0"/>
              </a:spcBef>
              <a:spcAft>
                <a:spcPts val="0"/>
              </a:spcAft>
              <a:buClr>
                <a:schemeClr val="dk1"/>
              </a:buClr>
              <a:buSzPts val="1100"/>
              <a:buAutoNum type="arabicPeriod"/>
            </a:pPr>
            <a:r>
              <a:rPr lang="en-US">
                <a:solidFill>
                  <a:schemeClr val="dk1"/>
                </a:solidFill>
                <a:highlight>
                  <a:srgbClr val="FFFFFF"/>
                </a:highlight>
              </a:rPr>
              <a:t>Microsoft Teams (</a:t>
            </a:r>
            <a:r>
              <a:rPr lang="en-US" i="1">
                <a:solidFill>
                  <a:schemeClr val="dk1"/>
                </a:solidFill>
                <a:highlight>
                  <a:srgbClr val="FFFFFF"/>
                </a:highlight>
              </a:rPr>
              <a:t>Microsoft WhiteBoard</a:t>
            </a:r>
            <a:r>
              <a:rPr lang="en-US">
                <a:solidFill>
                  <a:schemeClr val="dk1"/>
                </a:solidFill>
                <a:highlight>
                  <a:srgbClr val="FFFFFF"/>
                </a:highlight>
              </a:rPr>
              <a:t> feature), </a:t>
            </a:r>
            <a:endParaRPr>
              <a:solidFill>
                <a:schemeClr val="dk1"/>
              </a:solidFill>
              <a:highlight>
                <a:srgbClr val="FFFFFF"/>
              </a:highlight>
            </a:endParaRPr>
          </a:p>
          <a:p>
            <a:pPr marL="457200" lvl="0" indent="-298450" algn="l" rtl="0">
              <a:spcBef>
                <a:spcPts val="0"/>
              </a:spcBef>
              <a:spcAft>
                <a:spcPts val="0"/>
              </a:spcAft>
              <a:buClr>
                <a:schemeClr val="dk1"/>
              </a:buClr>
              <a:buSzPts val="1100"/>
              <a:buAutoNum type="arabicPeriod"/>
            </a:pPr>
            <a:r>
              <a:rPr lang="en-US">
                <a:solidFill>
                  <a:schemeClr val="dk1"/>
                </a:solidFill>
                <a:highlight>
                  <a:srgbClr val="FFFFFF"/>
                </a:highlight>
              </a:rPr>
              <a:t>Google Meets (</a:t>
            </a:r>
            <a:r>
              <a:rPr lang="en-US" i="1">
                <a:solidFill>
                  <a:schemeClr val="dk1"/>
                </a:solidFill>
                <a:highlight>
                  <a:srgbClr val="FFFFFF"/>
                </a:highlight>
              </a:rPr>
              <a:t>Jamboard</a:t>
            </a:r>
            <a:r>
              <a:rPr lang="en-US">
                <a:solidFill>
                  <a:schemeClr val="dk1"/>
                </a:solidFill>
                <a:highlight>
                  <a:srgbClr val="FFFFFF"/>
                </a:highlight>
              </a:rPr>
              <a:t> feature)</a:t>
            </a:r>
            <a:endParaRPr>
              <a:solidFill>
                <a:schemeClr val="dk1"/>
              </a:solidFill>
              <a:highlight>
                <a:srgbClr val="FFFFFF"/>
              </a:highlight>
            </a:endParaRPr>
          </a:p>
          <a:p>
            <a:pPr marL="0" lvl="0" indent="0" algn="l" rtl="0">
              <a:spcBef>
                <a:spcPts val="0"/>
              </a:spcBef>
              <a:spcAft>
                <a:spcPts val="0"/>
              </a:spcAft>
              <a:buSzPts val="1100"/>
              <a:buNone/>
            </a:pPr>
            <a:endParaRPr>
              <a:solidFill>
                <a:schemeClr val="dk1"/>
              </a:solidFill>
              <a:highlight>
                <a:srgbClr val="FFFFFF"/>
              </a:highlight>
            </a:endParaRPr>
          </a:p>
          <a:p>
            <a:pPr marL="0" lvl="0" indent="0" algn="l" rtl="0">
              <a:spcBef>
                <a:spcPts val="0"/>
              </a:spcBef>
              <a:spcAft>
                <a:spcPts val="0"/>
              </a:spcAft>
              <a:buSzPts val="1100"/>
              <a:buNone/>
            </a:pPr>
            <a:r>
              <a:rPr lang="en-US">
                <a:solidFill>
                  <a:schemeClr val="dk1"/>
                </a:solidFill>
                <a:highlight>
                  <a:srgbClr val="FFFFFF"/>
                </a:highlight>
              </a:rPr>
              <a:t>Apart from the suggested tools above, you can also use Google Jamboards (</a:t>
            </a:r>
            <a:r>
              <a:rPr lang="en-US" u="sng">
                <a:solidFill>
                  <a:srgbClr val="0000FF"/>
                </a:solidFill>
                <a:highlight>
                  <a:srgbClr val="FFFFFF"/>
                </a:highlight>
                <a:hlinkClick r:id="rId6">
                  <a:extLst>
                    <a:ext uri="{A12FA001-AC4F-418D-AE19-62706E023703}">
                      <ahyp:hlinkClr xmlns:ahyp="http://schemas.microsoft.com/office/drawing/2018/hyperlinkcolor" val="tx"/>
                    </a:ext>
                  </a:extLst>
                </a:hlinkClick>
              </a:rPr>
              <a:t>https://jamboard.google.com/</a:t>
            </a:r>
            <a:r>
              <a:rPr lang="en-US">
                <a:solidFill>
                  <a:schemeClr val="dk1"/>
                </a:solidFill>
                <a:highlight>
                  <a:srgbClr val="FFFFFF"/>
                </a:highlight>
              </a:rPr>
              <a:t>) to create a white board.  By clicking on the “Share” button can change privacy settings and invite students through e-mail or by sharing a link to collaborate in the same document.  </a:t>
            </a:r>
            <a:endParaRPr>
              <a:solidFill>
                <a:schemeClr val="dk1"/>
              </a:solidFill>
              <a:highlight>
                <a:srgbClr val="FFFFFF"/>
              </a:highlight>
            </a:endParaRPr>
          </a:p>
          <a:p>
            <a:pPr marL="0" lvl="0" indent="0" algn="l" rtl="0">
              <a:spcBef>
                <a:spcPts val="0"/>
              </a:spcBef>
              <a:spcAft>
                <a:spcPts val="0"/>
              </a:spcAft>
              <a:buSzPts val="1100"/>
              <a:buNone/>
            </a:pPr>
            <a:endParaRPr b="1" u="sng">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b="1" u="sng">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SzPts val="1100"/>
              <a:buNone/>
            </a:pPr>
            <a:r>
              <a:rPr lang="en-US"/>
              <a:t>You will now be unpacking the 5D model to bystander intervention. It is key to any bystander intervention training to let participants know that intervention does not look always look time same, and that there are many factors that come into play when deciding how to disrupt or response to a situation.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atin typeface="Oswald"/>
                <a:ea typeface="Oswald"/>
                <a:cs typeface="Oswald"/>
                <a:sym typeface="Oswa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38"/>
          <p:cNvSpPr txBox="1">
            <a:spLocks noGrp="1"/>
          </p:cNvSpPr>
          <p:nvPr>
            <p:ph type="subTitle" idx="1"/>
          </p:nvPr>
        </p:nvSpPr>
        <p:spPr>
          <a:xfrm>
            <a:off x="311700" y="2834125"/>
            <a:ext cx="8520600" cy="1132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atin typeface="Oswald"/>
                <a:ea typeface="Oswald"/>
                <a:cs typeface="Oswald"/>
                <a:sym typeface="Oswa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4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6" name="Google Shape;56;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5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9" name="Google Shape;59;p5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0" name="Google Shape;60;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
        <p:cNvGrpSpPr/>
        <p:nvPr/>
      </p:nvGrpSpPr>
      <p:grpSpPr>
        <a:xfrm>
          <a:off x="0" y="0"/>
          <a:ext cx="0" cy="0"/>
          <a:chOff x="0" y="0"/>
          <a:chExt cx="0" cy="0"/>
        </a:xfrm>
      </p:grpSpPr>
      <p:sp>
        <p:nvSpPr>
          <p:cNvPr id="62" name="Google Shape;62;p5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3" name="Google Shape;63;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sp>
        <p:nvSpPr>
          <p:cNvPr id="65" name="Google Shape;65;p5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5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7" name="Google Shape;67;p5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8" name="Google Shape;68;p5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9" name="Google Shape;69;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5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72" name="Google Shape;72;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
        <p:cNvGrpSpPr/>
        <p:nvPr/>
      </p:nvGrpSpPr>
      <p:grpSpPr>
        <a:xfrm>
          <a:off x="0" y="0"/>
          <a:ext cx="0" cy="0"/>
          <a:chOff x="0" y="0"/>
          <a:chExt cx="0" cy="0"/>
        </a:xfrm>
      </p:grpSpPr>
      <p:sp>
        <p:nvSpPr>
          <p:cNvPr id="74" name="Google Shape;74;p5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5" name="Google Shape;75;p5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76" name="Google Shape;76;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83"/>
        <p:cNvGrpSpPr/>
        <p:nvPr/>
      </p:nvGrpSpPr>
      <p:grpSpPr>
        <a:xfrm>
          <a:off x="0" y="0"/>
          <a:ext cx="0" cy="0"/>
          <a:chOff x="0" y="0"/>
          <a:chExt cx="0" cy="0"/>
        </a:xfrm>
      </p:grpSpPr>
      <p:pic>
        <p:nvPicPr>
          <p:cNvPr id="84" name="Google Shape;84;ge501155537_0_172"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85" name="Google Shape;85;ge501155537_0_172"/>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86" name="Google Shape;86;ge501155537_0_172"/>
          <p:cNvSpPr txBox="1">
            <a:spLocks noGrp="1"/>
          </p:cNvSpPr>
          <p:nvPr>
            <p:ph type="title"/>
          </p:nvPr>
        </p:nvSpPr>
        <p:spPr>
          <a:xfrm>
            <a:off x="311708" y="744574"/>
            <a:ext cx="8520600" cy="2052600"/>
          </a:xfrm>
          <a:prstGeom prst="rect">
            <a:avLst/>
          </a:prstGeom>
          <a:noFill/>
          <a:ln>
            <a:noFill/>
          </a:ln>
        </p:spPr>
        <p:txBody>
          <a:bodyPr spcFirstLastPara="1" wrap="square" lIns="91400" tIns="91400" rIns="91400" bIns="91400" anchor="b" anchorCtr="0">
            <a:normAutofit/>
          </a:bodyPr>
          <a:lstStyle>
            <a:lvl1pPr lvl="0" algn="ctr" rtl="0">
              <a:lnSpc>
                <a:spcPct val="100000"/>
              </a:lnSpc>
              <a:spcBef>
                <a:spcPts val="0"/>
              </a:spcBef>
              <a:spcAft>
                <a:spcPts val="0"/>
              </a:spcAft>
              <a:buClr>
                <a:srgbClr val="000000"/>
              </a:buClr>
              <a:buSzPts val="5200"/>
              <a:buFont typeface="Oswald"/>
              <a:buNone/>
              <a:defRPr sz="5200">
                <a:latin typeface="Oswald"/>
                <a:ea typeface="Oswald"/>
                <a:cs typeface="Oswald"/>
                <a:sym typeface="Oswald"/>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87" name="Google Shape;87;ge501155537_0_172"/>
          <p:cNvSpPr txBox="1">
            <a:spLocks noGrp="1"/>
          </p:cNvSpPr>
          <p:nvPr>
            <p:ph type="body" idx="1"/>
          </p:nvPr>
        </p:nvSpPr>
        <p:spPr>
          <a:xfrm>
            <a:off x="311699" y="2834125"/>
            <a:ext cx="8520600" cy="1132200"/>
          </a:xfrm>
          <a:prstGeom prst="rect">
            <a:avLst/>
          </a:prstGeom>
          <a:noFill/>
          <a:ln>
            <a:noFill/>
          </a:ln>
        </p:spPr>
        <p:txBody>
          <a:bodyPr spcFirstLastPara="1" wrap="square" lIns="91400" tIns="91400" rIns="91400" bIns="91400" anchor="t" anchorCtr="0">
            <a:normAutofit/>
          </a:bodyPr>
          <a:lstStyle>
            <a:lvl1pPr marL="457200" lvl="0" indent="-228600" algn="ctr" rtl="0">
              <a:lnSpc>
                <a:spcPct val="100000"/>
              </a:lnSpc>
              <a:spcBef>
                <a:spcPts val="0"/>
              </a:spcBef>
              <a:spcAft>
                <a:spcPts val="0"/>
              </a:spcAft>
              <a:buClr>
                <a:srgbClr val="585858"/>
              </a:buClr>
              <a:buSzPts val="2800"/>
              <a:buFont typeface="Oswald"/>
              <a:buNone/>
              <a:defRPr sz="2800">
                <a:latin typeface="Oswald"/>
                <a:ea typeface="Oswald"/>
                <a:cs typeface="Oswald"/>
                <a:sym typeface="Oswald"/>
              </a:defRPr>
            </a:lvl1pPr>
            <a:lvl2pPr marL="914400" lvl="1" indent="-228600" algn="ctr" rtl="0">
              <a:lnSpc>
                <a:spcPct val="100000"/>
              </a:lnSpc>
              <a:spcBef>
                <a:spcPts val="0"/>
              </a:spcBef>
              <a:spcAft>
                <a:spcPts val="0"/>
              </a:spcAft>
              <a:buClr>
                <a:srgbClr val="585858"/>
              </a:buClr>
              <a:buSzPts val="2800"/>
              <a:buFont typeface="Oswald"/>
              <a:buNone/>
              <a:defRPr sz="2800">
                <a:latin typeface="Oswald"/>
                <a:ea typeface="Oswald"/>
                <a:cs typeface="Oswald"/>
                <a:sym typeface="Oswald"/>
              </a:defRPr>
            </a:lvl2pPr>
            <a:lvl3pPr marL="1371600" lvl="2" indent="-228600" algn="ctr" rtl="0">
              <a:lnSpc>
                <a:spcPct val="100000"/>
              </a:lnSpc>
              <a:spcBef>
                <a:spcPts val="0"/>
              </a:spcBef>
              <a:spcAft>
                <a:spcPts val="0"/>
              </a:spcAft>
              <a:buClr>
                <a:srgbClr val="585858"/>
              </a:buClr>
              <a:buSzPts val="2800"/>
              <a:buFont typeface="Oswald"/>
              <a:buNone/>
              <a:defRPr sz="2800">
                <a:latin typeface="Oswald"/>
                <a:ea typeface="Oswald"/>
                <a:cs typeface="Oswald"/>
                <a:sym typeface="Oswald"/>
              </a:defRPr>
            </a:lvl3pPr>
            <a:lvl4pPr marL="1828800" lvl="3" indent="-228600" algn="ctr" rtl="0">
              <a:lnSpc>
                <a:spcPct val="100000"/>
              </a:lnSpc>
              <a:spcBef>
                <a:spcPts val="0"/>
              </a:spcBef>
              <a:spcAft>
                <a:spcPts val="0"/>
              </a:spcAft>
              <a:buClr>
                <a:srgbClr val="585858"/>
              </a:buClr>
              <a:buSzPts val="2800"/>
              <a:buFont typeface="Oswald"/>
              <a:buNone/>
              <a:defRPr sz="2800">
                <a:latin typeface="Oswald"/>
                <a:ea typeface="Oswald"/>
                <a:cs typeface="Oswald"/>
                <a:sym typeface="Oswald"/>
              </a:defRPr>
            </a:lvl4pPr>
            <a:lvl5pPr marL="2286000" lvl="4" indent="-228600" algn="ctr" rtl="0">
              <a:lnSpc>
                <a:spcPct val="100000"/>
              </a:lnSpc>
              <a:spcBef>
                <a:spcPts val="0"/>
              </a:spcBef>
              <a:spcAft>
                <a:spcPts val="0"/>
              </a:spcAft>
              <a:buClr>
                <a:srgbClr val="585858"/>
              </a:buClr>
              <a:buSzPts val="2800"/>
              <a:buFont typeface="Oswald"/>
              <a:buNone/>
              <a:defRPr sz="2800">
                <a:latin typeface="Oswald"/>
                <a:ea typeface="Oswald"/>
                <a:cs typeface="Oswald"/>
                <a:sym typeface="Oswald"/>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88" name="Google Shape;88;ge501155537_0_172"/>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_AND_BODY" type="tx">
  <p:cSld name="TITLE_AND_BODY">
    <p:bg>
      <p:bgPr>
        <a:solidFill>
          <a:srgbClr val="FFFFFF"/>
        </a:solidFill>
        <a:effectLst/>
      </p:bgPr>
    </p:bg>
    <p:spTree>
      <p:nvGrpSpPr>
        <p:cNvPr id="1" name="Shape 89"/>
        <p:cNvGrpSpPr/>
        <p:nvPr/>
      </p:nvGrpSpPr>
      <p:grpSpPr>
        <a:xfrm>
          <a:off x="0" y="0"/>
          <a:ext cx="0" cy="0"/>
          <a:chOff x="0" y="0"/>
          <a:chExt cx="0" cy="0"/>
        </a:xfrm>
      </p:grpSpPr>
      <p:sp>
        <p:nvSpPr>
          <p:cNvPr id="90" name="Google Shape;90;ge501155537_0_178"/>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ge501155537_0_178"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92" name="Google Shape;92;ge501155537_0_178"/>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93" name="Google Shape;93;ge501155537_0_178"/>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100000"/>
              </a:lnSpc>
              <a:spcBef>
                <a:spcPts val="0"/>
              </a:spcBef>
              <a:spcAft>
                <a:spcPts val="0"/>
              </a:spcAft>
              <a:buClr>
                <a:srgbClr val="000000"/>
              </a:buClr>
              <a:buSzPts val="2800"/>
              <a:buFont typeface="Oswald"/>
              <a:buNone/>
              <a:defRPr>
                <a:latin typeface="Oswald"/>
                <a:ea typeface="Oswald"/>
                <a:cs typeface="Oswald"/>
                <a:sym typeface="Oswald"/>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94" name="Google Shape;94;ge501155537_0_178"/>
          <p:cNvSpPr txBox="1">
            <a:spLocks noGrp="1"/>
          </p:cNvSpPr>
          <p:nvPr>
            <p:ph type="body" idx="1"/>
          </p:nvPr>
        </p:nvSpPr>
        <p:spPr>
          <a:xfrm>
            <a:off x="311699" y="1152475"/>
            <a:ext cx="8520600" cy="3416400"/>
          </a:xfrm>
          <a:prstGeom prst="rect">
            <a:avLst/>
          </a:prstGeom>
          <a:noFill/>
          <a:ln>
            <a:noFill/>
          </a:ln>
        </p:spPr>
        <p:txBody>
          <a:bodyPr spcFirstLastPara="1" wrap="square" lIns="91400" tIns="91400" rIns="91400" bIns="91400" anchor="t" anchorCtr="0">
            <a:normAutofit/>
          </a:bodyPr>
          <a:lstStyle>
            <a:lvl1pPr marL="457200" lvl="0" indent="-368300" algn="l" rtl="0">
              <a:lnSpc>
                <a:spcPct val="115000"/>
              </a:lnSpc>
              <a:spcBef>
                <a:spcPts val="0"/>
              </a:spcBef>
              <a:spcAft>
                <a:spcPts val="0"/>
              </a:spcAft>
              <a:buSzPts val="2200"/>
              <a:buChar char="●"/>
              <a:defRPr sz="2200">
                <a:latin typeface="Lora"/>
                <a:ea typeface="Lora"/>
                <a:cs typeface="Lora"/>
                <a:sym typeface="Lora"/>
              </a:defRPr>
            </a:lvl1pPr>
            <a:lvl2pPr marL="914400" lvl="1" indent="-368300" algn="l" rtl="0">
              <a:lnSpc>
                <a:spcPct val="115000"/>
              </a:lnSpc>
              <a:spcBef>
                <a:spcPts val="0"/>
              </a:spcBef>
              <a:spcAft>
                <a:spcPts val="0"/>
              </a:spcAft>
              <a:buSzPts val="2200"/>
              <a:buChar char="○"/>
              <a:defRPr sz="2200">
                <a:latin typeface="Lora"/>
                <a:ea typeface="Lora"/>
                <a:cs typeface="Lora"/>
                <a:sym typeface="Lora"/>
              </a:defRPr>
            </a:lvl2pPr>
            <a:lvl3pPr marL="1371600" lvl="2" indent="-368300" algn="l" rtl="0">
              <a:lnSpc>
                <a:spcPct val="115000"/>
              </a:lnSpc>
              <a:spcBef>
                <a:spcPts val="0"/>
              </a:spcBef>
              <a:spcAft>
                <a:spcPts val="0"/>
              </a:spcAft>
              <a:buSzPts val="2200"/>
              <a:buChar char="■"/>
              <a:defRPr sz="2200">
                <a:latin typeface="Lora"/>
                <a:ea typeface="Lora"/>
                <a:cs typeface="Lora"/>
                <a:sym typeface="Lora"/>
              </a:defRPr>
            </a:lvl3pPr>
            <a:lvl4pPr marL="1828800" lvl="3" indent="-368300" algn="l" rtl="0">
              <a:lnSpc>
                <a:spcPct val="115000"/>
              </a:lnSpc>
              <a:spcBef>
                <a:spcPts val="0"/>
              </a:spcBef>
              <a:spcAft>
                <a:spcPts val="0"/>
              </a:spcAft>
              <a:buSzPts val="2200"/>
              <a:buChar char="●"/>
              <a:defRPr sz="2200">
                <a:latin typeface="Lora"/>
                <a:ea typeface="Lora"/>
                <a:cs typeface="Lora"/>
                <a:sym typeface="Lora"/>
              </a:defRPr>
            </a:lvl4pPr>
            <a:lvl5pPr marL="2286000" lvl="4" indent="-368300" algn="l" rtl="0">
              <a:lnSpc>
                <a:spcPct val="115000"/>
              </a:lnSpc>
              <a:spcBef>
                <a:spcPts val="0"/>
              </a:spcBef>
              <a:spcAft>
                <a:spcPts val="0"/>
              </a:spcAft>
              <a:buSzPts val="2200"/>
              <a:buChar char="○"/>
              <a:defRPr sz="2200">
                <a:latin typeface="Lora"/>
                <a:ea typeface="Lora"/>
                <a:cs typeface="Lora"/>
                <a:sym typeface="Lora"/>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95" name="Google Shape;95;ge501155537_0_178"/>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_AND_TWO_COLUMNS" type="twoColTx">
  <p:cSld name="TITLE_AND_TWO_COLUMNS">
    <p:bg>
      <p:bgPr>
        <a:solidFill>
          <a:srgbClr val="FFFFFF"/>
        </a:solidFill>
        <a:effectLst/>
      </p:bgPr>
    </p:bg>
    <p:spTree>
      <p:nvGrpSpPr>
        <p:cNvPr id="1" name="Shape 96"/>
        <p:cNvGrpSpPr/>
        <p:nvPr/>
      </p:nvGrpSpPr>
      <p:grpSpPr>
        <a:xfrm>
          <a:off x="0" y="0"/>
          <a:ext cx="0" cy="0"/>
          <a:chOff x="0" y="0"/>
          <a:chExt cx="0" cy="0"/>
        </a:xfrm>
      </p:grpSpPr>
      <p:sp>
        <p:nvSpPr>
          <p:cNvPr id="97" name="Google Shape;97;ge501155537_0_185"/>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 name="Google Shape;98;ge501155537_0_185"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99" name="Google Shape;99;ge501155537_0_185"/>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00" name="Google Shape;100;ge501155537_0_185"/>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01" name="Google Shape;101;ge501155537_0_185"/>
          <p:cNvSpPr txBox="1">
            <a:spLocks noGrp="1"/>
          </p:cNvSpPr>
          <p:nvPr>
            <p:ph type="body" idx="1"/>
          </p:nvPr>
        </p:nvSpPr>
        <p:spPr>
          <a:xfrm>
            <a:off x="311699" y="1152475"/>
            <a:ext cx="3999900" cy="3416400"/>
          </a:xfrm>
          <a:prstGeom prst="rect">
            <a:avLst/>
          </a:prstGeom>
          <a:noFill/>
          <a:ln>
            <a:noFill/>
          </a:ln>
        </p:spPr>
        <p:txBody>
          <a:bodyPr spcFirstLastPara="1" wrap="square" lIns="91400" tIns="91400" rIns="91400" bIns="91400" anchor="t" anchorCtr="0">
            <a:normAutofit/>
          </a:bodyPr>
          <a:lstStyle>
            <a:lvl1pPr marL="457200" lvl="0" indent="-317500" algn="l" rtl="0">
              <a:lnSpc>
                <a:spcPct val="115000"/>
              </a:lnSpc>
              <a:spcBef>
                <a:spcPts val="0"/>
              </a:spcBef>
              <a:spcAft>
                <a:spcPts val="0"/>
              </a:spcAft>
              <a:buSzPts val="1400"/>
              <a:buChar char="●"/>
              <a:defRPr sz="1400"/>
            </a:lvl1pPr>
            <a:lvl2pPr marL="914400" lvl="1" indent="-317500" algn="l" rtl="0">
              <a:lnSpc>
                <a:spcPct val="115000"/>
              </a:lnSpc>
              <a:spcBef>
                <a:spcPts val="0"/>
              </a:spcBef>
              <a:spcAft>
                <a:spcPts val="0"/>
              </a:spcAft>
              <a:buSzPts val="1400"/>
              <a:buChar char="○"/>
              <a:defRPr sz="1400"/>
            </a:lvl2pPr>
            <a:lvl3pPr marL="1371600" lvl="2" indent="-317500" algn="l" rtl="0">
              <a:lnSpc>
                <a:spcPct val="115000"/>
              </a:lnSpc>
              <a:spcBef>
                <a:spcPts val="0"/>
              </a:spcBef>
              <a:spcAft>
                <a:spcPts val="0"/>
              </a:spcAft>
              <a:buSzPts val="1400"/>
              <a:buChar char="■"/>
              <a:defRPr sz="1400"/>
            </a:lvl3pPr>
            <a:lvl4pPr marL="1828800" lvl="3" indent="-317500" algn="l" rtl="0">
              <a:lnSpc>
                <a:spcPct val="115000"/>
              </a:lnSpc>
              <a:spcBef>
                <a:spcPts val="0"/>
              </a:spcBef>
              <a:spcAft>
                <a:spcPts val="0"/>
              </a:spcAft>
              <a:buSzPts val="1400"/>
              <a:buChar char="●"/>
              <a:defRPr sz="1400"/>
            </a:lvl4pPr>
            <a:lvl5pPr marL="2286000" lvl="4" indent="-317500" algn="l" rtl="0">
              <a:lnSpc>
                <a:spcPct val="115000"/>
              </a:lnSpc>
              <a:spcBef>
                <a:spcPts val="0"/>
              </a:spcBef>
              <a:spcAft>
                <a:spcPts val="0"/>
              </a:spcAft>
              <a:buSzPts val="1400"/>
              <a:buChar char="○"/>
              <a:defRPr sz="14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02" name="Google Shape;102;ge501155537_0_185"/>
          <p:cNvSpPr txBox="1">
            <a:spLocks noGrp="1"/>
          </p:cNvSpPr>
          <p:nvPr>
            <p:ph type="body" idx="2"/>
          </p:nvPr>
        </p:nvSpPr>
        <p:spPr>
          <a:xfrm>
            <a:off x="4832399" y="1152475"/>
            <a:ext cx="3999900" cy="3416400"/>
          </a:xfrm>
          <a:prstGeom prst="rect">
            <a:avLst/>
          </a:prstGeom>
          <a:noFill/>
          <a:ln>
            <a:noFill/>
          </a:ln>
        </p:spPr>
        <p:txBody>
          <a:bodyPr spcFirstLastPara="1" wrap="square" lIns="91400" tIns="91400" rIns="91400" bIns="91400" anchor="t" anchorCtr="0">
            <a:normAutofit/>
          </a:bodyPr>
          <a:lstStyle>
            <a:lvl1pPr marL="457200" lvl="0" indent="-342900" algn="l" rtl="0">
              <a:lnSpc>
                <a:spcPct val="115000"/>
              </a:lnSpc>
              <a:spcBef>
                <a:spcPts val="0"/>
              </a:spcBef>
              <a:spcAft>
                <a:spcPts val="0"/>
              </a:spcAft>
              <a:buSzPts val="18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03" name="Google Shape;103;ge501155537_0_185"/>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ONE_COLUMN_TEXT">
  <p:cSld name="ONE_COLUMN_TEXT">
    <p:spTree>
      <p:nvGrpSpPr>
        <p:cNvPr id="1" name="Shape 104"/>
        <p:cNvGrpSpPr/>
        <p:nvPr/>
      </p:nvGrpSpPr>
      <p:grpSpPr>
        <a:xfrm>
          <a:off x="0" y="0"/>
          <a:ext cx="0" cy="0"/>
          <a:chOff x="0" y="0"/>
          <a:chExt cx="0" cy="0"/>
        </a:xfrm>
      </p:grpSpPr>
      <p:pic>
        <p:nvPicPr>
          <p:cNvPr id="105" name="Google Shape;105;ge501155537_0_193"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06" name="Google Shape;106;ge501155537_0_193"/>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07" name="Google Shape;107;ge501155537_0_193"/>
          <p:cNvSpPr txBox="1">
            <a:spLocks noGrp="1"/>
          </p:cNvSpPr>
          <p:nvPr>
            <p:ph type="title"/>
          </p:nvPr>
        </p:nvSpPr>
        <p:spPr>
          <a:xfrm>
            <a:off x="311699" y="555600"/>
            <a:ext cx="2808000" cy="755700"/>
          </a:xfrm>
          <a:prstGeom prst="rect">
            <a:avLst/>
          </a:prstGeom>
          <a:noFill/>
          <a:ln>
            <a:noFill/>
          </a:ln>
        </p:spPr>
        <p:txBody>
          <a:bodyPr spcFirstLastPara="1" wrap="square" lIns="91400" tIns="91400" rIns="91400" bIns="91400" anchor="b" anchorCtr="0">
            <a:normAutofit/>
          </a:bodyPr>
          <a:lstStyle>
            <a:lvl1pPr lvl="0" algn="l" rtl="0">
              <a:lnSpc>
                <a:spcPct val="100000"/>
              </a:lnSpc>
              <a:spcBef>
                <a:spcPts val="0"/>
              </a:spcBef>
              <a:spcAft>
                <a:spcPts val="0"/>
              </a:spcAft>
              <a:buClr>
                <a:srgbClr val="000000"/>
              </a:buClr>
              <a:buSzPts val="2400"/>
              <a:buFont typeface="Arial"/>
              <a:buNone/>
              <a:defRPr sz="24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08" name="Google Shape;108;ge501155537_0_193"/>
          <p:cNvSpPr txBox="1">
            <a:spLocks noGrp="1"/>
          </p:cNvSpPr>
          <p:nvPr>
            <p:ph type="body" idx="1"/>
          </p:nvPr>
        </p:nvSpPr>
        <p:spPr>
          <a:xfrm>
            <a:off x="311699" y="1389599"/>
            <a:ext cx="2808000" cy="3179400"/>
          </a:xfrm>
          <a:prstGeom prst="rect">
            <a:avLst/>
          </a:prstGeom>
          <a:noFill/>
          <a:ln>
            <a:noFill/>
          </a:ln>
        </p:spPr>
        <p:txBody>
          <a:bodyPr spcFirstLastPara="1" wrap="square" lIns="91400" tIns="91400" rIns="91400" bIns="91400"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09" name="Google Shape;109;ge501155537_0_193"/>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4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 name="Google Shape;18;p4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9" name="Google Shape;19;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_AND_TWO_COLUMNS">
  <p:cSld name="TITLE_AND_TWO_COLUMNS 2">
    <p:spTree>
      <p:nvGrpSpPr>
        <p:cNvPr id="1" name="Shape 110"/>
        <p:cNvGrpSpPr/>
        <p:nvPr/>
      </p:nvGrpSpPr>
      <p:grpSpPr>
        <a:xfrm>
          <a:off x="0" y="0"/>
          <a:ext cx="0" cy="0"/>
          <a:chOff x="0" y="0"/>
          <a:chExt cx="0" cy="0"/>
        </a:xfrm>
      </p:grpSpPr>
      <p:pic>
        <p:nvPicPr>
          <p:cNvPr id="111" name="Google Shape;111;ge501155537_0_199"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12" name="Google Shape;112;ge501155537_0_199"/>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13" name="Google Shape;113;ge501155537_0_199"/>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14" name="Google Shape;114;ge501155537_0_199"/>
          <p:cNvSpPr txBox="1">
            <a:spLocks noGrp="1"/>
          </p:cNvSpPr>
          <p:nvPr>
            <p:ph type="body" idx="1"/>
          </p:nvPr>
        </p:nvSpPr>
        <p:spPr>
          <a:xfrm>
            <a:off x="311699" y="1152475"/>
            <a:ext cx="3999900" cy="3416400"/>
          </a:xfrm>
          <a:prstGeom prst="rect">
            <a:avLst/>
          </a:prstGeom>
          <a:noFill/>
          <a:ln>
            <a:noFill/>
          </a:ln>
        </p:spPr>
        <p:txBody>
          <a:bodyPr spcFirstLastPara="1" wrap="square" lIns="91400" tIns="91400" rIns="91400" bIns="91400" anchor="t" anchorCtr="0">
            <a:normAutofit/>
          </a:bodyPr>
          <a:lstStyle>
            <a:lvl1pPr marL="457200" lvl="0" indent="-317500" algn="l" rtl="0">
              <a:lnSpc>
                <a:spcPct val="115000"/>
              </a:lnSpc>
              <a:spcBef>
                <a:spcPts val="0"/>
              </a:spcBef>
              <a:spcAft>
                <a:spcPts val="0"/>
              </a:spcAft>
              <a:buSzPts val="1400"/>
              <a:buChar char="●"/>
              <a:defRPr sz="1400"/>
            </a:lvl1pPr>
            <a:lvl2pPr marL="914400" lvl="1" indent="-317500" algn="l" rtl="0">
              <a:lnSpc>
                <a:spcPct val="115000"/>
              </a:lnSpc>
              <a:spcBef>
                <a:spcPts val="0"/>
              </a:spcBef>
              <a:spcAft>
                <a:spcPts val="0"/>
              </a:spcAft>
              <a:buSzPts val="1400"/>
              <a:buChar char="○"/>
              <a:defRPr sz="1400"/>
            </a:lvl2pPr>
            <a:lvl3pPr marL="1371600" lvl="2" indent="-317500" algn="l" rtl="0">
              <a:lnSpc>
                <a:spcPct val="115000"/>
              </a:lnSpc>
              <a:spcBef>
                <a:spcPts val="0"/>
              </a:spcBef>
              <a:spcAft>
                <a:spcPts val="0"/>
              </a:spcAft>
              <a:buSzPts val="1400"/>
              <a:buChar char="■"/>
              <a:defRPr sz="1400"/>
            </a:lvl3pPr>
            <a:lvl4pPr marL="1828800" lvl="3" indent="-317500" algn="l" rtl="0">
              <a:lnSpc>
                <a:spcPct val="115000"/>
              </a:lnSpc>
              <a:spcBef>
                <a:spcPts val="0"/>
              </a:spcBef>
              <a:spcAft>
                <a:spcPts val="0"/>
              </a:spcAft>
              <a:buSzPts val="1400"/>
              <a:buChar char="●"/>
              <a:defRPr sz="1400"/>
            </a:lvl4pPr>
            <a:lvl5pPr marL="2286000" lvl="4" indent="-317500" algn="l" rtl="0">
              <a:lnSpc>
                <a:spcPct val="115000"/>
              </a:lnSpc>
              <a:spcBef>
                <a:spcPts val="0"/>
              </a:spcBef>
              <a:spcAft>
                <a:spcPts val="0"/>
              </a:spcAft>
              <a:buSzPts val="1400"/>
              <a:buChar char="○"/>
              <a:defRPr sz="14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15" name="Google Shape;115;ge501155537_0_199"/>
          <p:cNvSpPr txBox="1">
            <a:spLocks noGrp="1"/>
          </p:cNvSpPr>
          <p:nvPr>
            <p:ph type="body" idx="2"/>
          </p:nvPr>
        </p:nvSpPr>
        <p:spPr>
          <a:xfrm>
            <a:off x="4832399" y="1152475"/>
            <a:ext cx="3999900" cy="3416400"/>
          </a:xfrm>
          <a:prstGeom prst="rect">
            <a:avLst/>
          </a:prstGeom>
          <a:noFill/>
          <a:ln>
            <a:noFill/>
          </a:ln>
        </p:spPr>
        <p:txBody>
          <a:bodyPr spcFirstLastPara="1" wrap="square" lIns="91400" tIns="91400" rIns="91400" bIns="91400" anchor="t" anchorCtr="0">
            <a:normAutofit/>
          </a:bodyPr>
          <a:lstStyle>
            <a:lvl1pPr marL="457200" lvl="0" indent="-342900" algn="l" rtl="0">
              <a:lnSpc>
                <a:spcPct val="115000"/>
              </a:lnSpc>
              <a:spcBef>
                <a:spcPts val="0"/>
              </a:spcBef>
              <a:spcAft>
                <a:spcPts val="0"/>
              </a:spcAft>
              <a:buSzPts val="18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16" name="Google Shape;116;ge501155537_0_199"/>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117"/>
        <p:cNvGrpSpPr/>
        <p:nvPr/>
      </p:nvGrpSpPr>
      <p:grpSpPr>
        <a:xfrm>
          <a:off x="0" y="0"/>
          <a:ext cx="0" cy="0"/>
          <a:chOff x="0" y="0"/>
          <a:chExt cx="0" cy="0"/>
        </a:xfrm>
      </p:grpSpPr>
      <p:sp>
        <p:nvSpPr>
          <p:cNvPr id="118" name="Google Shape;118;ge501155537_0_206"/>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19" name="Google Shape;119;ge501155537_0_206"/>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MAIN_POINT">
  <p:cSld name="MAIN_POINT">
    <p:spTree>
      <p:nvGrpSpPr>
        <p:cNvPr id="1" name="Shape 120"/>
        <p:cNvGrpSpPr/>
        <p:nvPr/>
      </p:nvGrpSpPr>
      <p:grpSpPr>
        <a:xfrm>
          <a:off x="0" y="0"/>
          <a:ext cx="0" cy="0"/>
          <a:chOff x="0" y="0"/>
          <a:chExt cx="0" cy="0"/>
        </a:xfrm>
      </p:grpSpPr>
      <p:pic>
        <p:nvPicPr>
          <p:cNvPr id="121" name="Google Shape;121;ge501155537_0_209"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22" name="Google Shape;122;ge501155537_0_209"/>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23" name="Google Shape;123;ge501155537_0_209"/>
          <p:cNvSpPr txBox="1">
            <a:spLocks noGrp="1"/>
          </p:cNvSpPr>
          <p:nvPr>
            <p:ph type="title"/>
          </p:nvPr>
        </p:nvSpPr>
        <p:spPr>
          <a:xfrm>
            <a:off x="490250" y="450149"/>
            <a:ext cx="6367800" cy="4090800"/>
          </a:xfrm>
          <a:prstGeom prst="rect">
            <a:avLst/>
          </a:prstGeom>
          <a:noFill/>
          <a:ln>
            <a:noFill/>
          </a:ln>
        </p:spPr>
        <p:txBody>
          <a:bodyPr spcFirstLastPara="1" wrap="square" lIns="91400" tIns="91400" rIns="91400" bIns="91400" anchor="ctr" anchorCtr="0">
            <a:normAutofit/>
          </a:bodyPr>
          <a:lstStyle>
            <a:lvl1pPr lvl="0" algn="l" rtl="0">
              <a:lnSpc>
                <a:spcPct val="100000"/>
              </a:lnSpc>
              <a:spcBef>
                <a:spcPts val="0"/>
              </a:spcBef>
              <a:spcAft>
                <a:spcPts val="0"/>
              </a:spcAft>
              <a:buClr>
                <a:srgbClr val="000000"/>
              </a:buClr>
              <a:buSzPts val="4800"/>
              <a:buFont typeface="Arial"/>
              <a:buNone/>
              <a:defRPr sz="48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24" name="Google Shape;124;ge501155537_0_209"/>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_TITLE_AND_DESCRIPTION">
  <p:cSld name="SECTION_TITLE_AND_DESCRIPTION">
    <p:spTree>
      <p:nvGrpSpPr>
        <p:cNvPr id="1" name="Shape 125"/>
        <p:cNvGrpSpPr/>
        <p:nvPr/>
      </p:nvGrpSpPr>
      <p:grpSpPr>
        <a:xfrm>
          <a:off x="0" y="0"/>
          <a:ext cx="0" cy="0"/>
          <a:chOff x="0" y="0"/>
          <a:chExt cx="0" cy="0"/>
        </a:xfrm>
      </p:grpSpPr>
      <p:pic>
        <p:nvPicPr>
          <p:cNvPr id="126" name="Google Shape;126;ge501155537_0_214"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27" name="Google Shape;127;ge501155537_0_214"/>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28" name="Google Shape;128;ge501155537_0_214"/>
          <p:cNvSpPr/>
          <p:nvPr/>
        </p:nvSpPr>
        <p:spPr>
          <a:xfrm>
            <a:off x="4572000" y="-125"/>
            <a:ext cx="4572000" cy="5143500"/>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e501155537_0_214"/>
          <p:cNvSpPr txBox="1">
            <a:spLocks noGrp="1"/>
          </p:cNvSpPr>
          <p:nvPr>
            <p:ph type="title"/>
          </p:nvPr>
        </p:nvSpPr>
        <p:spPr>
          <a:xfrm>
            <a:off x="265500" y="1233175"/>
            <a:ext cx="4045200" cy="1482300"/>
          </a:xfrm>
          <a:prstGeom prst="rect">
            <a:avLst/>
          </a:prstGeom>
          <a:noFill/>
          <a:ln>
            <a:noFill/>
          </a:ln>
        </p:spPr>
        <p:txBody>
          <a:bodyPr spcFirstLastPara="1" wrap="square" lIns="91400" tIns="91400" rIns="91400" bIns="91400" anchor="b" anchorCtr="0">
            <a:normAutofit/>
          </a:bodyPr>
          <a:lstStyle>
            <a:lvl1pPr lvl="0" algn="ctr" rtl="0">
              <a:lnSpc>
                <a:spcPct val="100000"/>
              </a:lnSpc>
              <a:spcBef>
                <a:spcPts val="0"/>
              </a:spcBef>
              <a:spcAft>
                <a:spcPts val="0"/>
              </a:spcAft>
              <a:buClr>
                <a:srgbClr val="000000"/>
              </a:buClr>
              <a:buSzPts val="4200"/>
              <a:buFont typeface="Arial"/>
              <a:buNone/>
              <a:defRPr sz="42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30" name="Google Shape;130;ge501155537_0_214"/>
          <p:cNvSpPr txBox="1">
            <a:spLocks noGrp="1"/>
          </p:cNvSpPr>
          <p:nvPr>
            <p:ph type="body" idx="1"/>
          </p:nvPr>
        </p:nvSpPr>
        <p:spPr>
          <a:xfrm>
            <a:off x="265500" y="2803075"/>
            <a:ext cx="4045200" cy="1235100"/>
          </a:xfrm>
          <a:prstGeom prst="rect">
            <a:avLst/>
          </a:prstGeom>
          <a:noFill/>
          <a:ln>
            <a:noFill/>
          </a:ln>
        </p:spPr>
        <p:txBody>
          <a:bodyPr spcFirstLastPara="1" wrap="square" lIns="91400" tIns="91400" rIns="91400" bIns="91400" anchor="t" anchorCtr="0">
            <a:normAutofit/>
          </a:bodyPr>
          <a:lstStyle>
            <a:lvl1pPr marL="457200" lvl="0" indent="-228600" algn="ctr" rtl="0">
              <a:lnSpc>
                <a:spcPct val="100000"/>
              </a:lnSpc>
              <a:spcBef>
                <a:spcPts val="0"/>
              </a:spcBef>
              <a:spcAft>
                <a:spcPts val="0"/>
              </a:spcAft>
              <a:buClr>
                <a:srgbClr val="585858"/>
              </a:buClr>
              <a:buSzPts val="2100"/>
              <a:buFont typeface="Arial"/>
              <a:buNone/>
              <a:defRPr sz="2100"/>
            </a:lvl1pPr>
            <a:lvl2pPr marL="914400" lvl="1" indent="-228600" algn="ctr" rtl="0">
              <a:lnSpc>
                <a:spcPct val="100000"/>
              </a:lnSpc>
              <a:spcBef>
                <a:spcPts val="0"/>
              </a:spcBef>
              <a:spcAft>
                <a:spcPts val="0"/>
              </a:spcAft>
              <a:buClr>
                <a:srgbClr val="585858"/>
              </a:buClr>
              <a:buSzPts val="2100"/>
              <a:buFont typeface="Arial"/>
              <a:buNone/>
              <a:defRPr sz="2100"/>
            </a:lvl2pPr>
            <a:lvl3pPr marL="1371600" lvl="2" indent="-228600" algn="ctr" rtl="0">
              <a:lnSpc>
                <a:spcPct val="100000"/>
              </a:lnSpc>
              <a:spcBef>
                <a:spcPts val="0"/>
              </a:spcBef>
              <a:spcAft>
                <a:spcPts val="0"/>
              </a:spcAft>
              <a:buClr>
                <a:srgbClr val="585858"/>
              </a:buClr>
              <a:buSzPts val="2100"/>
              <a:buFont typeface="Arial"/>
              <a:buNone/>
              <a:defRPr sz="2100"/>
            </a:lvl3pPr>
            <a:lvl4pPr marL="1828800" lvl="3" indent="-228600" algn="ctr" rtl="0">
              <a:lnSpc>
                <a:spcPct val="100000"/>
              </a:lnSpc>
              <a:spcBef>
                <a:spcPts val="0"/>
              </a:spcBef>
              <a:spcAft>
                <a:spcPts val="0"/>
              </a:spcAft>
              <a:buClr>
                <a:srgbClr val="585858"/>
              </a:buClr>
              <a:buSzPts val="2100"/>
              <a:buFont typeface="Arial"/>
              <a:buNone/>
              <a:defRPr sz="2100"/>
            </a:lvl4pPr>
            <a:lvl5pPr marL="2286000" lvl="4" indent="-228600" algn="ctr" rtl="0">
              <a:lnSpc>
                <a:spcPct val="100000"/>
              </a:lnSpc>
              <a:spcBef>
                <a:spcPts val="0"/>
              </a:spcBef>
              <a:spcAft>
                <a:spcPts val="0"/>
              </a:spcAft>
              <a:buClr>
                <a:srgbClr val="585858"/>
              </a:buClr>
              <a:buSzPts val="2100"/>
              <a:buFont typeface="Arial"/>
              <a:buNone/>
              <a:defRPr sz="21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31" name="Google Shape;131;ge501155537_0_214"/>
          <p:cNvSpPr txBox="1">
            <a:spLocks noGrp="1"/>
          </p:cNvSpPr>
          <p:nvPr>
            <p:ph type="body" idx="2"/>
          </p:nvPr>
        </p:nvSpPr>
        <p:spPr>
          <a:xfrm>
            <a:off x="4939500" y="724074"/>
            <a:ext cx="3837000" cy="3695100"/>
          </a:xfrm>
          <a:prstGeom prst="rect">
            <a:avLst/>
          </a:prstGeom>
          <a:noFill/>
          <a:ln>
            <a:noFill/>
          </a:ln>
        </p:spPr>
        <p:txBody>
          <a:bodyPr spcFirstLastPara="1" wrap="square" lIns="91400" tIns="91400" rIns="91400" bIns="91400" anchor="ctr" anchorCtr="0">
            <a:normAutofit/>
          </a:bodyPr>
          <a:lstStyle>
            <a:lvl1pPr marL="457200" lvl="0" indent="-342900" algn="l" rtl="0">
              <a:lnSpc>
                <a:spcPct val="115000"/>
              </a:lnSpc>
              <a:spcBef>
                <a:spcPts val="0"/>
              </a:spcBef>
              <a:spcAft>
                <a:spcPts val="0"/>
              </a:spcAft>
              <a:buSzPts val="18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32" name="Google Shape;132;ge501155537_0_214"/>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APTION_ONLY">
  <p:cSld name="CAPTION_ONLY">
    <p:spTree>
      <p:nvGrpSpPr>
        <p:cNvPr id="1" name="Shape 133"/>
        <p:cNvGrpSpPr/>
        <p:nvPr/>
      </p:nvGrpSpPr>
      <p:grpSpPr>
        <a:xfrm>
          <a:off x="0" y="0"/>
          <a:ext cx="0" cy="0"/>
          <a:chOff x="0" y="0"/>
          <a:chExt cx="0" cy="0"/>
        </a:xfrm>
      </p:grpSpPr>
      <p:pic>
        <p:nvPicPr>
          <p:cNvPr id="134" name="Google Shape;134;ge501155537_0_222"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35" name="Google Shape;135;ge501155537_0_222"/>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36" name="Google Shape;136;ge501155537_0_222"/>
          <p:cNvSpPr txBox="1">
            <a:spLocks noGrp="1"/>
          </p:cNvSpPr>
          <p:nvPr>
            <p:ph type="body" idx="1"/>
          </p:nvPr>
        </p:nvSpPr>
        <p:spPr>
          <a:xfrm>
            <a:off x="311699" y="4230575"/>
            <a:ext cx="5998800" cy="605100"/>
          </a:xfrm>
          <a:prstGeom prst="rect">
            <a:avLst/>
          </a:prstGeom>
          <a:noFill/>
          <a:ln>
            <a:noFill/>
          </a:ln>
        </p:spPr>
        <p:txBody>
          <a:bodyPr spcFirstLastPara="1" wrap="square" lIns="91400" tIns="91400" rIns="91400" bIns="91400" anchor="ctr" anchorCtr="0">
            <a:normAutofit/>
          </a:bodyPr>
          <a:lstStyle>
            <a:lvl1pPr marL="457200" lvl="0" indent="-228600" algn="l" rtl="0">
              <a:lnSpc>
                <a:spcPct val="100000"/>
              </a:lnSpc>
              <a:spcBef>
                <a:spcPts val="0"/>
              </a:spcBef>
              <a:spcAft>
                <a:spcPts val="0"/>
              </a:spcAft>
              <a:buClr>
                <a:srgbClr val="585858"/>
              </a:buClr>
              <a:buSzPts val="1800"/>
              <a:buNone/>
              <a:defRPr/>
            </a:lvl1pPr>
          </a:lstStyle>
          <a:p>
            <a:endParaRPr/>
          </a:p>
        </p:txBody>
      </p:sp>
      <p:sp>
        <p:nvSpPr>
          <p:cNvPr id="137" name="Google Shape;137;ge501155537_0_222"/>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IG_NUMBER">
  <p:cSld name="BIG_NUMBER">
    <p:spTree>
      <p:nvGrpSpPr>
        <p:cNvPr id="1" name="Shape 138"/>
        <p:cNvGrpSpPr/>
        <p:nvPr/>
      </p:nvGrpSpPr>
      <p:grpSpPr>
        <a:xfrm>
          <a:off x="0" y="0"/>
          <a:ext cx="0" cy="0"/>
          <a:chOff x="0" y="0"/>
          <a:chExt cx="0" cy="0"/>
        </a:xfrm>
      </p:grpSpPr>
      <p:pic>
        <p:nvPicPr>
          <p:cNvPr id="139" name="Google Shape;139;ge501155537_0_227"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40" name="Google Shape;140;ge501155537_0_227"/>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41" name="Google Shape;141;ge501155537_0_227"/>
          <p:cNvSpPr txBox="1">
            <a:spLocks noGrp="1"/>
          </p:cNvSpPr>
          <p:nvPr>
            <p:ph type="title" hasCustomPrompt="1"/>
          </p:nvPr>
        </p:nvSpPr>
        <p:spPr>
          <a:xfrm>
            <a:off x="311699" y="1106125"/>
            <a:ext cx="8520600" cy="1963500"/>
          </a:xfrm>
          <a:prstGeom prst="rect">
            <a:avLst/>
          </a:prstGeom>
          <a:noFill/>
          <a:ln>
            <a:noFill/>
          </a:ln>
        </p:spPr>
        <p:txBody>
          <a:bodyPr spcFirstLastPara="1" wrap="square" lIns="91400" tIns="91400" rIns="91400" bIns="91400" anchor="b" anchorCtr="0">
            <a:normAutofit/>
          </a:bodyPr>
          <a:lstStyle>
            <a:lvl1pPr lvl="0" algn="ctr" rtl="0">
              <a:lnSpc>
                <a:spcPct val="100000"/>
              </a:lnSpc>
              <a:spcBef>
                <a:spcPts val="0"/>
              </a:spcBef>
              <a:spcAft>
                <a:spcPts val="0"/>
              </a:spcAft>
              <a:buClr>
                <a:srgbClr val="000000"/>
              </a:buClr>
              <a:buSzPts val="12000"/>
              <a:buFont typeface="Arial"/>
              <a:buNone/>
              <a:defRPr sz="120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r>
              <a:t>xx%</a:t>
            </a:r>
          </a:p>
        </p:txBody>
      </p:sp>
      <p:sp>
        <p:nvSpPr>
          <p:cNvPr id="142" name="Google Shape;142;ge501155537_0_227"/>
          <p:cNvSpPr txBox="1">
            <a:spLocks noGrp="1"/>
          </p:cNvSpPr>
          <p:nvPr>
            <p:ph type="body" idx="1"/>
          </p:nvPr>
        </p:nvSpPr>
        <p:spPr>
          <a:xfrm>
            <a:off x="311699" y="3152225"/>
            <a:ext cx="8520600" cy="1300800"/>
          </a:xfrm>
          <a:prstGeom prst="rect">
            <a:avLst/>
          </a:prstGeom>
          <a:noFill/>
          <a:ln>
            <a:noFill/>
          </a:ln>
        </p:spPr>
        <p:txBody>
          <a:bodyPr spcFirstLastPara="1" wrap="square" lIns="91400" tIns="91400" rIns="91400" bIns="91400" anchor="t" anchorCtr="0">
            <a:normAutofit/>
          </a:bodyPr>
          <a:lstStyle>
            <a:lvl1pPr marL="457200" lvl="0" indent="-342900" algn="ctr" rtl="0">
              <a:lnSpc>
                <a:spcPct val="115000"/>
              </a:lnSpc>
              <a:spcBef>
                <a:spcPts val="0"/>
              </a:spcBef>
              <a:spcAft>
                <a:spcPts val="0"/>
              </a:spcAft>
              <a:buSzPts val="1800"/>
              <a:buChar char="●"/>
              <a:defRPr/>
            </a:lvl1pPr>
            <a:lvl2pPr marL="914400" lvl="1" indent="-342900" algn="ctr" rtl="0">
              <a:lnSpc>
                <a:spcPct val="115000"/>
              </a:lnSpc>
              <a:spcBef>
                <a:spcPts val="0"/>
              </a:spcBef>
              <a:spcAft>
                <a:spcPts val="0"/>
              </a:spcAft>
              <a:buSzPts val="1800"/>
              <a:buChar char="○"/>
              <a:defRPr/>
            </a:lvl2pPr>
            <a:lvl3pPr marL="1371600" lvl="2" indent="-342900" algn="ctr" rtl="0">
              <a:lnSpc>
                <a:spcPct val="115000"/>
              </a:lnSpc>
              <a:spcBef>
                <a:spcPts val="0"/>
              </a:spcBef>
              <a:spcAft>
                <a:spcPts val="0"/>
              </a:spcAft>
              <a:buSzPts val="1800"/>
              <a:buChar char="■"/>
              <a:defRPr/>
            </a:lvl3pPr>
            <a:lvl4pPr marL="1828800" lvl="3" indent="-342900" algn="ctr" rtl="0">
              <a:lnSpc>
                <a:spcPct val="115000"/>
              </a:lnSpc>
              <a:spcBef>
                <a:spcPts val="0"/>
              </a:spcBef>
              <a:spcAft>
                <a:spcPts val="0"/>
              </a:spcAft>
              <a:buSzPts val="1800"/>
              <a:buChar char="●"/>
              <a:defRPr/>
            </a:lvl4pPr>
            <a:lvl5pPr marL="2286000" lvl="4" indent="-342900" algn="ctr"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43" name="Google Shape;143;ge501155537_0_227"/>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bg>
      <p:bgPr>
        <a:solidFill>
          <a:srgbClr val="FFFFFF"/>
        </a:solidFill>
        <a:effectLst/>
      </p:bgPr>
    </p:bg>
    <p:spTree>
      <p:nvGrpSpPr>
        <p:cNvPr id="1" name="Shape 144"/>
        <p:cNvGrpSpPr/>
        <p:nvPr/>
      </p:nvGrpSpPr>
      <p:grpSpPr>
        <a:xfrm>
          <a:off x="0" y="0"/>
          <a:ext cx="0" cy="0"/>
          <a:chOff x="0" y="0"/>
          <a:chExt cx="0" cy="0"/>
        </a:xfrm>
      </p:grpSpPr>
      <p:sp>
        <p:nvSpPr>
          <p:cNvPr id="145" name="Google Shape;145;ge501155537_0_233"/>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6" name="Google Shape;146;ge501155537_0_233"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47" name="Google Shape;147;ge501155537_0_233"/>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48" name="Google Shape;148;ge501155537_0_233"/>
          <p:cNvSpPr txBox="1">
            <a:spLocks noGrp="1"/>
          </p:cNvSpPr>
          <p:nvPr>
            <p:ph type="title"/>
          </p:nvPr>
        </p:nvSpPr>
        <p:spPr>
          <a:xfrm>
            <a:off x="311699" y="2150849"/>
            <a:ext cx="8520600" cy="841800"/>
          </a:xfrm>
          <a:prstGeom prst="rect">
            <a:avLst/>
          </a:prstGeom>
          <a:noFill/>
          <a:ln>
            <a:noFill/>
          </a:ln>
        </p:spPr>
        <p:txBody>
          <a:bodyPr spcFirstLastPara="1" wrap="square" lIns="91400" tIns="91400" rIns="91400" bIns="91400" anchor="ctr" anchorCtr="0">
            <a:normAutofit/>
          </a:bodyPr>
          <a:lstStyle>
            <a:lvl1pPr lvl="0" algn="ctr" rtl="0">
              <a:lnSpc>
                <a:spcPct val="100000"/>
              </a:lnSpc>
              <a:spcBef>
                <a:spcPts val="0"/>
              </a:spcBef>
              <a:spcAft>
                <a:spcPts val="0"/>
              </a:spcAft>
              <a:buClr>
                <a:srgbClr val="000000"/>
              </a:buClr>
              <a:buSzPts val="3600"/>
              <a:buFont typeface="Arial"/>
              <a:buNone/>
              <a:defRPr sz="36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49" name="Google Shape;149;ge501155537_0_233"/>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_ONLY">
  <p:cSld name="TITLE_ONLY 2">
    <p:bg>
      <p:bgPr>
        <a:solidFill>
          <a:srgbClr val="FFFFFF"/>
        </a:solidFill>
        <a:effectLst/>
      </p:bgPr>
    </p:bg>
    <p:spTree>
      <p:nvGrpSpPr>
        <p:cNvPr id="1" name="Shape 150"/>
        <p:cNvGrpSpPr/>
        <p:nvPr/>
      </p:nvGrpSpPr>
      <p:grpSpPr>
        <a:xfrm>
          <a:off x="0" y="0"/>
          <a:ext cx="0" cy="0"/>
          <a:chOff x="0" y="0"/>
          <a:chExt cx="0" cy="0"/>
        </a:xfrm>
      </p:grpSpPr>
      <p:sp>
        <p:nvSpPr>
          <p:cNvPr id="151" name="Google Shape;151;ge501155537_0_239"/>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2" name="Google Shape;152;ge501155537_0_239"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53" name="Google Shape;153;ge501155537_0_239"/>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54" name="Google Shape;154;ge501155537_0_239"/>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55" name="Google Shape;155;ge501155537_0_239"/>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ONE_COLUMN_TEXT">
  <p:cSld name="ONE_COLUMN_TEXT 2">
    <p:bg>
      <p:bgPr>
        <a:solidFill>
          <a:srgbClr val="FFFFFF"/>
        </a:solidFill>
        <a:effectLst/>
      </p:bgPr>
    </p:bg>
    <p:spTree>
      <p:nvGrpSpPr>
        <p:cNvPr id="1" name="Shape 156"/>
        <p:cNvGrpSpPr/>
        <p:nvPr/>
      </p:nvGrpSpPr>
      <p:grpSpPr>
        <a:xfrm>
          <a:off x="0" y="0"/>
          <a:ext cx="0" cy="0"/>
          <a:chOff x="0" y="0"/>
          <a:chExt cx="0" cy="0"/>
        </a:xfrm>
      </p:grpSpPr>
      <p:sp>
        <p:nvSpPr>
          <p:cNvPr id="157" name="Google Shape;157;ge501155537_0_245"/>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8" name="Google Shape;158;ge501155537_0_245"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59" name="Google Shape;159;ge501155537_0_245"/>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60" name="Google Shape;160;ge501155537_0_245"/>
          <p:cNvSpPr txBox="1">
            <a:spLocks noGrp="1"/>
          </p:cNvSpPr>
          <p:nvPr>
            <p:ph type="title"/>
          </p:nvPr>
        </p:nvSpPr>
        <p:spPr>
          <a:xfrm>
            <a:off x="311699" y="555600"/>
            <a:ext cx="2808000" cy="755700"/>
          </a:xfrm>
          <a:prstGeom prst="rect">
            <a:avLst/>
          </a:prstGeom>
          <a:noFill/>
          <a:ln>
            <a:noFill/>
          </a:ln>
        </p:spPr>
        <p:txBody>
          <a:bodyPr spcFirstLastPara="1" wrap="square" lIns="91400" tIns="91400" rIns="91400" bIns="91400" anchor="b" anchorCtr="0">
            <a:normAutofit/>
          </a:bodyPr>
          <a:lstStyle>
            <a:lvl1pPr lvl="0" algn="l" rtl="0">
              <a:lnSpc>
                <a:spcPct val="100000"/>
              </a:lnSpc>
              <a:spcBef>
                <a:spcPts val="0"/>
              </a:spcBef>
              <a:spcAft>
                <a:spcPts val="0"/>
              </a:spcAft>
              <a:buClr>
                <a:srgbClr val="000000"/>
              </a:buClr>
              <a:buSzPts val="2400"/>
              <a:buFont typeface="Arial"/>
              <a:buNone/>
              <a:defRPr sz="24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61" name="Google Shape;161;ge501155537_0_245"/>
          <p:cNvSpPr txBox="1">
            <a:spLocks noGrp="1"/>
          </p:cNvSpPr>
          <p:nvPr>
            <p:ph type="body" idx="1"/>
          </p:nvPr>
        </p:nvSpPr>
        <p:spPr>
          <a:xfrm>
            <a:off x="311699" y="1389599"/>
            <a:ext cx="2808000" cy="3179400"/>
          </a:xfrm>
          <a:prstGeom prst="rect">
            <a:avLst/>
          </a:prstGeom>
          <a:noFill/>
          <a:ln>
            <a:noFill/>
          </a:ln>
        </p:spPr>
        <p:txBody>
          <a:bodyPr spcFirstLastPara="1" wrap="square" lIns="91400" tIns="91400" rIns="91400" bIns="91400"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62" name="Google Shape;162;ge501155537_0_245"/>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MAIN_POINT">
  <p:cSld name="MAIN_POINT 2">
    <p:bg>
      <p:bgPr>
        <a:solidFill>
          <a:srgbClr val="FFFFFF"/>
        </a:solidFill>
        <a:effectLst/>
      </p:bgPr>
    </p:bg>
    <p:spTree>
      <p:nvGrpSpPr>
        <p:cNvPr id="1" name="Shape 163"/>
        <p:cNvGrpSpPr/>
        <p:nvPr/>
      </p:nvGrpSpPr>
      <p:grpSpPr>
        <a:xfrm>
          <a:off x="0" y="0"/>
          <a:ext cx="0" cy="0"/>
          <a:chOff x="0" y="0"/>
          <a:chExt cx="0" cy="0"/>
        </a:xfrm>
      </p:grpSpPr>
      <p:sp>
        <p:nvSpPr>
          <p:cNvPr id="164" name="Google Shape;164;ge501155537_0_252"/>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 name="Google Shape;165;ge501155537_0_252"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66" name="Google Shape;166;ge501155537_0_252"/>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67" name="Google Shape;167;ge501155537_0_252"/>
          <p:cNvSpPr txBox="1">
            <a:spLocks noGrp="1"/>
          </p:cNvSpPr>
          <p:nvPr>
            <p:ph type="title"/>
          </p:nvPr>
        </p:nvSpPr>
        <p:spPr>
          <a:xfrm>
            <a:off x="490250" y="450149"/>
            <a:ext cx="6367800" cy="4090800"/>
          </a:xfrm>
          <a:prstGeom prst="rect">
            <a:avLst/>
          </a:prstGeom>
          <a:noFill/>
          <a:ln>
            <a:noFill/>
          </a:ln>
        </p:spPr>
        <p:txBody>
          <a:bodyPr spcFirstLastPara="1" wrap="square" lIns="91400" tIns="91400" rIns="91400" bIns="91400" anchor="ctr" anchorCtr="0">
            <a:normAutofit/>
          </a:bodyPr>
          <a:lstStyle>
            <a:lvl1pPr lvl="0" algn="l" rtl="0">
              <a:lnSpc>
                <a:spcPct val="100000"/>
              </a:lnSpc>
              <a:spcBef>
                <a:spcPts val="0"/>
              </a:spcBef>
              <a:spcAft>
                <a:spcPts val="0"/>
              </a:spcAft>
              <a:buClr>
                <a:srgbClr val="000000"/>
              </a:buClr>
              <a:buSzPts val="4800"/>
              <a:buFont typeface="Arial"/>
              <a:buNone/>
              <a:defRPr sz="48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68" name="Google Shape;168;ge501155537_0_252"/>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SECTION_TITLE_AND_DESCRIPTION">
  <p:cSld name="SECTION_TITLE_AND_DESCRIPTION 2">
    <p:bg>
      <p:bgPr>
        <a:solidFill>
          <a:srgbClr val="FFFFFF"/>
        </a:solidFill>
        <a:effectLst/>
      </p:bgPr>
    </p:bg>
    <p:spTree>
      <p:nvGrpSpPr>
        <p:cNvPr id="1" name="Shape 169"/>
        <p:cNvGrpSpPr/>
        <p:nvPr/>
      </p:nvGrpSpPr>
      <p:grpSpPr>
        <a:xfrm>
          <a:off x="0" y="0"/>
          <a:ext cx="0" cy="0"/>
          <a:chOff x="0" y="0"/>
          <a:chExt cx="0" cy="0"/>
        </a:xfrm>
      </p:grpSpPr>
      <p:sp>
        <p:nvSpPr>
          <p:cNvPr id="170" name="Google Shape;170;ge501155537_0_258"/>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1" name="Google Shape;171;ge501155537_0_258"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72" name="Google Shape;172;ge501155537_0_258"/>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73" name="Google Shape;173;ge501155537_0_258"/>
          <p:cNvSpPr/>
          <p:nvPr/>
        </p:nvSpPr>
        <p:spPr>
          <a:xfrm>
            <a:off x="4572000" y="-125"/>
            <a:ext cx="4572000" cy="5143500"/>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ge501155537_0_258"/>
          <p:cNvSpPr txBox="1">
            <a:spLocks noGrp="1"/>
          </p:cNvSpPr>
          <p:nvPr>
            <p:ph type="title"/>
          </p:nvPr>
        </p:nvSpPr>
        <p:spPr>
          <a:xfrm>
            <a:off x="265500" y="1233175"/>
            <a:ext cx="4045200" cy="1482300"/>
          </a:xfrm>
          <a:prstGeom prst="rect">
            <a:avLst/>
          </a:prstGeom>
          <a:noFill/>
          <a:ln>
            <a:noFill/>
          </a:ln>
        </p:spPr>
        <p:txBody>
          <a:bodyPr spcFirstLastPara="1" wrap="square" lIns="91400" tIns="91400" rIns="91400" bIns="91400" anchor="b" anchorCtr="0">
            <a:normAutofit/>
          </a:bodyPr>
          <a:lstStyle>
            <a:lvl1pPr lvl="0" algn="ctr" rtl="0">
              <a:lnSpc>
                <a:spcPct val="100000"/>
              </a:lnSpc>
              <a:spcBef>
                <a:spcPts val="0"/>
              </a:spcBef>
              <a:spcAft>
                <a:spcPts val="0"/>
              </a:spcAft>
              <a:buClr>
                <a:srgbClr val="000000"/>
              </a:buClr>
              <a:buSzPts val="4200"/>
              <a:buFont typeface="Arial"/>
              <a:buNone/>
              <a:defRPr sz="42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75" name="Google Shape;175;ge501155537_0_258"/>
          <p:cNvSpPr txBox="1">
            <a:spLocks noGrp="1"/>
          </p:cNvSpPr>
          <p:nvPr>
            <p:ph type="body" idx="1"/>
          </p:nvPr>
        </p:nvSpPr>
        <p:spPr>
          <a:xfrm>
            <a:off x="265500" y="2803075"/>
            <a:ext cx="4045200" cy="1235100"/>
          </a:xfrm>
          <a:prstGeom prst="rect">
            <a:avLst/>
          </a:prstGeom>
          <a:noFill/>
          <a:ln>
            <a:noFill/>
          </a:ln>
        </p:spPr>
        <p:txBody>
          <a:bodyPr spcFirstLastPara="1" wrap="square" lIns="91400" tIns="91400" rIns="91400" bIns="91400" anchor="t" anchorCtr="0">
            <a:normAutofit/>
          </a:bodyPr>
          <a:lstStyle>
            <a:lvl1pPr marL="457200" lvl="0" indent="-228600" algn="ctr" rtl="0">
              <a:lnSpc>
                <a:spcPct val="100000"/>
              </a:lnSpc>
              <a:spcBef>
                <a:spcPts val="0"/>
              </a:spcBef>
              <a:spcAft>
                <a:spcPts val="0"/>
              </a:spcAft>
              <a:buClr>
                <a:srgbClr val="585858"/>
              </a:buClr>
              <a:buSzPts val="2100"/>
              <a:buFont typeface="Arial"/>
              <a:buNone/>
              <a:defRPr sz="2100"/>
            </a:lvl1pPr>
            <a:lvl2pPr marL="914400" lvl="1" indent="-228600" algn="ctr" rtl="0">
              <a:lnSpc>
                <a:spcPct val="100000"/>
              </a:lnSpc>
              <a:spcBef>
                <a:spcPts val="0"/>
              </a:spcBef>
              <a:spcAft>
                <a:spcPts val="0"/>
              </a:spcAft>
              <a:buClr>
                <a:srgbClr val="585858"/>
              </a:buClr>
              <a:buSzPts val="2100"/>
              <a:buFont typeface="Arial"/>
              <a:buNone/>
              <a:defRPr sz="2100"/>
            </a:lvl2pPr>
            <a:lvl3pPr marL="1371600" lvl="2" indent="-228600" algn="ctr" rtl="0">
              <a:lnSpc>
                <a:spcPct val="100000"/>
              </a:lnSpc>
              <a:spcBef>
                <a:spcPts val="0"/>
              </a:spcBef>
              <a:spcAft>
                <a:spcPts val="0"/>
              </a:spcAft>
              <a:buClr>
                <a:srgbClr val="585858"/>
              </a:buClr>
              <a:buSzPts val="2100"/>
              <a:buFont typeface="Arial"/>
              <a:buNone/>
              <a:defRPr sz="2100"/>
            </a:lvl3pPr>
            <a:lvl4pPr marL="1828800" lvl="3" indent="-228600" algn="ctr" rtl="0">
              <a:lnSpc>
                <a:spcPct val="100000"/>
              </a:lnSpc>
              <a:spcBef>
                <a:spcPts val="0"/>
              </a:spcBef>
              <a:spcAft>
                <a:spcPts val="0"/>
              </a:spcAft>
              <a:buClr>
                <a:srgbClr val="585858"/>
              </a:buClr>
              <a:buSzPts val="2100"/>
              <a:buFont typeface="Arial"/>
              <a:buNone/>
              <a:defRPr sz="2100"/>
            </a:lvl4pPr>
            <a:lvl5pPr marL="2286000" lvl="4" indent="-228600" algn="ctr" rtl="0">
              <a:lnSpc>
                <a:spcPct val="100000"/>
              </a:lnSpc>
              <a:spcBef>
                <a:spcPts val="0"/>
              </a:spcBef>
              <a:spcAft>
                <a:spcPts val="0"/>
              </a:spcAft>
              <a:buClr>
                <a:srgbClr val="585858"/>
              </a:buClr>
              <a:buSzPts val="2100"/>
              <a:buFont typeface="Arial"/>
              <a:buNone/>
              <a:defRPr sz="21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76" name="Google Shape;176;ge501155537_0_258"/>
          <p:cNvSpPr txBox="1">
            <a:spLocks noGrp="1"/>
          </p:cNvSpPr>
          <p:nvPr>
            <p:ph type="body" idx="2"/>
          </p:nvPr>
        </p:nvSpPr>
        <p:spPr>
          <a:xfrm>
            <a:off x="4939500" y="724074"/>
            <a:ext cx="3837000" cy="3695100"/>
          </a:xfrm>
          <a:prstGeom prst="rect">
            <a:avLst/>
          </a:prstGeom>
          <a:noFill/>
          <a:ln>
            <a:noFill/>
          </a:ln>
        </p:spPr>
        <p:txBody>
          <a:bodyPr spcFirstLastPara="1" wrap="square" lIns="91400" tIns="91400" rIns="91400" bIns="91400" anchor="ctr" anchorCtr="0">
            <a:normAutofit/>
          </a:bodyPr>
          <a:lstStyle>
            <a:lvl1pPr marL="457200" lvl="0" indent="-342900" algn="l" rtl="0">
              <a:lnSpc>
                <a:spcPct val="115000"/>
              </a:lnSpc>
              <a:spcBef>
                <a:spcPts val="0"/>
              </a:spcBef>
              <a:spcAft>
                <a:spcPts val="0"/>
              </a:spcAft>
              <a:buSzPts val="18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77" name="Google Shape;177;ge501155537_0_258"/>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CAPTION_ONLY">
  <p:cSld name="CAPTION_ONLY 2">
    <p:bg>
      <p:bgPr>
        <a:solidFill>
          <a:srgbClr val="FFFFFF"/>
        </a:solidFill>
        <a:effectLst/>
      </p:bgPr>
    </p:bg>
    <p:spTree>
      <p:nvGrpSpPr>
        <p:cNvPr id="1" name="Shape 178"/>
        <p:cNvGrpSpPr/>
        <p:nvPr/>
      </p:nvGrpSpPr>
      <p:grpSpPr>
        <a:xfrm>
          <a:off x="0" y="0"/>
          <a:ext cx="0" cy="0"/>
          <a:chOff x="0" y="0"/>
          <a:chExt cx="0" cy="0"/>
        </a:xfrm>
      </p:grpSpPr>
      <p:sp>
        <p:nvSpPr>
          <p:cNvPr id="179" name="Google Shape;179;ge501155537_0_267"/>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ge501155537_0_267"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81" name="Google Shape;181;ge501155537_0_267"/>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82" name="Google Shape;182;ge501155537_0_267"/>
          <p:cNvSpPr txBox="1">
            <a:spLocks noGrp="1"/>
          </p:cNvSpPr>
          <p:nvPr>
            <p:ph type="body" idx="1"/>
          </p:nvPr>
        </p:nvSpPr>
        <p:spPr>
          <a:xfrm>
            <a:off x="311699" y="4230575"/>
            <a:ext cx="5998800" cy="605100"/>
          </a:xfrm>
          <a:prstGeom prst="rect">
            <a:avLst/>
          </a:prstGeom>
          <a:noFill/>
          <a:ln>
            <a:noFill/>
          </a:ln>
        </p:spPr>
        <p:txBody>
          <a:bodyPr spcFirstLastPara="1" wrap="square" lIns="91400" tIns="91400" rIns="91400" bIns="91400" anchor="ctr" anchorCtr="0">
            <a:normAutofit/>
          </a:bodyPr>
          <a:lstStyle>
            <a:lvl1pPr marL="457200" lvl="0" indent="-228600" algn="l" rtl="0">
              <a:lnSpc>
                <a:spcPct val="100000"/>
              </a:lnSpc>
              <a:spcBef>
                <a:spcPts val="0"/>
              </a:spcBef>
              <a:spcAft>
                <a:spcPts val="0"/>
              </a:spcAft>
              <a:buClr>
                <a:srgbClr val="585858"/>
              </a:buClr>
              <a:buSzPts val="1800"/>
              <a:buNone/>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83" name="Google Shape;183;ge501155537_0_267"/>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IG_NUMBER">
  <p:cSld name="BIG_NUMBER 2">
    <p:bg>
      <p:bgPr>
        <a:solidFill>
          <a:srgbClr val="FFFFFF"/>
        </a:solidFill>
        <a:effectLst/>
      </p:bgPr>
    </p:bg>
    <p:spTree>
      <p:nvGrpSpPr>
        <p:cNvPr id="1" name="Shape 184"/>
        <p:cNvGrpSpPr/>
        <p:nvPr/>
      </p:nvGrpSpPr>
      <p:grpSpPr>
        <a:xfrm>
          <a:off x="0" y="0"/>
          <a:ext cx="0" cy="0"/>
          <a:chOff x="0" y="0"/>
          <a:chExt cx="0" cy="0"/>
        </a:xfrm>
      </p:grpSpPr>
      <p:sp>
        <p:nvSpPr>
          <p:cNvPr id="185" name="Google Shape;185;ge501155537_0_273"/>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6" name="Google Shape;186;ge501155537_0_273"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87" name="Google Shape;187;ge501155537_0_273"/>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88" name="Google Shape;188;ge501155537_0_273"/>
          <p:cNvSpPr txBox="1">
            <a:spLocks noGrp="1"/>
          </p:cNvSpPr>
          <p:nvPr>
            <p:ph type="title"/>
          </p:nvPr>
        </p:nvSpPr>
        <p:spPr>
          <a:xfrm>
            <a:off x="311699" y="1106125"/>
            <a:ext cx="8520600" cy="1963500"/>
          </a:xfrm>
          <a:prstGeom prst="rect">
            <a:avLst/>
          </a:prstGeom>
          <a:noFill/>
          <a:ln>
            <a:noFill/>
          </a:ln>
        </p:spPr>
        <p:txBody>
          <a:bodyPr spcFirstLastPara="1" wrap="square" lIns="91400" tIns="91400" rIns="91400" bIns="91400" anchor="b" anchorCtr="0">
            <a:normAutofit/>
          </a:bodyPr>
          <a:lstStyle>
            <a:lvl1pPr lvl="0" algn="ctr" rtl="0">
              <a:lnSpc>
                <a:spcPct val="100000"/>
              </a:lnSpc>
              <a:spcBef>
                <a:spcPts val="0"/>
              </a:spcBef>
              <a:spcAft>
                <a:spcPts val="0"/>
              </a:spcAft>
              <a:buClr>
                <a:srgbClr val="000000"/>
              </a:buClr>
              <a:buSzPts val="12000"/>
              <a:buFont typeface="Arial"/>
              <a:buNone/>
              <a:defRPr sz="120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89" name="Google Shape;189;ge501155537_0_273"/>
          <p:cNvSpPr txBox="1">
            <a:spLocks noGrp="1"/>
          </p:cNvSpPr>
          <p:nvPr>
            <p:ph type="body" idx="1"/>
          </p:nvPr>
        </p:nvSpPr>
        <p:spPr>
          <a:xfrm>
            <a:off x="311699" y="3152225"/>
            <a:ext cx="8520600" cy="1300800"/>
          </a:xfrm>
          <a:prstGeom prst="rect">
            <a:avLst/>
          </a:prstGeom>
          <a:noFill/>
          <a:ln>
            <a:noFill/>
          </a:ln>
        </p:spPr>
        <p:txBody>
          <a:bodyPr spcFirstLastPara="1" wrap="square" lIns="91400" tIns="91400" rIns="91400" bIns="91400" anchor="t" anchorCtr="0">
            <a:normAutofit/>
          </a:bodyPr>
          <a:lstStyle>
            <a:lvl1pPr marL="457200" lvl="0" indent="-342900" algn="ctr" rtl="0">
              <a:lnSpc>
                <a:spcPct val="115000"/>
              </a:lnSpc>
              <a:spcBef>
                <a:spcPts val="0"/>
              </a:spcBef>
              <a:spcAft>
                <a:spcPts val="0"/>
              </a:spcAft>
              <a:buSzPts val="1800"/>
              <a:buChar char="●"/>
              <a:defRPr/>
            </a:lvl1pPr>
            <a:lvl2pPr marL="914400" lvl="1" indent="-342900" algn="ctr" rtl="0">
              <a:lnSpc>
                <a:spcPct val="115000"/>
              </a:lnSpc>
              <a:spcBef>
                <a:spcPts val="0"/>
              </a:spcBef>
              <a:spcAft>
                <a:spcPts val="0"/>
              </a:spcAft>
              <a:buSzPts val="1800"/>
              <a:buChar char="○"/>
              <a:defRPr/>
            </a:lvl2pPr>
            <a:lvl3pPr marL="1371600" lvl="2" indent="-342900" algn="ctr" rtl="0">
              <a:lnSpc>
                <a:spcPct val="115000"/>
              </a:lnSpc>
              <a:spcBef>
                <a:spcPts val="0"/>
              </a:spcBef>
              <a:spcAft>
                <a:spcPts val="0"/>
              </a:spcAft>
              <a:buSzPts val="1800"/>
              <a:buChar char="■"/>
              <a:defRPr/>
            </a:lvl3pPr>
            <a:lvl4pPr marL="1828800" lvl="3" indent="-342900" algn="ctr" rtl="0">
              <a:lnSpc>
                <a:spcPct val="115000"/>
              </a:lnSpc>
              <a:spcBef>
                <a:spcPts val="0"/>
              </a:spcBef>
              <a:spcAft>
                <a:spcPts val="0"/>
              </a:spcAft>
              <a:buSzPts val="1800"/>
              <a:buChar char="●"/>
              <a:defRPr/>
            </a:lvl4pPr>
            <a:lvl5pPr marL="2286000" lvl="4" indent="-342900" algn="ctr"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90" name="Google Shape;190;ge501155537_0_273"/>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 name="Google Shape;25;p4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9" name="Google Shape;29;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
        <p:cNvGrpSpPr/>
        <p:nvPr/>
      </p:nvGrpSpPr>
      <p:grpSpPr>
        <a:xfrm>
          <a:off x="0" y="0"/>
          <a:ext cx="0" cy="0"/>
          <a:chOff x="0" y="0"/>
          <a:chExt cx="0" cy="0"/>
        </a:xfrm>
      </p:grpSpPr>
      <p:sp>
        <p:nvSpPr>
          <p:cNvPr id="31" name="Google Shape;31;p4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3" name="Google Shape;33;p4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4" name="Google Shape;34;p4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 name="Google Shape;35;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
        <p:cNvGrpSpPr/>
        <p:nvPr/>
      </p:nvGrpSpPr>
      <p:grpSpPr>
        <a:xfrm>
          <a:off x="0" y="0"/>
          <a:ext cx="0" cy="0"/>
          <a:chOff x="0" y="0"/>
          <a:chExt cx="0" cy="0"/>
        </a:xfrm>
      </p:grpSpPr>
      <p:sp>
        <p:nvSpPr>
          <p:cNvPr id="37" name="Google Shape;37;p4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38" name="Google Shape;38;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
        <p:cNvGrpSpPr/>
        <p:nvPr/>
      </p:nvGrpSpPr>
      <p:grpSpPr>
        <a:xfrm>
          <a:off x="0" y="0"/>
          <a:ext cx="0" cy="0"/>
          <a:chOff x="0" y="0"/>
          <a:chExt cx="0" cy="0"/>
        </a:xfrm>
      </p:grpSpPr>
      <p:sp>
        <p:nvSpPr>
          <p:cNvPr id="40" name="Google Shape;40;p4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1" name="Google Shape;41;p4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2" name="Google Shape;42;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2" name="Google Shape;52;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200">
                <a:latin typeface="Lora"/>
                <a:ea typeface="Lora"/>
                <a:cs typeface="Lora"/>
                <a:sym typeface="Lora"/>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3" name="Google Shape;53;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87966"/>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 name="Google Shape;9;p37"/>
          <p:cNvPicPr preferRelativeResize="0"/>
          <p:nvPr/>
        </p:nvPicPr>
        <p:blipFill rotWithShape="1">
          <a:blip r:embed="rId10">
            <a:alphaModFix/>
          </a:blip>
          <a:srcRect t="16420" b="16007"/>
          <a:stretch/>
        </p:blipFill>
        <p:spPr>
          <a:xfrm>
            <a:off x="311700" y="4285925"/>
            <a:ext cx="1269125" cy="857575"/>
          </a:xfrm>
          <a:prstGeom prst="rect">
            <a:avLst/>
          </a:prstGeom>
          <a:noFill/>
          <a:ln>
            <a:noFill/>
          </a:ln>
        </p:spPr>
      </p:pic>
      <p:sp>
        <p:nvSpPr>
          <p:cNvPr id="10" name="Google Shape;10;p37"/>
          <p:cNvSpPr txBox="1"/>
          <p:nvPr/>
        </p:nvSpPr>
        <p:spPr>
          <a:xfrm>
            <a:off x="1384500" y="4649525"/>
            <a:ext cx="13947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3"/>
        <p:cNvGrpSpPr/>
        <p:nvPr/>
      </p:nvGrpSpPr>
      <p:grpSpPr>
        <a:xfrm>
          <a:off x="0" y="0"/>
          <a:ext cx="0" cy="0"/>
          <a:chOff x="0" y="0"/>
          <a:chExt cx="0" cy="0"/>
        </a:xfrm>
      </p:grpSpPr>
      <p:sp>
        <p:nvSpPr>
          <p:cNvPr id="44" name="Google Shape;44;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5" name="Google Shape;45;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6" name="Google Shape;46;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39"/>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 name="Google Shape;48;p39"/>
          <p:cNvPicPr preferRelativeResize="0"/>
          <p:nvPr/>
        </p:nvPicPr>
        <p:blipFill rotWithShape="1">
          <a:blip r:embed="rId9">
            <a:alphaModFix/>
          </a:blip>
          <a:srcRect t="18187" b="18306"/>
          <a:stretch/>
        </p:blipFill>
        <p:spPr>
          <a:xfrm>
            <a:off x="311700" y="4254950"/>
            <a:ext cx="1320800" cy="838825"/>
          </a:xfrm>
          <a:prstGeom prst="rect">
            <a:avLst/>
          </a:prstGeom>
          <a:noFill/>
          <a:ln>
            <a:noFill/>
          </a:ln>
        </p:spPr>
      </p:pic>
      <p:sp>
        <p:nvSpPr>
          <p:cNvPr id="49" name="Google Shape;49;p39"/>
          <p:cNvSpPr txBox="1"/>
          <p:nvPr/>
        </p:nvSpPr>
        <p:spPr>
          <a:xfrm>
            <a:off x="1450350" y="4684400"/>
            <a:ext cx="14052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87966"/>
        </a:solidFill>
        <a:effectLst/>
      </p:bgPr>
    </p:bg>
    <p:spTree>
      <p:nvGrpSpPr>
        <p:cNvPr id="1" name="Shape 77"/>
        <p:cNvGrpSpPr/>
        <p:nvPr/>
      </p:nvGrpSpPr>
      <p:grpSpPr>
        <a:xfrm>
          <a:off x="0" y="0"/>
          <a:ext cx="0" cy="0"/>
          <a:chOff x="0" y="0"/>
          <a:chExt cx="0" cy="0"/>
        </a:xfrm>
      </p:grpSpPr>
      <p:pic>
        <p:nvPicPr>
          <p:cNvPr id="78" name="Google Shape;78;ge501155537_0_166" descr="Google Shape;9;p28"/>
          <p:cNvPicPr preferRelativeResize="0"/>
          <p:nvPr/>
        </p:nvPicPr>
        <p:blipFill rotWithShape="1">
          <a:blip r:embed="rId19">
            <a:alphaModFix/>
          </a:blip>
          <a:srcRect t="16420" b="16007"/>
          <a:stretch/>
        </p:blipFill>
        <p:spPr>
          <a:xfrm>
            <a:off x="311699" y="4285924"/>
            <a:ext cx="1269126" cy="857576"/>
          </a:xfrm>
          <a:prstGeom prst="rect">
            <a:avLst/>
          </a:prstGeom>
          <a:noFill/>
          <a:ln>
            <a:noFill/>
          </a:ln>
        </p:spPr>
      </p:pic>
      <p:sp>
        <p:nvSpPr>
          <p:cNvPr id="79" name="Google Shape;79;ge501155537_0_166"/>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80" name="Google Shape;80;ge501155537_0_166"/>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81" name="Google Shape;81;ge501155537_0_166"/>
          <p:cNvSpPr txBox="1">
            <a:spLocks noGrp="1"/>
          </p:cNvSpPr>
          <p:nvPr>
            <p:ph type="body" idx="1"/>
          </p:nvPr>
        </p:nvSpPr>
        <p:spPr>
          <a:xfrm>
            <a:off x="457200" y="1200150"/>
            <a:ext cx="8229600" cy="3943500"/>
          </a:xfrm>
          <a:prstGeom prst="rect">
            <a:avLst/>
          </a:prstGeom>
          <a:noFill/>
          <a:ln>
            <a:noFill/>
          </a:ln>
        </p:spPr>
        <p:txBody>
          <a:bodyPr spcFirstLastPara="1" wrap="square" lIns="91400" tIns="91400" rIns="91400" bIns="91400" anchor="t" anchorCtr="0">
            <a:noAutofit/>
          </a:bodyPr>
          <a:lstStyle>
            <a:lvl1pPr marL="457200" marR="0" lvl="0"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1pPr>
            <a:lvl2pPr marL="914400" marR="0" lvl="1"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2pPr>
            <a:lvl3pPr marL="1371600" marR="0" lvl="2"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3pPr>
            <a:lvl4pPr marL="1828800" marR="0" lvl="3"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4pPr>
            <a:lvl5pPr marL="2286000" marR="0" lvl="4"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5pPr>
            <a:lvl6pPr marL="2743200" marR="0" lvl="5"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6pPr>
            <a:lvl7pPr marL="3200400" marR="0" lvl="6"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7pPr>
            <a:lvl8pPr marL="3657600" marR="0" lvl="7"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8pPr>
            <a:lvl9pPr marL="4114800" marR="0" lvl="8"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9pPr>
          </a:lstStyle>
          <a:p>
            <a:endParaRPr/>
          </a:p>
        </p:txBody>
      </p:sp>
      <p:sp>
        <p:nvSpPr>
          <p:cNvPr id="82" name="Google Shape;82;ge501155537_0_166"/>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angdakilangpangako.blogspot.com/2018/"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canadianhumantraffickinghotline.ca"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hopeforwellness.c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hyperlink" Target="http://whiteribbon.ca/pledge" TargetMode="External"/><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static1.squarespace.com/static/5f204bc3889fc80df0de42e9/t/5f453fd24ca99e00eaeb06c0/1598373842964/Bystander%2BIntervention.pdf"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hyperlink" Target="https://dictionary.cambridge.org/dictionary/english/bystander" TargetMode="External"/><Relationship Id="rId13" Type="http://schemas.openxmlformats.org/officeDocument/2006/relationships/hyperlink" Target="https://dictionary.cambridge.org/dictionary/english/difficult" TargetMode="External"/><Relationship Id="rId18" Type="http://schemas.openxmlformats.org/officeDocument/2006/relationships/hyperlink" Target="https://dictionary.cambridge.org/dictionary/english/worse" TargetMode="External"/><Relationship Id="rId3" Type="http://schemas.openxmlformats.org/officeDocument/2006/relationships/hyperlink" Target="https://dictionary.cambridge.org/dictionary/english/person" TargetMode="External"/><Relationship Id="rId7" Type="http://schemas.openxmlformats.org/officeDocument/2006/relationships/hyperlink" Target="https://dictionary.cambridge.org/dictionary/english/part" TargetMode="External"/><Relationship Id="rId12" Type="http://schemas.openxmlformats.org/officeDocument/2006/relationships/hyperlink" Target="https://dictionary.cambridge.org/dictionary/english/involved" TargetMode="External"/><Relationship Id="rId17" Type="http://schemas.openxmlformats.org/officeDocument/2006/relationships/hyperlink" Target="https://dictionary.cambridge.org/dictionary/english/prevent" TargetMode="External"/><Relationship Id="rId2" Type="http://schemas.openxmlformats.org/officeDocument/2006/relationships/notesSlide" Target="../notesSlides/notesSlide7.xml"/><Relationship Id="rId16" Type="http://schemas.openxmlformats.org/officeDocument/2006/relationships/hyperlink" Target="https://dictionary.cambridge.org/dictionary/english/improve" TargetMode="External"/><Relationship Id="rId20" Type="http://schemas.openxmlformats.org/officeDocument/2006/relationships/image" Target="../media/image6.gif"/><Relationship Id="rId1" Type="http://schemas.openxmlformats.org/officeDocument/2006/relationships/slideLayout" Target="../slideLayouts/slideLayout9.xml"/><Relationship Id="rId6" Type="http://schemas.openxmlformats.org/officeDocument/2006/relationships/hyperlink" Target="https://dictionary.cambridge.org/dictionary/english/happening" TargetMode="External"/><Relationship Id="rId11" Type="http://schemas.openxmlformats.org/officeDocument/2006/relationships/hyperlink" Target="https://dictionary.cambridge.org/dictionary/english/intend" TargetMode="External"/><Relationship Id="rId5" Type="http://schemas.openxmlformats.org/officeDocument/2006/relationships/hyperlink" Target="https://dictionary.cambridge.org/dictionary/english/watch" TargetMode="External"/><Relationship Id="rId15" Type="http://schemas.openxmlformats.org/officeDocument/2006/relationships/hyperlink" Target="https://dictionary.cambridge.org/dictionary/english/order" TargetMode="External"/><Relationship Id="rId10" Type="http://schemas.openxmlformats.org/officeDocument/2006/relationships/hyperlink" Target="https://dictionary.cambridge.org/dictionary/english/becoming" TargetMode="External"/><Relationship Id="rId19" Type="http://schemas.openxmlformats.org/officeDocument/2006/relationships/hyperlink" Target="https://dictionary.cambridge.org/dictionary/english/intervention" TargetMode="External"/><Relationship Id="rId4" Type="http://schemas.openxmlformats.org/officeDocument/2006/relationships/hyperlink" Target="https://dictionary.cambridge.org/dictionary/english/standing" TargetMode="External"/><Relationship Id="rId9" Type="http://schemas.openxmlformats.org/officeDocument/2006/relationships/hyperlink" Target="https://dictionary.cambridge.org/dictionary/english/action" TargetMode="External"/><Relationship Id="rId14" Type="http://schemas.openxmlformats.org/officeDocument/2006/relationships/hyperlink" Target="https://dictionary.cambridge.org/dictionary/english/situ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
          <p:cNvSpPr txBox="1">
            <a:spLocks noGrp="1"/>
          </p:cNvSpPr>
          <p:nvPr>
            <p:ph type="ctrTitle"/>
          </p:nvPr>
        </p:nvSpPr>
        <p:spPr>
          <a:xfrm>
            <a:off x="311708" y="744575"/>
            <a:ext cx="8520600" cy="160106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4000" b="1" dirty="0">
                <a:solidFill>
                  <a:schemeClr val="lt1"/>
                </a:solidFill>
              </a:rPr>
              <a:t>Bystander Intervention</a:t>
            </a:r>
            <a:endParaRPr dirty="0"/>
          </a:p>
        </p:txBody>
      </p:sp>
      <p:sp>
        <p:nvSpPr>
          <p:cNvPr id="196" name="Google Shape;196;p1"/>
          <p:cNvSpPr txBox="1">
            <a:spLocks noGrp="1"/>
          </p:cNvSpPr>
          <p:nvPr>
            <p:ph type="subTitle" idx="1"/>
          </p:nvPr>
        </p:nvSpPr>
        <p:spPr>
          <a:xfrm>
            <a:off x="311700" y="2834125"/>
            <a:ext cx="8520600" cy="1132200"/>
          </a:xfrm>
          <a:prstGeom prst="rect">
            <a:avLst/>
          </a:prstGeom>
          <a:noFill/>
          <a:ln>
            <a:noFill/>
          </a:ln>
        </p:spPr>
        <p:txBody>
          <a:bodyPr spcFirstLastPara="1" wrap="square" lIns="91425" tIns="91425" rIns="91425" bIns="91425" anchor="t" anchorCtr="0">
            <a:noAutofit/>
          </a:bodyPr>
          <a:lstStyle/>
          <a:p>
            <a:pPr marL="457200" lvl="0" indent="-342900" algn="ctr" rtl="0">
              <a:lnSpc>
                <a:spcPct val="100000"/>
              </a:lnSpc>
              <a:spcBef>
                <a:spcPts val="0"/>
              </a:spcBef>
              <a:spcAft>
                <a:spcPts val="0"/>
              </a:spcAft>
              <a:buSzPts val="2800"/>
              <a:buNone/>
            </a:pPr>
            <a:endParaRPr>
              <a:solidFill>
                <a:schemeClr val="lt1"/>
              </a:solidFill>
            </a:endParaRPr>
          </a:p>
          <a:p>
            <a:pPr marL="457200" lvl="0" indent="-342900" algn="ctr" rtl="0">
              <a:lnSpc>
                <a:spcPct val="100000"/>
              </a:lnSpc>
              <a:spcBef>
                <a:spcPts val="0"/>
              </a:spcBef>
              <a:spcAft>
                <a:spcPts val="0"/>
              </a:spcAft>
              <a:buSzPts val="2800"/>
              <a:buNone/>
            </a:pPr>
            <a:r>
              <a:rPr lang="en-US">
                <a:solidFill>
                  <a:schemeClr val="lt1"/>
                </a:solidFill>
              </a:rPr>
              <a:t>Course: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e294d88890_0_4"/>
          <p:cNvSpPr txBox="1">
            <a:spLocks noGrp="1"/>
          </p:cNvSpPr>
          <p:nvPr>
            <p:ph type="title"/>
          </p:nvPr>
        </p:nvSpPr>
        <p:spPr>
          <a:xfrm>
            <a:off x="0" y="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Connect one of the D’s to a question</a:t>
            </a:r>
            <a:endParaRPr/>
          </a:p>
        </p:txBody>
      </p:sp>
      <p:sp>
        <p:nvSpPr>
          <p:cNvPr id="259" name="Google Shape;259;ge294d88890_0_4"/>
          <p:cNvSpPr/>
          <p:nvPr/>
        </p:nvSpPr>
        <p:spPr>
          <a:xfrm>
            <a:off x="3" y="1024449"/>
            <a:ext cx="2238000" cy="2620200"/>
          </a:xfrm>
          <a:prstGeom prst="rect">
            <a:avLst/>
          </a:prstGeom>
          <a:solidFill>
            <a:srgbClr val="99CC00">
              <a:alpha val="129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ge294d88890_0_4"/>
          <p:cNvSpPr txBox="1">
            <a:spLocks noGrp="1"/>
          </p:cNvSpPr>
          <p:nvPr>
            <p:ph type="body" idx="1"/>
          </p:nvPr>
        </p:nvSpPr>
        <p:spPr>
          <a:xfrm>
            <a:off x="109478" y="1038692"/>
            <a:ext cx="2229300" cy="25917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400">
                <a:solidFill>
                  <a:schemeClr val="dk2"/>
                </a:solidFill>
                <a:latin typeface="Oswald"/>
                <a:ea typeface="Oswald"/>
                <a:cs typeface="Oswald"/>
                <a:sym typeface="Oswald"/>
              </a:rPr>
              <a:t>The 5 D’s:</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b="1">
                <a:solidFill>
                  <a:schemeClr val="dk2"/>
                </a:solidFill>
                <a:latin typeface="Oswald"/>
                <a:ea typeface="Oswald"/>
                <a:cs typeface="Oswald"/>
                <a:sym typeface="Oswald"/>
              </a:rPr>
              <a:t>Decide</a:t>
            </a:r>
            <a:endParaRPr sz="2400" b="1">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Direct</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Delegate</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Distract</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Document</a:t>
            </a:r>
            <a:endParaRPr sz="2400">
              <a:solidFill>
                <a:schemeClr val="dk2"/>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a:solidFill>
                <a:schemeClr val="dk2"/>
              </a:solidFill>
              <a:latin typeface="Oswald"/>
              <a:ea typeface="Oswald"/>
              <a:cs typeface="Oswald"/>
              <a:sym typeface="Oswald"/>
            </a:endParaRPr>
          </a:p>
          <a:p>
            <a:pPr marL="457200" lvl="0" indent="-228600" algn="l" rtl="0">
              <a:lnSpc>
                <a:spcPct val="115000"/>
              </a:lnSpc>
              <a:spcBef>
                <a:spcPts val="0"/>
              </a:spcBef>
              <a:spcAft>
                <a:spcPts val="0"/>
              </a:spcAft>
              <a:buSzPts val="1800"/>
              <a:buFont typeface="Noto Sans Symbols"/>
              <a:buNone/>
            </a:pPr>
            <a:endParaRPr>
              <a:solidFill>
                <a:schemeClr val="accent4"/>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a:solidFill>
                <a:schemeClr val="accent4"/>
              </a:solidFill>
              <a:latin typeface="Oswald"/>
              <a:ea typeface="Oswald"/>
              <a:cs typeface="Oswald"/>
              <a:sym typeface="Oswald"/>
            </a:endParaRPr>
          </a:p>
        </p:txBody>
      </p:sp>
      <p:sp>
        <p:nvSpPr>
          <p:cNvPr id="261" name="Google Shape;261;ge294d88890_0_4"/>
          <p:cNvSpPr txBox="1"/>
          <p:nvPr/>
        </p:nvSpPr>
        <p:spPr>
          <a:xfrm>
            <a:off x="2325991" y="465990"/>
            <a:ext cx="6801300" cy="38940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115000"/>
              </a:lnSpc>
              <a:spcBef>
                <a:spcPts val="0"/>
              </a:spcBef>
              <a:spcAft>
                <a:spcPts val="0"/>
              </a:spcAft>
              <a:buClr>
                <a:schemeClr val="dk2"/>
              </a:buClr>
              <a:buSzPts val="2100"/>
              <a:buFont typeface="Oswald"/>
              <a:buChar char="❑"/>
            </a:pPr>
            <a:r>
              <a:rPr lang="en-US" sz="2100" i="0" u="none" strike="noStrike" cap="none">
                <a:solidFill>
                  <a:schemeClr val="dk2"/>
                </a:solidFill>
                <a:latin typeface="Oswald"/>
                <a:ea typeface="Oswald"/>
                <a:cs typeface="Oswald"/>
                <a:sym typeface="Oswald"/>
              </a:rPr>
              <a:t>Can someone nearby help? Ask them: do you have any ideas? Can you watch while I help? Can you call 911 if I’m in danger?</a:t>
            </a:r>
            <a:endParaRPr sz="1700" i="0" u="none" strike="noStrike" cap="none">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100" i="0" u="none" strike="noStrike" cap="none">
                <a:solidFill>
                  <a:schemeClr val="dk2"/>
                </a:solidFill>
                <a:latin typeface="Oswald"/>
                <a:ea typeface="Oswald"/>
                <a:cs typeface="Oswald"/>
                <a:sym typeface="Oswald"/>
              </a:rPr>
              <a:t>How can I make sure I remember everything that happened? Can I record it somewhere?</a:t>
            </a:r>
            <a:endParaRPr sz="1700" i="0" u="none" strike="noStrike" cap="none">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100" i="0" u="none" strike="noStrike" cap="none">
                <a:solidFill>
                  <a:schemeClr val="dk2"/>
                </a:solidFill>
                <a:latin typeface="Oswald"/>
                <a:ea typeface="Oswald"/>
                <a:cs typeface="Oswald"/>
                <a:sym typeface="Oswald"/>
              </a:rPr>
              <a:t>Should I do something? Is it safe to do so? What are the dangers to me and others if I can?</a:t>
            </a:r>
            <a:endParaRPr sz="1700" i="0" u="none" strike="noStrike" cap="none">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100" i="0" u="none" strike="noStrike" cap="none">
                <a:solidFill>
                  <a:schemeClr val="dk2"/>
                </a:solidFill>
                <a:latin typeface="Oswald"/>
                <a:ea typeface="Oswald"/>
                <a:cs typeface="Oswald"/>
                <a:sym typeface="Oswald"/>
              </a:rPr>
              <a:t>How can I distract them? What can I say? Maybe: What time is it? Where’s the washroom?  Can you help me…?</a:t>
            </a:r>
            <a:endParaRPr sz="1700" i="0" u="none" strike="noStrike" cap="none">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100" i="0" u="none" strike="noStrike" cap="none">
                <a:solidFill>
                  <a:schemeClr val="dk2"/>
                </a:solidFill>
                <a:latin typeface="Oswald"/>
                <a:ea typeface="Oswald"/>
                <a:cs typeface="Oswald"/>
                <a:sym typeface="Oswald"/>
              </a:rPr>
              <a:t>How can I directly confront the people in the situation? Ask them: Can I help? Are you ok? You need to stop!</a:t>
            </a:r>
            <a:endParaRPr sz="1700" i="0" u="none" strike="noStrike" cap="none">
              <a:solidFill>
                <a:schemeClr val="dk2"/>
              </a:solidFill>
              <a:latin typeface="Oswald"/>
              <a:ea typeface="Oswald"/>
              <a:cs typeface="Oswald"/>
              <a:sym typeface="Oswald"/>
            </a:endParaRPr>
          </a:p>
          <a:p>
            <a:pPr marL="457200" marR="0" lvl="0" indent="-228600" algn="l" rtl="0">
              <a:lnSpc>
                <a:spcPct val="115000"/>
              </a:lnSpc>
              <a:spcBef>
                <a:spcPts val="0"/>
              </a:spcBef>
              <a:spcAft>
                <a:spcPts val="0"/>
              </a:spcAft>
              <a:buClr>
                <a:schemeClr val="dk2"/>
              </a:buClr>
              <a:buSzPts val="1800"/>
              <a:buFont typeface="Noto Sans Symbols"/>
              <a:buNone/>
            </a:pPr>
            <a:endParaRPr sz="2100" i="0" u="none" strike="noStrike" cap="none">
              <a:solidFill>
                <a:schemeClr val="dk2"/>
              </a:solidFill>
              <a:latin typeface="Oswald"/>
              <a:ea typeface="Oswald"/>
              <a:cs typeface="Oswald"/>
              <a:sym typeface="Oswald"/>
            </a:endParaRPr>
          </a:p>
          <a:p>
            <a:pPr marL="114300" marR="0" lvl="0" indent="0" algn="l" rtl="0">
              <a:lnSpc>
                <a:spcPct val="115000"/>
              </a:lnSpc>
              <a:spcBef>
                <a:spcPts val="0"/>
              </a:spcBef>
              <a:spcAft>
                <a:spcPts val="0"/>
              </a:spcAft>
              <a:buClr>
                <a:schemeClr val="dk2"/>
              </a:buClr>
              <a:buSzPts val="1800"/>
              <a:buFont typeface="Arial"/>
              <a:buNone/>
            </a:pPr>
            <a:endParaRPr sz="2500" i="0" u="none" strike="noStrike" cap="none">
              <a:solidFill>
                <a:schemeClr val="accent4"/>
              </a:solidFill>
              <a:latin typeface="Oswald"/>
              <a:ea typeface="Oswald"/>
              <a:cs typeface="Oswald"/>
              <a:sym typeface="Oswald"/>
            </a:endParaRPr>
          </a:p>
          <a:p>
            <a:pPr marL="457200" marR="0" lvl="0" indent="-228600" algn="l" rtl="0">
              <a:lnSpc>
                <a:spcPct val="115000"/>
              </a:lnSpc>
              <a:spcBef>
                <a:spcPts val="0"/>
              </a:spcBef>
              <a:spcAft>
                <a:spcPts val="0"/>
              </a:spcAft>
              <a:buClr>
                <a:schemeClr val="dk2"/>
              </a:buClr>
              <a:buSzPts val="1800"/>
              <a:buFont typeface="Noto Sans Symbols"/>
              <a:buNone/>
            </a:pPr>
            <a:endParaRPr sz="2500" i="0" u="none" strike="noStrike" cap="none">
              <a:solidFill>
                <a:schemeClr val="accent4"/>
              </a:solidFill>
              <a:latin typeface="Oswald"/>
              <a:ea typeface="Oswald"/>
              <a:cs typeface="Oswald"/>
              <a:sym typeface="Oswald"/>
            </a:endParaRPr>
          </a:p>
          <a:p>
            <a:pPr marL="114300" marR="0" lvl="0" indent="0" algn="l" rtl="0">
              <a:lnSpc>
                <a:spcPct val="115000"/>
              </a:lnSpc>
              <a:spcBef>
                <a:spcPts val="0"/>
              </a:spcBef>
              <a:spcAft>
                <a:spcPts val="0"/>
              </a:spcAft>
              <a:buClr>
                <a:schemeClr val="dk2"/>
              </a:buClr>
              <a:buSzPts val="1800"/>
              <a:buFont typeface="Arial"/>
              <a:buNone/>
            </a:pPr>
            <a:endParaRPr sz="2500" i="0" u="none" strike="noStrike" cap="none">
              <a:solidFill>
                <a:schemeClr val="accent4"/>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6"/>
          <p:cNvSpPr txBox="1">
            <a:spLocks noGrp="1"/>
          </p:cNvSpPr>
          <p:nvPr>
            <p:ph type="title"/>
          </p:nvPr>
        </p:nvSpPr>
        <p:spPr>
          <a:xfrm>
            <a:off x="0" y="-7"/>
            <a:ext cx="8520600" cy="66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500" b="1">
                <a:solidFill>
                  <a:srgbClr val="387966"/>
                </a:solidFill>
              </a:rPr>
              <a:t>Should I do something? </a:t>
            </a:r>
            <a:endParaRPr sz="3500" b="1">
              <a:solidFill>
                <a:srgbClr val="387966"/>
              </a:solidFill>
            </a:endParaRPr>
          </a:p>
        </p:txBody>
      </p:sp>
      <p:sp>
        <p:nvSpPr>
          <p:cNvPr id="267" name="Google Shape;267;p16"/>
          <p:cNvSpPr txBox="1">
            <a:spLocks noGrp="1"/>
          </p:cNvSpPr>
          <p:nvPr>
            <p:ph type="body" idx="1"/>
          </p:nvPr>
        </p:nvSpPr>
        <p:spPr>
          <a:xfrm>
            <a:off x="216452" y="728870"/>
            <a:ext cx="8697900" cy="384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200" b="1" dirty="0">
                <a:solidFill>
                  <a:schemeClr val="dk2"/>
                </a:solidFill>
                <a:latin typeface="Oswald"/>
                <a:ea typeface="Oswald"/>
                <a:cs typeface="Oswald"/>
                <a:sym typeface="Oswald"/>
              </a:rPr>
              <a:t>Decide:</a:t>
            </a:r>
            <a:endParaRPr sz="3200" b="1" dirty="0">
              <a:solidFill>
                <a:schemeClr val="dk2"/>
              </a:solidFill>
              <a:latin typeface="Oswald"/>
              <a:ea typeface="Oswald"/>
              <a:cs typeface="Oswald"/>
              <a:sym typeface="Oswald"/>
            </a:endParaRPr>
          </a:p>
          <a:p>
            <a:pPr marL="457200" lvl="0" indent="-374650" algn="l" rtl="0">
              <a:lnSpc>
                <a:spcPct val="115000"/>
              </a:lnSpc>
              <a:spcBef>
                <a:spcPts val="0"/>
              </a:spcBef>
              <a:spcAft>
                <a:spcPts val="0"/>
              </a:spcAft>
              <a:buSzPts val="2300"/>
              <a:buFont typeface="Oswald"/>
              <a:buChar char="●"/>
            </a:pPr>
            <a:r>
              <a:rPr lang="en-US" sz="2400" dirty="0">
                <a:latin typeface="Oswald"/>
                <a:ea typeface="Oswald"/>
                <a:cs typeface="Oswald"/>
                <a:sym typeface="Oswald"/>
              </a:rPr>
              <a:t>Action requires decision. If you feel like you “should” do something, and it is safe to do so, you probably need to do something.</a:t>
            </a:r>
            <a:endParaRPr sz="2400" dirty="0">
              <a:latin typeface="Oswald"/>
              <a:ea typeface="Oswald"/>
              <a:cs typeface="Oswald"/>
              <a:sym typeface="Oswald"/>
            </a:endParaRPr>
          </a:p>
          <a:p>
            <a:pPr marL="457200" lvl="0" indent="-374650" algn="l" rtl="0">
              <a:lnSpc>
                <a:spcPct val="115000"/>
              </a:lnSpc>
              <a:spcBef>
                <a:spcPts val="0"/>
              </a:spcBef>
              <a:spcAft>
                <a:spcPts val="0"/>
              </a:spcAft>
              <a:buSzPts val="2300"/>
              <a:buFont typeface="Oswald"/>
              <a:buChar char="●"/>
            </a:pPr>
            <a:r>
              <a:rPr lang="en-US" sz="2400" dirty="0">
                <a:latin typeface="Oswald"/>
                <a:ea typeface="Oswald"/>
                <a:cs typeface="Oswald"/>
                <a:sym typeface="Oswald"/>
              </a:rPr>
              <a:t>Inaction is also an action – but the consequences of inaction may be far more damaging.</a:t>
            </a:r>
            <a:endParaRPr sz="2400" dirty="0">
              <a:latin typeface="Oswald"/>
              <a:ea typeface="Oswald"/>
              <a:cs typeface="Oswald"/>
              <a:sym typeface="Oswald"/>
            </a:endParaRPr>
          </a:p>
          <a:p>
            <a:pPr marL="457200" lvl="0" indent="-374650" algn="l" rtl="0">
              <a:lnSpc>
                <a:spcPct val="115000"/>
              </a:lnSpc>
              <a:spcBef>
                <a:spcPts val="0"/>
              </a:spcBef>
              <a:spcAft>
                <a:spcPts val="0"/>
              </a:spcAft>
              <a:buSzPts val="2300"/>
              <a:buFont typeface="Oswald"/>
              <a:buChar char="●"/>
            </a:pPr>
            <a:r>
              <a:rPr lang="en-US" sz="2400" dirty="0">
                <a:latin typeface="Oswald"/>
                <a:ea typeface="Oswald"/>
                <a:cs typeface="Oswald"/>
                <a:sym typeface="Oswald"/>
              </a:rPr>
              <a:t>You don’t need to decide on your own – you can look to those around you.</a:t>
            </a:r>
            <a:endParaRPr sz="2400" dirty="0">
              <a:latin typeface="Oswald"/>
              <a:ea typeface="Oswald"/>
              <a:cs typeface="Oswald"/>
              <a:sym typeface="Oswald"/>
            </a:endParaRPr>
          </a:p>
        </p:txBody>
      </p:sp>
      <p:sp>
        <p:nvSpPr>
          <p:cNvPr id="268" name="Google Shape;268;p16"/>
          <p:cNvSpPr txBox="1"/>
          <p:nvPr/>
        </p:nvSpPr>
        <p:spPr>
          <a:xfrm>
            <a:off x="4412974" y="6552993"/>
            <a:ext cx="23721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CC BY-NC</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e294d88890_0_12"/>
          <p:cNvSpPr txBox="1">
            <a:spLocks noGrp="1"/>
          </p:cNvSpPr>
          <p:nvPr>
            <p:ph type="title"/>
          </p:nvPr>
        </p:nvSpPr>
        <p:spPr>
          <a:xfrm>
            <a:off x="0" y="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Connect one of the D’s to a question</a:t>
            </a:r>
            <a:endParaRPr/>
          </a:p>
        </p:txBody>
      </p:sp>
      <p:sp>
        <p:nvSpPr>
          <p:cNvPr id="274" name="Google Shape;274;ge294d88890_0_12"/>
          <p:cNvSpPr/>
          <p:nvPr/>
        </p:nvSpPr>
        <p:spPr>
          <a:xfrm>
            <a:off x="3" y="1024449"/>
            <a:ext cx="2238000" cy="2620200"/>
          </a:xfrm>
          <a:prstGeom prst="rect">
            <a:avLst/>
          </a:prstGeom>
          <a:solidFill>
            <a:srgbClr val="99CC00">
              <a:alpha val="129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5" name="Google Shape;275;ge294d88890_0_12"/>
          <p:cNvSpPr txBox="1">
            <a:spLocks noGrp="1"/>
          </p:cNvSpPr>
          <p:nvPr>
            <p:ph type="body" idx="1"/>
          </p:nvPr>
        </p:nvSpPr>
        <p:spPr>
          <a:xfrm>
            <a:off x="109478" y="1038692"/>
            <a:ext cx="2229300" cy="25917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400">
                <a:solidFill>
                  <a:schemeClr val="dk2"/>
                </a:solidFill>
                <a:latin typeface="Oswald"/>
                <a:ea typeface="Oswald"/>
                <a:cs typeface="Oswald"/>
                <a:sym typeface="Oswald"/>
              </a:rPr>
              <a:t>The 5 D’s:</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Decide</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b="1">
                <a:solidFill>
                  <a:schemeClr val="dk2"/>
                </a:solidFill>
                <a:latin typeface="Oswald"/>
                <a:ea typeface="Oswald"/>
                <a:cs typeface="Oswald"/>
                <a:sym typeface="Oswald"/>
              </a:rPr>
              <a:t>Direct</a:t>
            </a:r>
            <a:endParaRPr sz="2400" b="1">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Delegate</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Distract</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Document</a:t>
            </a:r>
            <a:endParaRPr sz="2400">
              <a:solidFill>
                <a:schemeClr val="dk2"/>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a:solidFill>
                <a:schemeClr val="dk2"/>
              </a:solidFill>
              <a:latin typeface="Oswald"/>
              <a:ea typeface="Oswald"/>
              <a:cs typeface="Oswald"/>
              <a:sym typeface="Oswald"/>
            </a:endParaRPr>
          </a:p>
          <a:p>
            <a:pPr marL="457200" lvl="0" indent="-228600" algn="l" rtl="0">
              <a:lnSpc>
                <a:spcPct val="115000"/>
              </a:lnSpc>
              <a:spcBef>
                <a:spcPts val="0"/>
              </a:spcBef>
              <a:spcAft>
                <a:spcPts val="0"/>
              </a:spcAft>
              <a:buSzPts val="1800"/>
              <a:buFont typeface="Noto Sans Symbols"/>
              <a:buNone/>
            </a:pPr>
            <a:endParaRPr>
              <a:solidFill>
                <a:schemeClr val="accent4"/>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a:solidFill>
                <a:schemeClr val="accent4"/>
              </a:solidFill>
              <a:latin typeface="Oswald"/>
              <a:ea typeface="Oswald"/>
              <a:cs typeface="Oswald"/>
              <a:sym typeface="Oswald"/>
            </a:endParaRPr>
          </a:p>
        </p:txBody>
      </p:sp>
      <p:sp>
        <p:nvSpPr>
          <p:cNvPr id="276" name="Google Shape;276;ge294d88890_0_12"/>
          <p:cNvSpPr txBox="1"/>
          <p:nvPr/>
        </p:nvSpPr>
        <p:spPr>
          <a:xfrm>
            <a:off x="2347478" y="624750"/>
            <a:ext cx="6801300" cy="38940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someone nearby help? Ask them: do you have any ideas? C</a:t>
            </a:r>
            <a:r>
              <a:rPr lang="en-US" sz="2000" dirty="0">
                <a:solidFill>
                  <a:schemeClr val="dk2"/>
                </a:solidFill>
                <a:latin typeface="Oswald"/>
                <a:ea typeface="Oswald"/>
                <a:cs typeface="Oswald"/>
                <a:sym typeface="Oswald"/>
              </a:rPr>
              <a:t>an</a:t>
            </a:r>
            <a:r>
              <a:rPr lang="en-US" sz="2000" i="0" u="none" strike="noStrike" cap="none" dirty="0">
                <a:solidFill>
                  <a:schemeClr val="dk2"/>
                </a:solidFill>
                <a:latin typeface="Oswald"/>
                <a:ea typeface="Oswald"/>
                <a:cs typeface="Oswald"/>
                <a:sym typeface="Oswald"/>
              </a:rPr>
              <a:t> you watch while I help? C</a:t>
            </a:r>
            <a:r>
              <a:rPr lang="en-US" sz="2000" dirty="0">
                <a:solidFill>
                  <a:schemeClr val="dk2"/>
                </a:solidFill>
                <a:latin typeface="Oswald"/>
                <a:ea typeface="Oswald"/>
                <a:cs typeface="Oswald"/>
                <a:sym typeface="Oswald"/>
              </a:rPr>
              <a:t>an</a:t>
            </a:r>
            <a:r>
              <a:rPr lang="en-US" sz="2000" i="0" u="none" strike="noStrike" cap="none" dirty="0">
                <a:solidFill>
                  <a:schemeClr val="dk2"/>
                </a:solidFill>
                <a:latin typeface="Oswald"/>
                <a:ea typeface="Oswald"/>
                <a:cs typeface="Oswald"/>
                <a:sym typeface="Oswald"/>
              </a:rPr>
              <a:t> you call 911 if I’m in danger?</a:t>
            </a:r>
            <a:endParaRPr sz="1600" i="0" u="none" strike="noStrike" cap="none" dirty="0">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How 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I make sure I remember everything that happened? 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I record it somewhere?</a:t>
            </a:r>
            <a:endParaRPr sz="1600" i="0" u="none" strike="noStrike" cap="none" dirty="0">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Should I do something? Is it safe to do so? What are the dangers to me and others if I can?</a:t>
            </a:r>
            <a:endParaRPr sz="1600" i="0" u="none" strike="noStrike" cap="none" dirty="0">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How 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I distract them? What can I say? Maybe: What time is it? Where’s the washroom?  Can you help me…?</a:t>
            </a:r>
            <a:endParaRPr sz="1600" i="0" u="none" strike="noStrike" cap="none" dirty="0">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How 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I directly confront the people in the situation? Ask them: Can I help? Are you ok? You need to stop!</a:t>
            </a:r>
            <a:endParaRPr sz="1600" i="0" u="none" strike="noStrike" cap="none" dirty="0">
              <a:solidFill>
                <a:schemeClr val="dk2"/>
              </a:solidFill>
              <a:latin typeface="Oswald"/>
              <a:ea typeface="Oswald"/>
              <a:cs typeface="Oswald"/>
              <a:sym typeface="Oswald"/>
            </a:endParaRPr>
          </a:p>
          <a:p>
            <a:pPr marL="457200" marR="0" lvl="0" indent="-228600" algn="l" rtl="0">
              <a:lnSpc>
                <a:spcPct val="115000"/>
              </a:lnSpc>
              <a:spcBef>
                <a:spcPts val="0"/>
              </a:spcBef>
              <a:spcAft>
                <a:spcPts val="0"/>
              </a:spcAft>
              <a:buClr>
                <a:schemeClr val="dk2"/>
              </a:buClr>
              <a:buSzPts val="1800"/>
              <a:buFont typeface="Noto Sans Symbols"/>
              <a:buNone/>
            </a:pPr>
            <a:endParaRPr sz="2000" i="0" u="none" strike="noStrike" cap="none" dirty="0">
              <a:solidFill>
                <a:schemeClr val="dk2"/>
              </a:solidFill>
              <a:latin typeface="Oswald"/>
              <a:ea typeface="Oswald"/>
              <a:cs typeface="Oswald"/>
              <a:sym typeface="Oswald"/>
            </a:endParaRPr>
          </a:p>
          <a:p>
            <a:pPr marL="114300" marR="0" lvl="0" indent="0" algn="l" rtl="0">
              <a:lnSpc>
                <a:spcPct val="115000"/>
              </a:lnSpc>
              <a:spcBef>
                <a:spcPts val="0"/>
              </a:spcBef>
              <a:spcAft>
                <a:spcPts val="0"/>
              </a:spcAft>
              <a:buClr>
                <a:schemeClr val="dk2"/>
              </a:buClr>
              <a:buSzPts val="1800"/>
              <a:buFont typeface="Arial"/>
              <a:buNone/>
            </a:pPr>
            <a:endParaRPr sz="2400" i="0" u="none" strike="noStrike" cap="none" dirty="0">
              <a:solidFill>
                <a:schemeClr val="accent4"/>
              </a:solidFill>
              <a:latin typeface="Oswald"/>
              <a:ea typeface="Oswald"/>
              <a:cs typeface="Oswald"/>
              <a:sym typeface="Oswald"/>
            </a:endParaRPr>
          </a:p>
          <a:p>
            <a:pPr marL="457200" marR="0" lvl="0" indent="-228600" algn="l" rtl="0">
              <a:lnSpc>
                <a:spcPct val="115000"/>
              </a:lnSpc>
              <a:spcBef>
                <a:spcPts val="0"/>
              </a:spcBef>
              <a:spcAft>
                <a:spcPts val="0"/>
              </a:spcAft>
              <a:buClr>
                <a:schemeClr val="dk2"/>
              </a:buClr>
              <a:buSzPts val="1800"/>
              <a:buFont typeface="Noto Sans Symbols"/>
              <a:buNone/>
            </a:pPr>
            <a:endParaRPr sz="2400" i="0" u="none" strike="noStrike" cap="none" dirty="0">
              <a:solidFill>
                <a:schemeClr val="accent4"/>
              </a:solidFill>
              <a:latin typeface="Oswald"/>
              <a:ea typeface="Oswald"/>
              <a:cs typeface="Oswald"/>
              <a:sym typeface="Oswald"/>
            </a:endParaRPr>
          </a:p>
          <a:p>
            <a:pPr marL="114300" marR="0" lvl="0" indent="0" algn="l" rtl="0">
              <a:lnSpc>
                <a:spcPct val="115000"/>
              </a:lnSpc>
              <a:spcBef>
                <a:spcPts val="0"/>
              </a:spcBef>
              <a:spcAft>
                <a:spcPts val="0"/>
              </a:spcAft>
              <a:buClr>
                <a:schemeClr val="dk2"/>
              </a:buClr>
              <a:buSzPts val="1800"/>
              <a:buFont typeface="Arial"/>
              <a:buNone/>
            </a:pPr>
            <a:endParaRPr sz="2400" i="0" u="none" strike="noStrike" cap="none" dirty="0">
              <a:solidFill>
                <a:schemeClr val="accent4"/>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166825" y="77217"/>
            <a:ext cx="8520600" cy="62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500" b="1">
                <a:solidFill>
                  <a:srgbClr val="387966"/>
                </a:solidFill>
              </a:rPr>
              <a:t>How could I directly confront the people in the situation?</a:t>
            </a:r>
            <a:endParaRPr sz="3500" b="1">
              <a:solidFill>
                <a:srgbClr val="387966"/>
              </a:solidFill>
            </a:endParaRPr>
          </a:p>
        </p:txBody>
      </p:sp>
      <p:sp>
        <p:nvSpPr>
          <p:cNvPr id="282" name="Google Shape;282;p18"/>
          <p:cNvSpPr txBox="1">
            <a:spLocks noGrp="1"/>
          </p:cNvSpPr>
          <p:nvPr>
            <p:ph type="body" idx="1"/>
          </p:nvPr>
        </p:nvSpPr>
        <p:spPr>
          <a:xfrm>
            <a:off x="166825" y="1207348"/>
            <a:ext cx="8520600" cy="156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300" b="1">
                <a:latin typeface="Oswald"/>
                <a:ea typeface="Oswald"/>
                <a:cs typeface="Oswald"/>
                <a:sym typeface="Oswald"/>
              </a:rPr>
              <a:t>Direct:</a:t>
            </a:r>
            <a:endParaRPr sz="3300" b="1">
              <a:latin typeface="Oswald"/>
              <a:ea typeface="Oswald"/>
              <a:cs typeface="Oswald"/>
              <a:sym typeface="Oswald"/>
            </a:endParaRPr>
          </a:p>
          <a:p>
            <a:pPr marL="0" lvl="0" indent="0" algn="l" rtl="0">
              <a:lnSpc>
                <a:spcPct val="115000"/>
              </a:lnSpc>
              <a:spcBef>
                <a:spcPts val="0"/>
              </a:spcBef>
              <a:spcAft>
                <a:spcPts val="0"/>
              </a:spcAft>
              <a:buSzPts val="1800"/>
              <a:buNone/>
            </a:pPr>
            <a:endParaRPr sz="600">
              <a:latin typeface="Oswald"/>
              <a:ea typeface="Oswald"/>
              <a:cs typeface="Oswald"/>
              <a:sym typeface="Oswald"/>
            </a:endParaRPr>
          </a:p>
          <a:p>
            <a:pPr marL="0" lvl="0" indent="0" algn="l" rtl="0">
              <a:lnSpc>
                <a:spcPct val="115000"/>
              </a:lnSpc>
              <a:spcBef>
                <a:spcPts val="0"/>
              </a:spcBef>
              <a:spcAft>
                <a:spcPts val="0"/>
              </a:spcAft>
              <a:buNone/>
            </a:pPr>
            <a:r>
              <a:rPr lang="en-US" sz="2500">
                <a:latin typeface="Oswald"/>
                <a:ea typeface="Oswald"/>
                <a:cs typeface="Oswald"/>
                <a:sym typeface="Oswald"/>
              </a:rPr>
              <a:t>Approach either the person being targeted or the person doing the harassing and be direct. </a:t>
            </a:r>
            <a:endParaRPr sz="2500">
              <a:latin typeface="Oswald"/>
              <a:ea typeface="Oswald"/>
              <a:cs typeface="Oswald"/>
              <a:sym typeface="Oswald"/>
            </a:endParaRPr>
          </a:p>
          <a:p>
            <a:pPr marL="457200" lvl="0" indent="0" algn="l" rtl="0">
              <a:lnSpc>
                <a:spcPct val="115000"/>
              </a:lnSpc>
              <a:spcBef>
                <a:spcPts val="0"/>
              </a:spcBef>
              <a:spcAft>
                <a:spcPts val="0"/>
              </a:spcAft>
              <a:buNone/>
            </a:pPr>
            <a:endParaRPr sz="3300" b="1">
              <a:latin typeface="Oswald"/>
              <a:ea typeface="Oswald"/>
              <a:cs typeface="Oswald"/>
              <a:sym typeface="Oswald"/>
            </a:endParaRPr>
          </a:p>
          <a:p>
            <a:pPr marL="457200" lvl="0" indent="0" algn="l" rtl="0">
              <a:lnSpc>
                <a:spcPct val="115000"/>
              </a:lnSpc>
              <a:spcBef>
                <a:spcPts val="0"/>
              </a:spcBef>
              <a:spcAft>
                <a:spcPts val="0"/>
              </a:spcAft>
              <a:buNone/>
            </a:pPr>
            <a:endParaRPr sz="3300" b="1">
              <a:latin typeface="Oswald"/>
              <a:ea typeface="Oswald"/>
              <a:cs typeface="Oswald"/>
              <a:sym typeface="Oswald"/>
            </a:endParaRPr>
          </a:p>
        </p:txBody>
      </p:sp>
      <p:sp>
        <p:nvSpPr>
          <p:cNvPr id="283" name="Google Shape;283;p18"/>
          <p:cNvSpPr txBox="1"/>
          <p:nvPr/>
        </p:nvSpPr>
        <p:spPr>
          <a:xfrm>
            <a:off x="2697450" y="3541600"/>
            <a:ext cx="3000000" cy="5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500" i="1">
                <a:solidFill>
                  <a:schemeClr val="dk2"/>
                </a:solidFill>
                <a:latin typeface="Oswald"/>
                <a:ea typeface="Oswald"/>
                <a:cs typeface="Oswald"/>
                <a:sym typeface="Oswald"/>
              </a:rPr>
              <a:t>“You need to stop.”</a:t>
            </a:r>
            <a:endParaRPr sz="1700" i="1">
              <a:latin typeface="Oswald"/>
              <a:ea typeface="Oswald"/>
              <a:cs typeface="Oswald"/>
              <a:sym typeface="Oswald"/>
            </a:endParaRPr>
          </a:p>
        </p:txBody>
      </p:sp>
      <p:sp>
        <p:nvSpPr>
          <p:cNvPr id="284" name="Google Shape;284;p18"/>
          <p:cNvSpPr txBox="1"/>
          <p:nvPr/>
        </p:nvSpPr>
        <p:spPr>
          <a:xfrm>
            <a:off x="2216675" y="2869775"/>
            <a:ext cx="30000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US" sz="2500" i="1">
                <a:solidFill>
                  <a:schemeClr val="dk2"/>
                </a:solidFill>
                <a:latin typeface="Oswald"/>
                <a:ea typeface="Oswald"/>
                <a:cs typeface="Oswald"/>
                <a:sym typeface="Oswald"/>
              </a:rPr>
              <a:t>“That’s not OK.”</a:t>
            </a:r>
            <a:endParaRPr sz="1700" i="1">
              <a:latin typeface="Oswald"/>
              <a:ea typeface="Oswald"/>
              <a:cs typeface="Oswald"/>
              <a:sym typeface="Oswald"/>
            </a:endParaRPr>
          </a:p>
        </p:txBody>
      </p:sp>
      <p:sp>
        <p:nvSpPr>
          <p:cNvPr id="285" name="Google Shape;285;p18"/>
          <p:cNvSpPr txBox="1"/>
          <p:nvPr/>
        </p:nvSpPr>
        <p:spPr>
          <a:xfrm>
            <a:off x="152400" y="3541600"/>
            <a:ext cx="3000000" cy="5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500" i="1">
                <a:solidFill>
                  <a:schemeClr val="dk2"/>
                </a:solidFill>
                <a:latin typeface="Oswald"/>
                <a:ea typeface="Oswald"/>
                <a:cs typeface="Oswald"/>
                <a:sym typeface="Oswald"/>
              </a:rPr>
              <a:t>“Can I help you?” </a:t>
            </a:r>
            <a:endParaRPr sz="2500" i="1">
              <a:solidFill>
                <a:schemeClr val="dk2"/>
              </a:solidFill>
              <a:latin typeface="Oswald"/>
              <a:ea typeface="Oswald"/>
              <a:cs typeface="Oswald"/>
              <a:sym typeface="Oswald"/>
            </a:endParaRPr>
          </a:p>
        </p:txBody>
      </p:sp>
      <p:pic>
        <p:nvPicPr>
          <p:cNvPr id="286" name="Google Shape;286;p18"/>
          <p:cNvPicPr preferRelativeResize="0"/>
          <p:nvPr/>
        </p:nvPicPr>
        <p:blipFill>
          <a:blip r:embed="rId3">
            <a:alphaModFix/>
          </a:blip>
          <a:stretch>
            <a:fillRect/>
          </a:stretch>
        </p:blipFill>
        <p:spPr>
          <a:xfrm>
            <a:off x="6348255" y="2984676"/>
            <a:ext cx="962745" cy="962725"/>
          </a:xfrm>
          <a:prstGeom prst="rect">
            <a:avLst/>
          </a:prstGeom>
          <a:noFill/>
          <a:ln>
            <a:noFill/>
          </a:ln>
        </p:spPr>
      </p:pic>
      <p:sp>
        <p:nvSpPr>
          <p:cNvPr id="287" name="Google Shape;287;p18"/>
          <p:cNvSpPr txBox="1"/>
          <p:nvPr/>
        </p:nvSpPr>
        <p:spPr>
          <a:xfrm>
            <a:off x="-302550" y="2984675"/>
            <a:ext cx="3000000" cy="56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US" sz="2500" i="1">
                <a:solidFill>
                  <a:schemeClr val="dk2"/>
                </a:solidFill>
                <a:latin typeface="Oswald"/>
                <a:ea typeface="Oswald"/>
                <a:cs typeface="Oswald"/>
                <a:sym typeface="Oswald"/>
              </a:rPr>
              <a:t>“Are you OK?” </a:t>
            </a:r>
            <a:endParaRPr sz="2500" i="1">
              <a:solidFill>
                <a:schemeClr val="dk2"/>
              </a:solidFill>
              <a:latin typeface="Oswald"/>
              <a:ea typeface="Oswald"/>
              <a:cs typeface="Oswald"/>
              <a:sym typeface="Oswald"/>
            </a:endParaRPr>
          </a:p>
        </p:txBody>
      </p:sp>
      <p:pic>
        <p:nvPicPr>
          <p:cNvPr id="288" name="Google Shape;288;p18"/>
          <p:cNvPicPr preferRelativeResize="0"/>
          <p:nvPr/>
        </p:nvPicPr>
        <p:blipFill>
          <a:blip r:embed="rId4">
            <a:alphaModFix/>
          </a:blip>
          <a:stretch>
            <a:fillRect/>
          </a:stretch>
        </p:blipFill>
        <p:spPr>
          <a:xfrm>
            <a:off x="7668275" y="2984675"/>
            <a:ext cx="1019150" cy="1019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e294d88890_0_29"/>
          <p:cNvSpPr txBox="1">
            <a:spLocks noGrp="1"/>
          </p:cNvSpPr>
          <p:nvPr>
            <p:ph type="title"/>
          </p:nvPr>
        </p:nvSpPr>
        <p:spPr>
          <a:xfrm>
            <a:off x="0" y="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Connect one of the D’s to a question</a:t>
            </a:r>
            <a:endParaRPr/>
          </a:p>
        </p:txBody>
      </p:sp>
      <p:sp>
        <p:nvSpPr>
          <p:cNvPr id="294" name="Google Shape;294;ge294d88890_0_29"/>
          <p:cNvSpPr/>
          <p:nvPr/>
        </p:nvSpPr>
        <p:spPr>
          <a:xfrm>
            <a:off x="3" y="1024449"/>
            <a:ext cx="2238000" cy="2620200"/>
          </a:xfrm>
          <a:prstGeom prst="rect">
            <a:avLst/>
          </a:prstGeom>
          <a:solidFill>
            <a:srgbClr val="99CC00">
              <a:alpha val="129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5" name="Google Shape;295;ge294d88890_0_29"/>
          <p:cNvSpPr txBox="1">
            <a:spLocks noGrp="1"/>
          </p:cNvSpPr>
          <p:nvPr>
            <p:ph type="body" idx="1"/>
          </p:nvPr>
        </p:nvSpPr>
        <p:spPr>
          <a:xfrm>
            <a:off x="109478" y="1038692"/>
            <a:ext cx="2229300" cy="25917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400">
                <a:solidFill>
                  <a:schemeClr val="dk2"/>
                </a:solidFill>
                <a:latin typeface="Oswald"/>
                <a:ea typeface="Oswald"/>
                <a:cs typeface="Oswald"/>
                <a:sym typeface="Oswald"/>
              </a:rPr>
              <a:t>The 5 D’s:</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Decide</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Direct</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b="1">
                <a:solidFill>
                  <a:schemeClr val="dk2"/>
                </a:solidFill>
                <a:latin typeface="Oswald"/>
                <a:ea typeface="Oswald"/>
                <a:cs typeface="Oswald"/>
                <a:sym typeface="Oswald"/>
              </a:rPr>
              <a:t>Delegate</a:t>
            </a:r>
            <a:endParaRPr sz="2400" b="1">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Distract</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Document</a:t>
            </a:r>
            <a:endParaRPr sz="2400">
              <a:solidFill>
                <a:schemeClr val="dk2"/>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a:solidFill>
                <a:schemeClr val="dk2"/>
              </a:solidFill>
              <a:latin typeface="Oswald"/>
              <a:ea typeface="Oswald"/>
              <a:cs typeface="Oswald"/>
              <a:sym typeface="Oswald"/>
            </a:endParaRPr>
          </a:p>
          <a:p>
            <a:pPr marL="457200" lvl="0" indent="-228600" algn="l" rtl="0">
              <a:lnSpc>
                <a:spcPct val="115000"/>
              </a:lnSpc>
              <a:spcBef>
                <a:spcPts val="0"/>
              </a:spcBef>
              <a:spcAft>
                <a:spcPts val="0"/>
              </a:spcAft>
              <a:buSzPts val="1800"/>
              <a:buFont typeface="Noto Sans Symbols"/>
              <a:buNone/>
            </a:pPr>
            <a:endParaRPr>
              <a:solidFill>
                <a:schemeClr val="accent4"/>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a:solidFill>
                <a:schemeClr val="accent4"/>
              </a:solidFill>
              <a:latin typeface="Oswald"/>
              <a:ea typeface="Oswald"/>
              <a:cs typeface="Oswald"/>
              <a:sym typeface="Oswald"/>
            </a:endParaRPr>
          </a:p>
        </p:txBody>
      </p:sp>
      <p:sp>
        <p:nvSpPr>
          <p:cNvPr id="296" name="Google Shape;296;ge294d88890_0_29"/>
          <p:cNvSpPr txBox="1"/>
          <p:nvPr/>
        </p:nvSpPr>
        <p:spPr>
          <a:xfrm>
            <a:off x="2325991" y="597604"/>
            <a:ext cx="6801300" cy="38940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someone nearby help? Ask them: do you have any ideas? C</a:t>
            </a:r>
            <a:r>
              <a:rPr lang="en-US" sz="2000" dirty="0">
                <a:solidFill>
                  <a:schemeClr val="dk2"/>
                </a:solidFill>
                <a:latin typeface="Oswald"/>
                <a:ea typeface="Oswald"/>
                <a:cs typeface="Oswald"/>
                <a:sym typeface="Oswald"/>
              </a:rPr>
              <a:t>an</a:t>
            </a:r>
            <a:r>
              <a:rPr lang="en-US" sz="2000" i="0" u="none" strike="noStrike" cap="none" dirty="0">
                <a:solidFill>
                  <a:schemeClr val="dk2"/>
                </a:solidFill>
                <a:latin typeface="Oswald"/>
                <a:ea typeface="Oswald"/>
                <a:cs typeface="Oswald"/>
                <a:sym typeface="Oswald"/>
              </a:rPr>
              <a:t> you watch while I help? C</a:t>
            </a:r>
            <a:r>
              <a:rPr lang="en-US" sz="2000" dirty="0">
                <a:solidFill>
                  <a:schemeClr val="dk2"/>
                </a:solidFill>
                <a:latin typeface="Oswald"/>
                <a:ea typeface="Oswald"/>
                <a:cs typeface="Oswald"/>
                <a:sym typeface="Oswald"/>
              </a:rPr>
              <a:t>an</a:t>
            </a:r>
            <a:r>
              <a:rPr lang="en-US" sz="2000" i="0" u="none" strike="noStrike" cap="none" dirty="0">
                <a:solidFill>
                  <a:schemeClr val="dk2"/>
                </a:solidFill>
                <a:latin typeface="Oswald"/>
                <a:ea typeface="Oswald"/>
                <a:cs typeface="Oswald"/>
                <a:sym typeface="Oswald"/>
              </a:rPr>
              <a:t> you call 911 if I’m in danger?</a:t>
            </a:r>
            <a:endParaRPr sz="1600" i="0" u="none" strike="noStrike" cap="none" dirty="0">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How 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I make sure I remember everything that happened? 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I record it somewhere?</a:t>
            </a:r>
            <a:endParaRPr sz="1600" i="0" u="none" strike="noStrike" cap="none" dirty="0">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Should I do something? Is it safe to do so? What are the dangers to me and others if I can?</a:t>
            </a:r>
            <a:endParaRPr sz="1600" i="0" u="none" strike="noStrike" cap="none" dirty="0">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How 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I distract them? What can I say? Maybe: What time is it? Where’s the washroom?  Can you help me…?</a:t>
            </a:r>
            <a:endParaRPr sz="1600" i="0" u="none" strike="noStrike" cap="none" dirty="0">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How 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I directly confront the people in the situation? Ask them: Can I help? Are you ok? You need to stop!</a:t>
            </a:r>
            <a:endParaRPr sz="1600" i="0" u="none" strike="noStrike" cap="none" dirty="0">
              <a:solidFill>
                <a:schemeClr val="dk2"/>
              </a:solidFill>
              <a:latin typeface="Oswald"/>
              <a:ea typeface="Oswald"/>
              <a:cs typeface="Oswald"/>
              <a:sym typeface="Oswald"/>
            </a:endParaRPr>
          </a:p>
          <a:p>
            <a:pPr marL="457200" marR="0" lvl="0" indent="-228600" algn="l" rtl="0">
              <a:lnSpc>
                <a:spcPct val="115000"/>
              </a:lnSpc>
              <a:spcBef>
                <a:spcPts val="0"/>
              </a:spcBef>
              <a:spcAft>
                <a:spcPts val="0"/>
              </a:spcAft>
              <a:buClr>
                <a:schemeClr val="dk2"/>
              </a:buClr>
              <a:buSzPts val="1800"/>
              <a:buFont typeface="Noto Sans Symbols"/>
              <a:buNone/>
            </a:pPr>
            <a:endParaRPr sz="2000" i="0" u="none" strike="noStrike" cap="none" dirty="0">
              <a:solidFill>
                <a:schemeClr val="dk2"/>
              </a:solidFill>
              <a:latin typeface="Oswald"/>
              <a:ea typeface="Oswald"/>
              <a:cs typeface="Oswald"/>
              <a:sym typeface="Oswald"/>
            </a:endParaRPr>
          </a:p>
          <a:p>
            <a:pPr marL="114300" marR="0" lvl="0" indent="0" algn="l" rtl="0">
              <a:lnSpc>
                <a:spcPct val="115000"/>
              </a:lnSpc>
              <a:spcBef>
                <a:spcPts val="0"/>
              </a:spcBef>
              <a:spcAft>
                <a:spcPts val="0"/>
              </a:spcAft>
              <a:buClr>
                <a:schemeClr val="dk2"/>
              </a:buClr>
              <a:buSzPts val="1800"/>
              <a:buFont typeface="Arial"/>
              <a:buNone/>
            </a:pPr>
            <a:endParaRPr sz="2400" i="0" u="none" strike="noStrike" cap="none" dirty="0">
              <a:solidFill>
                <a:schemeClr val="accent4"/>
              </a:solidFill>
              <a:latin typeface="Oswald"/>
              <a:ea typeface="Oswald"/>
              <a:cs typeface="Oswald"/>
              <a:sym typeface="Oswald"/>
            </a:endParaRPr>
          </a:p>
          <a:p>
            <a:pPr marL="457200" marR="0" lvl="0" indent="-228600" algn="l" rtl="0">
              <a:lnSpc>
                <a:spcPct val="115000"/>
              </a:lnSpc>
              <a:spcBef>
                <a:spcPts val="0"/>
              </a:spcBef>
              <a:spcAft>
                <a:spcPts val="0"/>
              </a:spcAft>
              <a:buClr>
                <a:schemeClr val="dk2"/>
              </a:buClr>
              <a:buSzPts val="1800"/>
              <a:buFont typeface="Noto Sans Symbols"/>
              <a:buNone/>
            </a:pPr>
            <a:endParaRPr sz="2400" i="0" u="none" strike="noStrike" cap="none" dirty="0">
              <a:solidFill>
                <a:schemeClr val="accent4"/>
              </a:solidFill>
              <a:latin typeface="Oswald"/>
              <a:ea typeface="Oswald"/>
              <a:cs typeface="Oswald"/>
              <a:sym typeface="Oswald"/>
            </a:endParaRPr>
          </a:p>
          <a:p>
            <a:pPr marL="114300" marR="0" lvl="0" indent="0" algn="l" rtl="0">
              <a:lnSpc>
                <a:spcPct val="115000"/>
              </a:lnSpc>
              <a:spcBef>
                <a:spcPts val="0"/>
              </a:spcBef>
              <a:spcAft>
                <a:spcPts val="0"/>
              </a:spcAft>
              <a:buClr>
                <a:schemeClr val="dk2"/>
              </a:buClr>
              <a:buSzPts val="1800"/>
              <a:buFont typeface="Arial"/>
              <a:buNone/>
            </a:pPr>
            <a:endParaRPr sz="2400" i="0" u="none" strike="noStrike" cap="none" dirty="0">
              <a:solidFill>
                <a:schemeClr val="accent4"/>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0"/>
          <p:cNvSpPr txBox="1">
            <a:spLocks noGrp="1"/>
          </p:cNvSpPr>
          <p:nvPr>
            <p:ph type="title"/>
          </p:nvPr>
        </p:nvSpPr>
        <p:spPr>
          <a:xfrm>
            <a:off x="311700" y="160639"/>
            <a:ext cx="8520600" cy="60136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500" b="1">
                <a:solidFill>
                  <a:srgbClr val="387966"/>
                </a:solidFill>
              </a:rPr>
              <a:t>Could someone nearby help?</a:t>
            </a:r>
            <a:endParaRPr/>
          </a:p>
        </p:txBody>
      </p:sp>
      <p:sp>
        <p:nvSpPr>
          <p:cNvPr id="302" name="Google Shape;302;p20"/>
          <p:cNvSpPr txBox="1">
            <a:spLocks noGrp="1"/>
          </p:cNvSpPr>
          <p:nvPr>
            <p:ph type="body" idx="1"/>
          </p:nvPr>
        </p:nvSpPr>
        <p:spPr>
          <a:xfrm>
            <a:off x="311700" y="762001"/>
            <a:ext cx="5263048" cy="380687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300" b="1" dirty="0">
                <a:latin typeface="Oswald"/>
                <a:ea typeface="Oswald"/>
                <a:cs typeface="Oswald"/>
                <a:sym typeface="Oswald"/>
              </a:rPr>
              <a:t>Delegate:</a:t>
            </a:r>
            <a:endParaRPr sz="3300" b="1" dirty="0">
              <a:latin typeface="Oswald"/>
              <a:ea typeface="Oswald"/>
              <a:cs typeface="Oswald"/>
              <a:sym typeface="Oswald"/>
            </a:endParaRPr>
          </a:p>
          <a:p>
            <a:pPr marL="457200" lvl="0" indent="-368300" algn="l" rtl="0">
              <a:lnSpc>
                <a:spcPct val="115000"/>
              </a:lnSpc>
              <a:spcBef>
                <a:spcPts val="0"/>
              </a:spcBef>
              <a:spcAft>
                <a:spcPts val="0"/>
              </a:spcAft>
              <a:buSzPts val="2200"/>
              <a:buFont typeface="Oswald"/>
              <a:buChar char="●"/>
            </a:pPr>
            <a:r>
              <a:rPr lang="en-US" sz="2500" dirty="0">
                <a:latin typeface="Oswald"/>
                <a:ea typeface="Oswald"/>
                <a:cs typeface="Oswald"/>
                <a:sym typeface="Oswald"/>
              </a:rPr>
              <a:t>You don’t have to intervene on your own. You can look to your friends, or others who can help.</a:t>
            </a:r>
            <a:endParaRPr sz="2500" dirty="0">
              <a:latin typeface="Oswald"/>
              <a:ea typeface="Oswald"/>
              <a:cs typeface="Oswald"/>
              <a:sym typeface="Oswald"/>
            </a:endParaRPr>
          </a:p>
          <a:p>
            <a:pPr marL="457200" lvl="0" indent="-368300" algn="l" rtl="0">
              <a:lnSpc>
                <a:spcPct val="115000"/>
              </a:lnSpc>
              <a:spcBef>
                <a:spcPts val="0"/>
              </a:spcBef>
              <a:spcAft>
                <a:spcPts val="0"/>
              </a:spcAft>
              <a:buSzPts val="2200"/>
              <a:buFont typeface="Oswald"/>
              <a:buChar char="●"/>
            </a:pPr>
            <a:r>
              <a:rPr lang="en-US" sz="2500" dirty="0">
                <a:latin typeface="Oswald"/>
                <a:ea typeface="Oswald"/>
                <a:cs typeface="Oswald"/>
                <a:sym typeface="Oswald"/>
              </a:rPr>
              <a:t>Ask yourself:</a:t>
            </a:r>
            <a:endParaRPr sz="2500" dirty="0">
              <a:latin typeface="Oswald"/>
              <a:ea typeface="Oswald"/>
              <a:cs typeface="Oswald"/>
              <a:sym typeface="Oswald"/>
            </a:endParaRPr>
          </a:p>
          <a:p>
            <a:pPr marL="914400" lvl="1" indent="-342900" algn="l" rtl="0">
              <a:lnSpc>
                <a:spcPct val="100000"/>
              </a:lnSpc>
              <a:spcBef>
                <a:spcPts val="0"/>
              </a:spcBef>
              <a:spcAft>
                <a:spcPts val="0"/>
              </a:spcAft>
              <a:buSzPts val="1800"/>
              <a:buFont typeface="Oswald"/>
              <a:buChar char="○"/>
            </a:pPr>
            <a:r>
              <a:rPr lang="en-US" sz="1800" dirty="0">
                <a:latin typeface="Oswald"/>
                <a:ea typeface="Oswald"/>
                <a:cs typeface="Oswald"/>
                <a:sym typeface="Oswald"/>
              </a:rPr>
              <a:t>Who is near that can </a:t>
            </a:r>
            <a:r>
              <a:rPr lang="en-US" sz="1800" dirty="0" err="1">
                <a:latin typeface="Oswald"/>
                <a:ea typeface="Oswald"/>
                <a:cs typeface="Oswald"/>
                <a:sym typeface="Oswald"/>
              </a:rPr>
              <a:t>help?A</a:t>
            </a:r>
            <a:r>
              <a:rPr lang="en-US" sz="1800" dirty="0">
                <a:latin typeface="Oswald"/>
                <a:ea typeface="Oswald"/>
                <a:cs typeface="Oswald"/>
                <a:sym typeface="Oswald"/>
              </a:rPr>
              <a:t> friend?</a:t>
            </a:r>
            <a:r>
              <a:rPr lang="en-US" sz="1200" dirty="0">
                <a:latin typeface="Oswald"/>
                <a:ea typeface="Oswald"/>
                <a:cs typeface="Oswald"/>
                <a:sym typeface="Oswald"/>
              </a:rPr>
              <a:t> </a:t>
            </a:r>
            <a:r>
              <a:rPr lang="en-US" sz="1800" dirty="0">
                <a:latin typeface="Oswald"/>
                <a:ea typeface="Oswald"/>
                <a:cs typeface="Oswald"/>
                <a:sym typeface="Oswald"/>
              </a:rPr>
              <a:t>A trusted adult?</a:t>
            </a:r>
            <a:r>
              <a:rPr lang="en-US" sz="1200" dirty="0">
                <a:latin typeface="Oswald"/>
                <a:ea typeface="Oswald"/>
                <a:cs typeface="Oswald"/>
                <a:sym typeface="Oswald"/>
              </a:rPr>
              <a:t> </a:t>
            </a:r>
            <a:r>
              <a:rPr lang="en-US" sz="1800" dirty="0">
                <a:latin typeface="Oswald"/>
                <a:ea typeface="Oswald"/>
                <a:cs typeface="Oswald"/>
                <a:sym typeface="Oswald"/>
              </a:rPr>
              <a:t>Employees in an establishment?</a:t>
            </a:r>
            <a:endParaRPr sz="1800" dirty="0">
              <a:latin typeface="Oswald"/>
              <a:ea typeface="Oswald"/>
              <a:cs typeface="Oswald"/>
              <a:sym typeface="Oswald"/>
            </a:endParaRPr>
          </a:p>
          <a:p>
            <a:pPr marL="914400" lvl="1" indent="-355600" algn="l" rtl="0">
              <a:lnSpc>
                <a:spcPct val="100000"/>
              </a:lnSpc>
              <a:spcBef>
                <a:spcPts val="0"/>
              </a:spcBef>
              <a:spcAft>
                <a:spcPts val="0"/>
              </a:spcAft>
              <a:buSzPts val="2000"/>
              <a:buFont typeface="Oswald"/>
              <a:buChar char="○"/>
            </a:pPr>
            <a:r>
              <a:rPr lang="en-US" sz="1800" dirty="0">
                <a:latin typeface="Oswald"/>
                <a:ea typeface="Oswald"/>
                <a:cs typeface="Oswald"/>
                <a:sym typeface="Oswald"/>
              </a:rPr>
              <a:t>Who could I call?</a:t>
            </a:r>
            <a:endParaRPr sz="1800" dirty="0">
              <a:latin typeface="Oswald"/>
              <a:ea typeface="Oswald"/>
              <a:cs typeface="Oswald"/>
              <a:sym typeface="Oswald"/>
            </a:endParaRPr>
          </a:p>
          <a:p>
            <a:pPr marL="914400" lvl="1" indent="-228600" algn="l" rtl="0">
              <a:lnSpc>
                <a:spcPct val="100000"/>
              </a:lnSpc>
              <a:spcBef>
                <a:spcPts val="1600"/>
              </a:spcBef>
              <a:spcAft>
                <a:spcPts val="0"/>
              </a:spcAft>
              <a:buSzPts val="1400"/>
              <a:buNone/>
            </a:pPr>
            <a:endParaRPr sz="1700" dirty="0">
              <a:latin typeface="Oswald"/>
              <a:ea typeface="Oswald"/>
              <a:cs typeface="Oswald"/>
              <a:sym typeface="Oswald"/>
            </a:endParaRPr>
          </a:p>
          <a:p>
            <a:pPr marL="114300" lvl="0" indent="0" algn="l" rtl="0">
              <a:lnSpc>
                <a:spcPct val="115000"/>
              </a:lnSpc>
              <a:spcBef>
                <a:spcPts val="0"/>
              </a:spcBef>
              <a:spcAft>
                <a:spcPts val="0"/>
              </a:spcAft>
              <a:buSzPts val="1800"/>
              <a:buNone/>
            </a:pPr>
            <a:endParaRPr sz="2500" dirty="0">
              <a:latin typeface="Oswald"/>
              <a:ea typeface="Oswald"/>
              <a:cs typeface="Oswald"/>
              <a:sym typeface="Oswald"/>
            </a:endParaRPr>
          </a:p>
        </p:txBody>
      </p:sp>
      <p:sp>
        <p:nvSpPr>
          <p:cNvPr id="303" name="Google Shape;303;p20"/>
          <p:cNvSpPr txBox="1"/>
          <p:nvPr/>
        </p:nvSpPr>
        <p:spPr>
          <a:xfrm>
            <a:off x="6038400" y="565025"/>
            <a:ext cx="30000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i="1">
                <a:solidFill>
                  <a:schemeClr val="dk2"/>
                </a:solidFill>
                <a:latin typeface="Oswald"/>
                <a:ea typeface="Oswald"/>
                <a:cs typeface="Oswald"/>
                <a:sym typeface="Oswald"/>
              </a:rPr>
              <a:t>“I think she needs our help, but I don’t know what to do. Have any ideas?”</a:t>
            </a:r>
            <a:endParaRPr sz="1800" i="1">
              <a:solidFill>
                <a:schemeClr val="dk2"/>
              </a:solidFill>
              <a:latin typeface="Oswald"/>
              <a:ea typeface="Oswald"/>
              <a:cs typeface="Oswald"/>
              <a:sym typeface="Oswald"/>
            </a:endParaRPr>
          </a:p>
        </p:txBody>
      </p:sp>
      <p:sp>
        <p:nvSpPr>
          <p:cNvPr id="304" name="Google Shape;304;p20"/>
          <p:cNvSpPr txBox="1"/>
          <p:nvPr/>
        </p:nvSpPr>
        <p:spPr>
          <a:xfrm>
            <a:off x="5962700" y="1626050"/>
            <a:ext cx="3000000" cy="1123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700">
              <a:solidFill>
                <a:schemeClr val="lt1"/>
              </a:solidFill>
              <a:latin typeface="Lora"/>
              <a:ea typeface="Lora"/>
              <a:cs typeface="Lora"/>
              <a:sym typeface="Lora"/>
            </a:endParaRPr>
          </a:p>
          <a:p>
            <a:pPr marL="0" lvl="0" indent="0" algn="ctr" rtl="0">
              <a:spcBef>
                <a:spcPts val="0"/>
              </a:spcBef>
              <a:spcAft>
                <a:spcPts val="0"/>
              </a:spcAft>
              <a:buNone/>
            </a:pPr>
            <a:r>
              <a:rPr lang="en-US" sz="1800" i="1">
                <a:solidFill>
                  <a:schemeClr val="dk2"/>
                </a:solidFill>
                <a:latin typeface="Oswald"/>
                <a:ea typeface="Oswald"/>
                <a:cs typeface="Oswald"/>
                <a:sym typeface="Oswald"/>
              </a:rPr>
              <a:t>“Will you watch while I go chat with them?”</a:t>
            </a:r>
            <a:endParaRPr sz="1800" i="1">
              <a:solidFill>
                <a:schemeClr val="dk2"/>
              </a:solidFill>
              <a:latin typeface="Oswald"/>
              <a:ea typeface="Oswald"/>
              <a:cs typeface="Oswald"/>
              <a:sym typeface="Oswald"/>
            </a:endParaRPr>
          </a:p>
          <a:p>
            <a:pPr marL="0" lvl="0" indent="0" algn="ctr" rtl="0">
              <a:spcBef>
                <a:spcPts val="0"/>
              </a:spcBef>
              <a:spcAft>
                <a:spcPts val="0"/>
              </a:spcAft>
              <a:buNone/>
            </a:pPr>
            <a:endParaRPr sz="1800" i="1">
              <a:solidFill>
                <a:schemeClr val="dk2"/>
              </a:solidFill>
              <a:latin typeface="Oswald"/>
              <a:ea typeface="Oswald"/>
              <a:cs typeface="Oswald"/>
              <a:sym typeface="Oswald"/>
            </a:endParaRPr>
          </a:p>
        </p:txBody>
      </p:sp>
      <p:pic>
        <p:nvPicPr>
          <p:cNvPr id="305" name="Google Shape;305;p20"/>
          <p:cNvPicPr preferRelativeResize="0"/>
          <p:nvPr/>
        </p:nvPicPr>
        <p:blipFill>
          <a:blip r:embed="rId3">
            <a:alphaModFix/>
          </a:blip>
          <a:stretch>
            <a:fillRect/>
          </a:stretch>
        </p:blipFill>
        <p:spPr>
          <a:xfrm>
            <a:off x="6513149" y="2571750"/>
            <a:ext cx="2179075" cy="2179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e294d88890_0_42"/>
          <p:cNvSpPr txBox="1">
            <a:spLocks noGrp="1"/>
          </p:cNvSpPr>
          <p:nvPr>
            <p:ph type="title"/>
          </p:nvPr>
        </p:nvSpPr>
        <p:spPr>
          <a:xfrm>
            <a:off x="0" y="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Connect one of the D’s to a question</a:t>
            </a:r>
            <a:endParaRPr/>
          </a:p>
        </p:txBody>
      </p:sp>
      <p:sp>
        <p:nvSpPr>
          <p:cNvPr id="311" name="Google Shape;311;ge294d88890_0_42"/>
          <p:cNvSpPr/>
          <p:nvPr/>
        </p:nvSpPr>
        <p:spPr>
          <a:xfrm>
            <a:off x="3" y="1024449"/>
            <a:ext cx="2238000" cy="2620200"/>
          </a:xfrm>
          <a:prstGeom prst="rect">
            <a:avLst/>
          </a:prstGeom>
          <a:solidFill>
            <a:srgbClr val="99CC00">
              <a:alpha val="129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2" name="Google Shape;312;ge294d88890_0_42"/>
          <p:cNvSpPr txBox="1">
            <a:spLocks noGrp="1"/>
          </p:cNvSpPr>
          <p:nvPr>
            <p:ph type="body" idx="1"/>
          </p:nvPr>
        </p:nvSpPr>
        <p:spPr>
          <a:xfrm>
            <a:off x="109478" y="1038692"/>
            <a:ext cx="2229300" cy="25917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400">
                <a:solidFill>
                  <a:schemeClr val="dk2"/>
                </a:solidFill>
                <a:latin typeface="Oswald"/>
                <a:ea typeface="Oswald"/>
                <a:cs typeface="Oswald"/>
                <a:sym typeface="Oswald"/>
              </a:rPr>
              <a:t>The 5 D’s:</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Decide</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Direct</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Delegate</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b="1">
                <a:solidFill>
                  <a:schemeClr val="dk2"/>
                </a:solidFill>
                <a:latin typeface="Oswald"/>
                <a:ea typeface="Oswald"/>
                <a:cs typeface="Oswald"/>
                <a:sym typeface="Oswald"/>
              </a:rPr>
              <a:t>Distract</a:t>
            </a:r>
            <a:endParaRPr sz="2400" b="1">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Document</a:t>
            </a:r>
            <a:endParaRPr sz="2400">
              <a:solidFill>
                <a:schemeClr val="dk2"/>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a:solidFill>
                <a:schemeClr val="dk2"/>
              </a:solidFill>
              <a:latin typeface="Oswald"/>
              <a:ea typeface="Oswald"/>
              <a:cs typeface="Oswald"/>
              <a:sym typeface="Oswald"/>
            </a:endParaRPr>
          </a:p>
          <a:p>
            <a:pPr marL="457200" lvl="0" indent="-228600" algn="l" rtl="0">
              <a:lnSpc>
                <a:spcPct val="115000"/>
              </a:lnSpc>
              <a:spcBef>
                <a:spcPts val="0"/>
              </a:spcBef>
              <a:spcAft>
                <a:spcPts val="0"/>
              </a:spcAft>
              <a:buSzPts val="1800"/>
              <a:buFont typeface="Noto Sans Symbols"/>
              <a:buNone/>
            </a:pPr>
            <a:endParaRPr>
              <a:solidFill>
                <a:schemeClr val="accent4"/>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a:solidFill>
                <a:schemeClr val="accent4"/>
              </a:solidFill>
              <a:latin typeface="Oswald"/>
              <a:ea typeface="Oswald"/>
              <a:cs typeface="Oswald"/>
              <a:sym typeface="Oswald"/>
            </a:endParaRPr>
          </a:p>
        </p:txBody>
      </p:sp>
      <p:sp>
        <p:nvSpPr>
          <p:cNvPr id="313" name="Google Shape;313;ge294d88890_0_42"/>
          <p:cNvSpPr txBox="1"/>
          <p:nvPr/>
        </p:nvSpPr>
        <p:spPr>
          <a:xfrm>
            <a:off x="2338778" y="624750"/>
            <a:ext cx="6801300" cy="38940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someone nearby help? Ask them: do you have any ideas? C</a:t>
            </a:r>
            <a:r>
              <a:rPr lang="en-US" sz="2000" dirty="0">
                <a:solidFill>
                  <a:schemeClr val="dk2"/>
                </a:solidFill>
                <a:latin typeface="Oswald"/>
                <a:ea typeface="Oswald"/>
                <a:cs typeface="Oswald"/>
                <a:sym typeface="Oswald"/>
              </a:rPr>
              <a:t>an</a:t>
            </a:r>
            <a:r>
              <a:rPr lang="en-US" sz="2000" i="0" u="none" strike="noStrike" cap="none" dirty="0">
                <a:solidFill>
                  <a:schemeClr val="dk2"/>
                </a:solidFill>
                <a:latin typeface="Oswald"/>
                <a:ea typeface="Oswald"/>
                <a:cs typeface="Oswald"/>
                <a:sym typeface="Oswald"/>
              </a:rPr>
              <a:t> you watch while I help? C</a:t>
            </a:r>
            <a:r>
              <a:rPr lang="en-US" sz="2000" dirty="0">
                <a:solidFill>
                  <a:schemeClr val="dk2"/>
                </a:solidFill>
                <a:latin typeface="Oswald"/>
                <a:ea typeface="Oswald"/>
                <a:cs typeface="Oswald"/>
                <a:sym typeface="Oswald"/>
              </a:rPr>
              <a:t>an</a:t>
            </a:r>
            <a:r>
              <a:rPr lang="en-US" sz="2000" i="0" u="none" strike="noStrike" cap="none" dirty="0">
                <a:solidFill>
                  <a:schemeClr val="dk2"/>
                </a:solidFill>
                <a:latin typeface="Oswald"/>
                <a:ea typeface="Oswald"/>
                <a:cs typeface="Oswald"/>
                <a:sym typeface="Oswald"/>
              </a:rPr>
              <a:t> you call 911 if I’m in danger?</a:t>
            </a:r>
            <a:endParaRPr sz="1600" i="0" u="none" strike="noStrike" cap="none" dirty="0">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How 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I make sure I remember everything that happened? 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I record it somewhere?</a:t>
            </a:r>
            <a:endParaRPr sz="1600" i="0" u="none" strike="noStrike" cap="none" dirty="0">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Should I do something? Is it safe to do so? What are the dangers to me and others if I can?</a:t>
            </a:r>
            <a:endParaRPr sz="1600" i="0" u="none" strike="noStrike" cap="none" dirty="0">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How 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I distract them? What can I say? Maybe: What time is it? Where’s the washroom?  Can you help me…?</a:t>
            </a:r>
            <a:endParaRPr sz="1600" i="0" u="none" strike="noStrike" cap="none" dirty="0">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How 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I directly confront the people in the situation? Ask them: Can I help? Are you ok? You need to stop!</a:t>
            </a:r>
            <a:endParaRPr sz="1600" i="0" u="none" strike="noStrike" cap="none" dirty="0">
              <a:solidFill>
                <a:schemeClr val="dk2"/>
              </a:solidFill>
              <a:latin typeface="Oswald"/>
              <a:ea typeface="Oswald"/>
              <a:cs typeface="Oswald"/>
              <a:sym typeface="Oswald"/>
            </a:endParaRPr>
          </a:p>
          <a:p>
            <a:pPr marL="457200" marR="0" lvl="0" indent="-228600" algn="l" rtl="0">
              <a:lnSpc>
                <a:spcPct val="115000"/>
              </a:lnSpc>
              <a:spcBef>
                <a:spcPts val="0"/>
              </a:spcBef>
              <a:spcAft>
                <a:spcPts val="0"/>
              </a:spcAft>
              <a:buClr>
                <a:schemeClr val="dk2"/>
              </a:buClr>
              <a:buSzPts val="1800"/>
              <a:buFont typeface="Noto Sans Symbols"/>
              <a:buNone/>
            </a:pPr>
            <a:endParaRPr sz="2000" i="0" u="none" strike="noStrike" cap="none" dirty="0">
              <a:solidFill>
                <a:schemeClr val="dk2"/>
              </a:solidFill>
              <a:latin typeface="Oswald"/>
              <a:ea typeface="Oswald"/>
              <a:cs typeface="Oswald"/>
              <a:sym typeface="Oswald"/>
            </a:endParaRPr>
          </a:p>
          <a:p>
            <a:pPr marL="114300" marR="0" lvl="0" indent="0" algn="l" rtl="0">
              <a:lnSpc>
                <a:spcPct val="115000"/>
              </a:lnSpc>
              <a:spcBef>
                <a:spcPts val="0"/>
              </a:spcBef>
              <a:spcAft>
                <a:spcPts val="0"/>
              </a:spcAft>
              <a:buClr>
                <a:schemeClr val="dk2"/>
              </a:buClr>
              <a:buSzPts val="1800"/>
              <a:buFont typeface="Arial"/>
              <a:buNone/>
            </a:pPr>
            <a:endParaRPr sz="2400" i="0" u="none" strike="noStrike" cap="none" dirty="0">
              <a:solidFill>
                <a:schemeClr val="accent4"/>
              </a:solidFill>
              <a:latin typeface="Oswald"/>
              <a:ea typeface="Oswald"/>
              <a:cs typeface="Oswald"/>
              <a:sym typeface="Oswald"/>
            </a:endParaRPr>
          </a:p>
          <a:p>
            <a:pPr marL="457200" marR="0" lvl="0" indent="-228600" algn="l" rtl="0">
              <a:lnSpc>
                <a:spcPct val="115000"/>
              </a:lnSpc>
              <a:spcBef>
                <a:spcPts val="0"/>
              </a:spcBef>
              <a:spcAft>
                <a:spcPts val="0"/>
              </a:spcAft>
              <a:buClr>
                <a:schemeClr val="dk2"/>
              </a:buClr>
              <a:buSzPts val="1800"/>
              <a:buFont typeface="Noto Sans Symbols"/>
              <a:buNone/>
            </a:pPr>
            <a:endParaRPr sz="2400" i="0" u="none" strike="noStrike" cap="none" dirty="0">
              <a:solidFill>
                <a:schemeClr val="accent4"/>
              </a:solidFill>
              <a:latin typeface="Oswald"/>
              <a:ea typeface="Oswald"/>
              <a:cs typeface="Oswald"/>
              <a:sym typeface="Oswald"/>
            </a:endParaRPr>
          </a:p>
          <a:p>
            <a:pPr marL="114300" marR="0" lvl="0" indent="0" algn="l" rtl="0">
              <a:lnSpc>
                <a:spcPct val="115000"/>
              </a:lnSpc>
              <a:spcBef>
                <a:spcPts val="0"/>
              </a:spcBef>
              <a:spcAft>
                <a:spcPts val="0"/>
              </a:spcAft>
              <a:buClr>
                <a:schemeClr val="dk2"/>
              </a:buClr>
              <a:buSzPts val="1800"/>
              <a:buFont typeface="Arial"/>
              <a:buNone/>
            </a:pPr>
            <a:endParaRPr sz="2400" i="0" u="none" strike="noStrike" cap="none" dirty="0">
              <a:solidFill>
                <a:schemeClr val="accent4"/>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txBox="1">
            <a:spLocks noGrp="1"/>
          </p:cNvSpPr>
          <p:nvPr>
            <p:ph type="title"/>
          </p:nvPr>
        </p:nvSpPr>
        <p:spPr>
          <a:xfrm>
            <a:off x="217775" y="147647"/>
            <a:ext cx="8520600" cy="61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500" b="1">
                <a:solidFill>
                  <a:srgbClr val="387966"/>
                </a:solidFill>
              </a:rPr>
              <a:t>How could I distract them?</a:t>
            </a:r>
            <a:endParaRPr/>
          </a:p>
        </p:txBody>
      </p:sp>
      <p:sp>
        <p:nvSpPr>
          <p:cNvPr id="319" name="Google Shape;319;p22"/>
          <p:cNvSpPr txBox="1">
            <a:spLocks noGrp="1"/>
          </p:cNvSpPr>
          <p:nvPr>
            <p:ph type="body" idx="1"/>
          </p:nvPr>
        </p:nvSpPr>
        <p:spPr>
          <a:xfrm>
            <a:off x="160650" y="914400"/>
            <a:ext cx="8822700" cy="14460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3300" b="1">
                <a:latin typeface="Oswald"/>
                <a:ea typeface="Oswald"/>
                <a:cs typeface="Oswald"/>
                <a:sym typeface="Oswald"/>
              </a:rPr>
              <a:t>Distract:</a:t>
            </a:r>
            <a:endParaRPr/>
          </a:p>
          <a:p>
            <a:pPr marL="114300" lvl="0" indent="0" algn="l" rtl="0">
              <a:lnSpc>
                <a:spcPct val="115000"/>
              </a:lnSpc>
              <a:spcBef>
                <a:spcPts val="0"/>
              </a:spcBef>
              <a:spcAft>
                <a:spcPts val="0"/>
              </a:spcAft>
              <a:buSzPts val="1800"/>
              <a:buNone/>
            </a:pPr>
            <a:r>
              <a:rPr lang="en-US">
                <a:latin typeface="Oswald"/>
                <a:ea typeface="Oswald"/>
                <a:cs typeface="Oswald"/>
                <a:sym typeface="Oswald"/>
              </a:rPr>
              <a:t>Think of a way to distract the folks involved in the situation: either the person being targeted or the person doing the harassing.</a:t>
            </a:r>
            <a:endParaRPr>
              <a:latin typeface="Oswald"/>
              <a:ea typeface="Oswald"/>
              <a:cs typeface="Oswald"/>
              <a:sym typeface="Oswald"/>
            </a:endParaRPr>
          </a:p>
          <a:p>
            <a:pPr marL="114300" lvl="0" indent="0" algn="l" rtl="0">
              <a:lnSpc>
                <a:spcPct val="115000"/>
              </a:lnSpc>
              <a:spcBef>
                <a:spcPts val="0"/>
              </a:spcBef>
              <a:spcAft>
                <a:spcPts val="0"/>
              </a:spcAft>
              <a:buSzPts val="1800"/>
              <a:buNone/>
            </a:pPr>
            <a:endParaRPr/>
          </a:p>
          <a:p>
            <a:pPr marL="0" lvl="0" indent="0" algn="ctr" rtl="0">
              <a:lnSpc>
                <a:spcPct val="100000"/>
              </a:lnSpc>
              <a:spcBef>
                <a:spcPts val="0"/>
              </a:spcBef>
              <a:spcAft>
                <a:spcPts val="0"/>
              </a:spcAft>
              <a:buSzPts val="1400"/>
              <a:buNone/>
            </a:pPr>
            <a:endParaRPr i="1">
              <a:latin typeface="Oswald"/>
              <a:ea typeface="Oswald"/>
              <a:cs typeface="Oswald"/>
              <a:sym typeface="Oswald"/>
            </a:endParaRPr>
          </a:p>
          <a:p>
            <a:pPr marL="114300" lvl="0" indent="0" algn="l" rtl="0">
              <a:lnSpc>
                <a:spcPct val="115000"/>
              </a:lnSpc>
              <a:spcBef>
                <a:spcPts val="0"/>
              </a:spcBef>
              <a:spcAft>
                <a:spcPts val="0"/>
              </a:spcAft>
              <a:buSzPts val="1800"/>
              <a:buNone/>
            </a:pPr>
            <a:endParaRPr b="1"/>
          </a:p>
        </p:txBody>
      </p:sp>
      <p:sp>
        <p:nvSpPr>
          <p:cNvPr id="320" name="Google Shape;320;p22"/>
          <p:cNvSpPr txBox="1"/>
          <p:nvPr/>
        </p:nvSpPr>
        <p:spPr>
          <a:xfrm>
            <a:off x="2216900" y="3868500"/>
            <a:ext cx="3000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i="1">
                <a:solidFill>
                  <a:schemeClr val="dk2"/>
                </a:solidFill>
                <a:latin typeface="Oswald"/>
                <a:ea typeface="Oswald"/>
                <a:cs typeface="Oswald"/>
                <a:sym typeface="Oswald"/>
              </a:rPr>
              <a:t>“Where’s the washrooms?”</a:t>
            </a:r>
            <a:endParaRPr sz="1800" i="1">
              <a:solidFill>
                <a:schemeClr val="dk2"/>
              </a:solidFill>
              <a:latin typeface="Oswald"/>
              <a:ea typeface="Oswald"/>
              <a:cs typeface="Oswald"/>
              <a:sym typeface="Oswald"/>
            </a:endParaRPr>
          </a:p>
        </p:txBody>
      </p:sp>
      <p:sp>
        <p:nvSpPr>
          <p:cNvPr id="321" name="Google Shape;321;p22"/>
          <p:cNvSpPr txBox="1"/>
          <p:nvPr/>
        </p:nvSpPr>
        <p:spPr>
          <a:xfrm>
            <a:off x="3691200" y="2571750"/>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solidFill>
                  <a:schemeClr val="dk2"/>
                </a:solidFill>
                <a:latin typeface="Oswald"/>
                <a:ea typeface="Oswald"/>
                <a:cs typeface="Oswald"/>
                <a:sym typeface="Oswald"/>
              </a:rPr>
              <a:t>“What time is it?”</a:t>
            </a:r>
            <a:endParaRPr sz="1800" i="1">
              <a:solidFill>
                <a:schemeClr val="dk2"/>
              </a:solidFill>
              <a:latin typeface="Oswald"/>
              <a:ea typeface="Oswald"/>
              <a:cs typeface="Oswald"/>
              <a:sym typeface="Oswald"/>
            </a:endParaRPr>
          </a:p>
        </p:txBody>
      </p:sp>
      <p:sp>
        <p:nvSpPr>
          <p:cNvPr id="322" name="Google Shape;322;p22"/>
          <p:cNvSpPr txBox="1"/>
          <p:nvPr/>
        </p:nvSpPr>
        <p:spPr>
          <a:xfrm>
            <a:off x="86925" y="2571750"/>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i="1">
                <a:solidFill>
                  <a:schemeClr val="dk2"/>
                </a:solidFill>
                <a:latin typeface="Oswald"/>
                <a:ea typeface="Oswald"/>
                <a:cs typeface="Oswald"/>
                <a:sym typeface="Oswald"/>
              </a:rPr>
              <a:t>“That’s a great outfit! Where did you get it?”</a:t>
            </a:r>
            <a:endParaRPr sz="1800" i="1">
              <a:solidFill>
                <a:schemeClr val="dk2"/>
              </a:solidFill>
              <a:latin typeface="Oswald"/>
              <a:ea typeface="Oswald"/>
              <a:cs typeface="Oswald"/>
              <a:sym typeface="Oswald"/>
            </a:endParaRPr>
          </a:p>
        </p:txBody>
      </p:sp>
      <p:sp>
        <p:nvSpPr>
          <p:cNvPr id="323" name="Google Shape;323;p22"/>
          <p:cNvSpPr txBox="1"/>
          <p:nvPr/>
        </p:nvSpPr>
        <p:spPr>
          <a:xfrm>
            <a:off x="3071988" y="3129600"/>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i="1">
                <a:solidFill>
                  <a:schemeClr val="dk2"/>
                </a:solidFill>
                <a:latin typeface="Oswald"/>
                <a:ea typeface="Oswald"/>
                <a:cs typeface="Oswald"/>
                <a:sym typeface="Oswald"/>
              </a:rPr>
              <a:t>“My friend’s gone missing. Can you help me find them?”</a:t>
            </a:r>
            <a:endParaRPr sz="1800" i="1">
              <a:solidFill>
                <a:schemeClr val="dk2"/>
              </a:solidFill>
              <a:latin typeface="Oswald"/>
              <a:ea typeface="Oswald"/>
              <a:cs typeface="Oswald"/>
              <a:sym typeface="Oswald"/>
            </a:endParaRPr>
          </a:p>
        </p:txBody>
      </p:sp>
      <p:sp>
        <p:nvSpPr>
          <p:cNvPr id="324" name="Google Shape;324;p22"/>
          <p:cNvSpPr txBox="1"/>
          <p:nvPr/>
        </p:nvSpPr>
        <p:spPr>
          <a:xfrm>
            <a:off x="0" y="3310650"/>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i="1">
                <a:solidFill>
                  <a:schemeClr val="dk2"/>
                </a:solidFill>
                <a:latin typeface="Oswald"/>
                <a:ea typeface="Oswald"/>
                <a:cs typeface="Oswald"/>
                <a:sym typeface="Oswald"/>
              </a:rPr>
              <a:t>“Can you take a pic of my friends and I?”</a:t>
            </a:r>
            <a:endParaRPr sz="1800"/>
          </a:p>
        </p:txBody>
      </p:sp>
      <p:pic>
        <p:nvPicPr>
          <p:cNvPr id="325" name="Google Shape;325;p22"/>
          <p:cNvPicPr preferRelativeResize="0"/>
          <p:nvPr/>
        </p:nvPicPr>
        <p:blipFill rotWithShape="1">
          <a:blip r:embed="rId3">
            <a:alphaModFix/>
          </a:blip>
          <a:srcRect t="11098" b="6140"/>
          <a:stretch/>
        </p:blipFill>
        <p:spPr>
          <a:xfrm>
            <a:off x="6564425" y="2400475"/>
            <a:ext cx="2331650" cy="1929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e294d88890_0_60"/>
          <p:cNvSpPr txBox="1">
            <a:spLocks noGrp="1"/>
          </p:cNvSpPr>
          <p:nvPr>
            <p:ph type="title"/>
          </p:nvPr>
        </p:nvSpPr>
        <p:spPr>
          <a:xfrm>
            <a:off x="0" y="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Connect one of the D’s to a question</a:t>
            </a:r>
            <a:endParaRPr/>
          </a:p>
        </p:txBody>
      </p:sp>
      <p:sp>
        <p:nvSpPr>
          <p:cNvPr id="331" name="Google Shape;331;ge294d88890_0_60"/>
          <p:cNvSpPr/>
          <p:nvPr/>
        </p:nvSpPr>
        <p:spPr>
          <a:xfrm>
            <a:off x="3" y="1024449"/>
            <a:ext cx="2238000" cy="2620200"/>
          </a:xfrm>
          <a:prstGeom prst="rect">
            <a:avLst/>
          </a:prstGeom>
          <a:solidFill>
            <a:srgbClr val="99CC00">
              <a:alpha val="129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2" name="Google Shape;332;ge294d88890_0_60"/>
          <p:cNvSpPr txBox="1">
            <a:spLocks noGrp="1"/>
          </p:cNvSpPr>
          <p:nvPr>
            <p:ph type="body" idx="1"/>
          </p:nvPr>
        </p:nvSpPr>
        <p:spPr>
          <a:xfrm>
            <a:off x="109478" y="1038692"/>
            <a:ext cx="2229300" cy="25917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400">
                <a:solidFill>
                  <a:schemeClr val="dk2"/>
                </a:solidFill>
                <a:latin typeface="Oswald"/>
                <a:ea typeface="Oswald"/>
                <a:cs typeface="Oswald"/>
                <a:sym typeface="Oswald"/>
              </a:rPr>
              <a:t>The 5 D’s:</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Decide</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Direct</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Delegate</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a:solidFill>
                  <a:schemeClr val="dk2"/>
                </a:solidFill>
                <a:latin typeface="Oswald"/>
                <a:ea typeface="Oswald"/>
                <a:cs typeface="Oswald"/>
                <a:sym typeface="Oswald"/>
              </a:rPr>
              <a:t>Distract</a:t>
            </a:r>
            <a:endParaRPr sz="2400">
              <a:solidFill>
                <a:schemeClr val="dk2"/>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400" b="1">
                <a:solidFill>
                  <a:schemeClr val="dk2"/>
                </a:solidFill>
                <a:latin typeface="Oswald"/>
                <a:ea typeface="Oswald"/>
                <a:cs typeface="Oswald"/>
                <a:sym typeface="Oswald"/>
              </a:rPr>
              <a:t>Document</a:t>
            </a:r>
            <a:endParaRPr sz="2400" b="1">
              <a:solidFill>
                <a:schemeClr val="dk2"/>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a:solidFill>
                <a:schemeClr val="dk2"/>
              </a:solidFill>
              <a:latin typeface="Oswald"/>
              <a:ea typeface="Oswald"/>
              <a:cs typeface="Oswald"/>
              <a:sym typeface="Oswald"/>
            </a:endParaRPr>
          </a:p>
          <a:p>
            <a:pPr marL="457200" lvl="0" indent="-228600" algn="l" rtl="0">
              <a:lnSpc>
                <a:spcPct val="115000"/>
              </a:lnSpc>
              <a:spcBef>
                <a:spcPts val="0"/>
              </a:spcBef>
              <a:spcAft>
                <a:spcPts val="0"/>
              </a:spcAft>
              <a:buSzPts val="1800"/>
              <a:buFont typeface="Noto Sans Symbols"/>
              <a:buNone/>
            </a:pPr>
            <a:endParaRPr>
              <a:solidFill>
                <a:schemeClr val="accent4"/>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a:solidFill>
                <a:schemeClr val="accent4"/>
              </a:solidFill>
              <a:latin typeface="Oswald"/>
              <a:ea typeface="Oswald"/>
              <a:cs typeface="Oswald"/>
              <a:sym typeface="Oswald"/>
            </a:endParaRPr>
          </a:p>
        </p:txBody>
      </p:sp>
      <p:sp>
        <p:nvSpPr>
          <p:cNvPr id="333" name="Google Shape;333;ge294d88890_0_60"/>
          <p:cNvSpPr txBox="1"/>
          <p:nvPr/>
        </p:nvSpPr>
        <p:spPr>
          <a:xfrm>
            <a:off x="2338778" y="715372"/>
            <a:ext cx="6801300" cy="38940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someone nearby help? Ask them: do you have any ideas? C</a:t>
            </a:r>
            <a:r>
              <a:rPr lang="en-US" sz="2000" dirty="0">
                <a:solidFill>
                  <a:schemeClr val="dk2"/>
                </a:solidFill>
                <a:latin typeface="Oswald"/>
                <a:ea typeface="Oswald"/>
                <a:cs typeface="Oswald"/>
                <a:sym typeface="Oswald"/>
              </a:rPr>
              <a:t>an</a:t>
            </a:r>
            <a:r>
              <a:rPr lang="en-US" sz="2000" i="0" u="none" strike="noStrike" cap="none" dirty="0">
                <a:solidFill>
                  <a:schemeClr val="dk2"/>
                </a:solidFill>
                <a:latin typeface="Oswald"/>
                <a:ea typeface="Oswald"/>
                <a:cs typeface="Oswald"/>
                <a:sym typeface="Oswald"/>
              </a:rPr>
              <a:t> you watch while I help? C</a:t>
            </a:r>
            <a:r>
              <a:rPr lang="en-US" sz="2000" dirty="0">
                <a:solidFill>
                  <a:schemeClr val="dk2"/>
                </a:solidFill>
                <a:latin typeface="Oswald"/>
                <a:ea typeface="Oswald"/>
                <a:cs typeface="Oswald"/>
                <a:sym typeface="Oswald"/>
              </a:rPr>
              <a:t>an</a:t>
            </a:r>
            <a:r>
              <a:rPr lang="en-US" sz="2000" i="0" u="none" strike="noStrike" cap="none" dirty="0">
                <a:solidFill>
                  <a:schemeClr val="dk2"/>
                </a:solidFill>
                <a:latin typeface="Oswald"/>
                <a:ea typeface="Oswald"/>
                <a:cs typeface="Oswald"/>
                <a:sym typeface="Oswald"/>
              </a:rPr>
              <a:t> you call 911 if I’m in danger?</a:t>
            </a:r>
            <a:endParaRPr sz="1600" i="0" u="none" strike="noStrike" cap="none" dirty="0">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How 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I make sure I remember everything that happened? 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I record it somewhere?</a:t>
            </a:r>
            <a:endParaRPr sz="1600" i="0" u="none" strike="noStrike" cap="none" dirty="0">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Should I do something? Is it safe to do so? What are the dangers to me and others if I can?</a:t>
            </a:r>
            <a:endParaRPr sz="1600" i="0" u="none" strike="noStrike" cap="none" dirty="0">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How 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I distract them? What can I say? Maybe: What time is it? Where’s the washroom?  Can you help me…?</a:t>
            </a:r>
            <a:endParaRPr sz="1600" i="0" u="none" strike="noStrike" cap="none" dirty="0">
              <a:solidFill>
                <a:schemeClr val="dk2"/>
              </a:solidFill>
              <a:latin typeface="Oswald"/>
              <a:ea typeface="Oswald"/>
              <a:cs typeface="Oswald"/>
              <a:sym typeface="Oswald"/>
            </a:endParaRPr>
          </a:p>
          <a:p>
            <a:pPr marL="457200" marR="0" lvl="0" indent="-361950" algn="l" rtl="0">
              <a:lnSpc>
                <a:spcPct val="115000"/>
              </a:lnSpc>
              <a:spcBef>
                <a:spcPts val="0"/>
              </a:spcBef>
              <a:spcAft>
                <a:spcPts val="0"/>
              </a:spcAft>
              <a:buClr>
                <a:schemeClr val="dk2"/>
              </a:buClr>
              <a:buSzPts val="2100"/>
              <a:buFont typeface="Oswald"/>
              <a:buChar char="❑"/>
            </a:pPr>
            <a:r>
              <a:rPr lang="en-US" sz="2000" i="0" u="none" strike="noStrike" cap="none" dirty="0">
                <a:solidFill>
                  <a:schemeClr val="dk2"/>
                </a:solidFill>
                <a:latin typeface="Oswald"/>
                <a:ea typeface="Oswald"/>
                <a:cs typeface="Oswald"/>
                <a:sym typeface="Oswald"/>
              </a:rPr>
              <a:t>How c</a:t>
            </a:r>
            <a:r>
              <a:rPr lang="en-US" sz="2000" dirty="0">
                <a:solidFill>
                  <a:schemeClr val="dk2"/>
                </a:solidFill>
                <a:latin typeface="Oswald"/>
                <a:ea typeface="Oswald"/>
                <a:cs typeface="Oswald"/>
                <a:sym typeface="Oswald"/>
              </a:rPr>
              <a:t>ould</a:t>
            </a:r>
            <a:r>
              <a:rPr lang="en-US" sz="2000" i="0" u="none" strike="noStrike" cap="none" dirty="0">
                <a:solidFill>
                  <a:schemeClr val="dk2"/>
                </a:solidFill>
                <a:latin typeface="Oswald"/>
                <a:ea typeface="Oswald"/>
                <a:cs typeface="Oswald"/>
                <a:sym typeface="Oswald"/>
              </a:rPr>
              <a:t> I directly confront the people in the situation? Ask them: Can I help? Are you ok? You need to stop!</a:t>
            </a:r>
            <a:endParaRPr sz="1600" i="0" u="none" strike="noStrike" cap="none" dirty="0">
              <a:solidFill>
                <a:schemeClr val="dk2"/>
              </a:solidFill>
              <a:latin typeface="Oswald"/>
              <a:ea typeface="Oswald"/>
              <a:cs typeface="Oswald"/>
              <a:sym typeface="Oswald"/>
            </a:endParaRPr>
          </a:p>
          <a:p>
            <a:pPr marL="457200" marR="0" lvl="0" indent="-228600" algn="l" rtl="0">
              <a:lnSpc>
                <a:spcPct val="115000"/>
              </a:lnSpc>
              <a:spcBef>
                <a:spcPts val="0"/>
              </a:spcBef>
              <a:spcAft>
                <a:spcPts val="0"/>
              </a:spcAft>
              <a:buClr>
                <a:schemeClr val="dk2"/>
              </a:buClr>
              <a:buSzPts val="1800"/>
              <a:buFont typeface="Noto Sans Symbols"/>
              <a:buNone/>
            </a:pPr>
            <a:endParaRPr sz="2000" i="0" u="none" strike="noStrike" cap="none" dirty="0">
              <a:solidFill>
                <a:schemeClr val="dk2"/>
              </a:solidFill>
              <a:latin typeface="Oswald"/>
              <a:ea typeface="Oswald"/>
              <a:cs typeface="Oswald"/>
              <a:sym typeface="Oswald"/>
            </a:endParaRPr>
          </a:p>
          <a:p>
            <a:pPr marL="114300" marR="0" lvl="0" indent="0" algn="l" rtl="0">
              <a:lnSpc>
                <a:spcPct val="115000"/>
              </a:lnSpc>
              <a:spcBef>
                <a:spcPts val="0"/>
              </a:spcBef>
              <a:spcAft>
                <a:spcPts val="0"/>
              </a:spcAft>
              <a:buClr>
                <a:schemeClr val="dk2"/>
              </a:buClr>
              <a:buSzPts val="1800"/>
              <a:buFont typeface="Arial"/>
              <a:buNone/>
            </a:pPr>
            <a:endParaRPr sz="2400" i="0" u="none" strike="noStrike" cap="none" dirty="0">
              <a:solidFill>
                <a:schemeClr val="accent4"/>
              </a:solidFill>
              <a:latin typeface="Oswald"/>
              <a:ea typeface="Oswald"/>
              <a:cs typeface="Oswald"/>
              <a:sym typeface="Oswald"/>
            </a:endParaRPr>
          </a:p>
          <a:p>
            <a:pPr marL="457200" marR="0" lvl="0" indent="-228600" algn="l" rtl="0">
              <a:lnSpc>
                <a:spcPct val="115000"/>
              </a:lnSpc>
              <a:spcBef>
                <a:spcPts val="0"/>
              </a:spcBef>
              <a:spcAft>
                <a:spcPts val="0"/>
              </a:spcAft>
              <a:buClr>
                <a:schemeClr val="dk2"/>
              </a:buClr>
              <a:buSzPts val="1800"/>
              <a:buFont typeface="Noto Sans Symbols"/>
              <a:buNone/>
            </a:pPr>
            <a:endParaRPr sz="2400" i="0" u="none" strike="noStrike" cap="none" dirty="0">
              <a:solidFill>
                <a:schemeClr val="accent4"/>
              </a:solidFill>
              <a:latin typeface="Oswald"/>
              <a:ea typeface="Oswald"/>
              <a:cs typeface="Oswald"/>
              <a:sym typeface="Oswald"/>
            </a:endParaRPr>
          </a:p>
          <a:p>
            <a:pPr marL="114300" marR="0" lvl="0" indent="0" algn="l" rtl="0">
              <a:lnSpc>
                <a:spcPct val="115000"/>
              </a:lnSpc>
              <a:spcBef>
                <a:spcPts val="0"/>
              </a:spcBef>
              <a:spcAft>
                <a:spcPts val="0"/>
              </a:spcAft>
              <a:buClr>
                <a:schemeClr val="dk2"/>
              </a:buClr>
              <a:buSzPts val="1800"/>
              <a:buFont typeface="Arial"/>
              <a:buNone/>
            </a:pPr>
            <a:endParaRPr sz="2400" i="0" u="none" strike="noStrike" cap="none" dirty="0">
              <a:solidFill>
                <a:schemeClr val="accent4"/>
              </a:solidFill>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4"/>
          <p:cNvSpPr txBox="1">
            <a:spLocks noGrp="1"/>
          </p:cNvSpPr>
          <p:nvPr>
            <p:ph type="title"/>
          </p:nvPr>
        </p:nvSpPr>
        <p:spPr>
          <a:xfrm>
            <a:off x="163850" y="0"/>
            <a:ext cx="85845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500" b="1">
                <a:solidFill>
                  <a:srgbClr val="387966"/>
                </a:solidFill>
              </a:rPr>
              <a:t>How could I make sure I remember everything that happened?</a:t>
            </a:r>
            <a:endParaRPr sz="3500" b="1">
              <a:solidFill>
                <a:srgbClr val="387966"/>
              </a:solidFill>
            </a:endParaRPr>
          </a:p>
        </p:txBody>
      </p:sp>
      <p:sp>
        <p:nvSpPr>
          <p:cNvPr id="339" name="Google Shape;339;p24"/>
          <p:cNvSpPr txBox="1">
            <a:spLocks noGrp="1"/>
          </p:cNvSpPr>
          <p:nvPr>
            <p:ph type="body" idx="1"/>
          </p:nvPr>
        </p:nvSpPr>
        <p:spPr>
          <a:xfrm>
            <a:off x="163846" y="1330400"/>
            <a:ext cx="3376800" cy="283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800" b="1">
                <a:latin typeface="Oswald"/>
                <a:ea typeface="Oswald"/>
                <a:cs typeface="Oswald"/>
                <a:sym typeface="Oswald"/>
              </a:rPr>
              <a:t>Document:</a:t>
            </a:r>
            <a:endParaRPr sz="2800" b="1">
              <a:latin typeface="Oswald"/>
              <a:ea typeface="Oswald"/>
              <a:cs typeface="Oswald"/>
              <a:sym typeface="Oswald"/>
            </a:endParaRPr>
          </a:p>
          <a:p>
            <a:pPr marL="0" lvl="0" indent="0" algn="l" rtl="0">
              <a:lnSpc>
                <a:spcPct val="115000"/>
              </a:lnSpc>
              <a:spcBef>
                <a:spcPts val="0"/>
              </a:spcBef>
              <a:spcAft>
                <a:spcPts val="0"/>
              </a:spcAft>
              <a:buSzPts val="1800"/>
              <a:buNone/>
            </a:pPr>
            <a:r>
              <a:rPr lang="en-US" sz="2800">
                <a:latin typeface="Oswald"/>
                <a:ea typeface="Oswald"/>
                <a:cs typeface="Oswald"/>
                <a:sym typeface="Oswald"/>
              </a:rPr>
              <a:t>Make a record or keep your eye on the situation in case it escalates.</a:t>
            </a:r>
            <a:endParaRPr sz="2800">
              <a:latin typeface="Oswald"/>
              <a:ea typeface="Oswald"/>
              <a:cs typeface="Oswald"/>
              <a:sym typeface="Oswald"/>
            </a:endParaRPr>
          </a:p>
        </p:txBody>
      </p:sp>
      <p:pic>
        <p:nvPicPr>
          <p:cNvPr id="340" name="Google Shape;340;p24"/>
          <p:cNvPicPr preferRelativeResize="0"/>
          <p:nvPr/>
        </p:nvPicPr>
        <p:blipFill>
          <a:blip r:embed="rId3">
            <a:alphaModFix/>
          </a:blip>
          <a:stretch>
            <a:fillRect/>
          </a:stretch>
        </p:blipFill>
        <p:spPr>
          <a:xfrm>
            <a:off x="5702099" y="797550"/>
            <a:ext cx="2871575" cy="32662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5"/>
          <p:cNvSpPr txBox="1"/>
          <p:nvPr/>
        </p:nvSpPr>
        <p:spPr>
          <a:xfrm>
            <a:off x="160363" y="721249"/>
            <a:ext cx="55290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387966"/>
                </a:solidFill>
                <a:latin typeface="Oswald"/>
                <a:ea typeface="Oswald"/>
                <a:cs typeface="Oswald"/>
                <a:sym typeface="Oswald"/>
              </a:rPr>
              <a:t>Content Warning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387966"/>
                </a:solidFill>
                <a:latin typeface="Oswald"/>
                <a:ea typeface="Oswald"/>
                <a:cs typeface="Oswald"/>
                <a:sym typeface="Oswald"/>
              </a:rPr>
              <a:t>and Support</a:t>
            </a:r>
            <a:endParaRPr sz="3200" b="1" i="0" u="none" strike="noStrike" cap="none" dirty="0">
              <a:solidFill>
                <a:srgbClr val="387966"/>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dirty="0">
              <a:solidFill>
                <a:srgbClr val="387966"/>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dirty="0">
              <a:solidFill>
                <a:srgbClr val="387966"/>
              </a:solidFill>
              <a:latin typeface="Oswald"/>
              <a:ea typeface="Oswald"/>
              <a:cs typeface="Oswald"/>
              <a:sym typeface="Oswald"/>
            </a:endParaRPr>
          </a:p>
        </p:txBody>
      </p:sp>
      <p:sp>
        <p:nvSpPr>
          <p:cNvPr id="202" name="Google Shape;202;p55"/>
          <p:cNvSpPr txBox="1"/>
          <p:nvPr/>
        </p:nvSpPr>
        <p:spPr>
          <a:xfrm>
            <a:off x="160375" y="2228300"/>
            <a:ext cx="3000000" cy="98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387966"/>
                </a:solidFill>
                <a:latin typeface="Oswald"/>
                <a:ea typeface="Oswald"/>
                <a:cs typeface="Oswald"/>
                <a:sym typeface="Oswald"/>
              </a:rPr>
              <a:t>Let’s create a class agreement!</a:t>
            </a:r>
            <a:endParaRPr sz="800" b="0" i="0" u="none" strike="noStrike" cap="none">
              <a:solidFill>
                <a:srgbClr val="000000"/>
              </a:solidFill>
              <a:latin typeface="Arial"/>
              <a:ea typeface="Arial"/>
              <a:cs typeface="Arial"/>
              <a:sym typeface="Arial"/>
            </a:endParaRPr>
          </a:p>
        </p:txBody>
      </p:sp>
      <p:sp>
        <p:nvSpPr>
          <p:cNvPr id="203" name="Google Shape;203;p55"/>
          <p:cNvSpPr/>
          <p:nvPr/>
        </p:nvSpPr>
        <p:spPr>
          <a:xfrm>
            <a:off x="3229950" y="137250"/>
            <a:ext cx="5816400" cy="4169100"/>
          </a:xfrm>
          <a:prstGeom prst="rect">
            <a:avLst/>
          </a:prstGeom>
          <a:noFill/>
          <a:ln w="25400" cap="flat" cmpd="sng">
            <a:solidFill>
              <a:srgbClr val="FA12D9"/>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A12D9"/>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55"/>
          <p:cNvSpPr txBox="1"/>
          <p:nvPr/>
        </p:nvSpPr>
        <p:spPr>
          <a:xfrm>
            <a:off x="3329625" y="206825"/>
            <a:ext cx="5635500" cy="4776600"/>
          </a:xfrm>
          <a:prstGeom prst="rect">
            <a:avLst/>
          </a:prstGeom>
          <a:noFill/>
          <a:ln>
            <a:noFill/>
          </a:ln>
        </p:spPr>
        <p:txBody>
          <a:bodyPr spcFirstLastPara="1" wrap="square" lIns="45675" tIns="45675" rIns="45675" bIns="45675" anchor="t" anchorCtr="0">
            <a:spAutoFit/>
          </a:bodyPr>
          <a:lstStyle/>
          <a:p>
            <a:pPr marL="0" marR="0" lvl="1" indent="0" algn="l" rtl="0">
              <a:lnSpc>
                <a:spcPct val="100000"/>
              </a:lnSpc>
              <a:spcBef>
                <a:spcPts val="0"/>
              </a:spcBef>
              <a:spcAft>
                <a:spcPts val="0"/>
              </a:spcAft>
              <a:buClr>
                <a:srgbClr val="387966"/>
              </a:buClr>
              <a:buSzPts val="2400"/>
              <a:buFont typeface="Oswald"/>
              <a:buNone/>
            </a:pPr>
            <a:r>
              <a:rPr lang="en-US" sz="2400" b="1" i="0" u="none" strike="noStrike" cap="none" dirty="0">
                <a:solidFill>
                  <a:srgbClr val="387966"/>
                </a:solidFill>
                <a:latin typeface="Oswald"/>
                <a:ea typeface="Oswald"/>
                <a:cs typeface="Oswald"/>
                <a:sym typeface="Oswa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In-school resources:</a:t>
            </a:r>
            <a:endParaRPr sz="1400" b="1" i="0" u="none" strike="noStrike" cap="none" dirty="0">
              <a:solidFill>
                <a:srgbClr val="000000"/>
              </a:solidFill>
              <a:latin typeface="Arial"/>
              <a:ea typeface="Arial"/>
              <a:cs typeface="Arial"/>
              <a:sym typeface="Arial"/>
            </a:endParaRPr>
          </a:p>
          <a:p>
            <a:pPr marL="0" marR="0" lvl="1" indent="457200" algn="l" rtl="0">
              <a:lnSpc>
                <a:spcPct val="100000"/>
              </a:lnSpc>
              <a:spcBef>
                <a:spcPts val="0"/>
              </a:spcBef>
              <a:spcAft>
                <a:spcPts val="0"/>
              </a:spcAft>
              <a:buClr>
                <a:srgbClr val="434343"/>
              </a:buClr>
              <a:buSzPts val="1400"/>
              <a:buFont typeface="Oswald"/>
              <a:buNone/>
            </a:pPr>
            <a:endParaRPr sz="1400" b="0" i="0" u="none" strike="noStrike" cap="none" dirty="0">
              <a:solidFill>
                <a:srgbClr val="000000"/>
              </a:solidFill>
              <a:latin typeface="Arial"/>
              <a:ea typeface="Arial"/>
              <a:cs typeface="Arial"/>
              <a:sym typeface="Arial"/>
            </a:endParaRPr>
          </a:p>
          <a:p>
            <a:pPr marL="0" marR="0" lvl="1" indent="457200" algn="l" rtl="0">
              <a:lnSpc>
                <a:spcPct val="100000"/>
              </a:lnSpc>
              <a:spcBef>
                <a:spcPts val="0"/>
              </a:spcBef>
              <a:spcAft>
                <a:spcPts val="0"/>
              </a:spcAft>
              <a:buClr>
                <a:srgbClr val="387966"/>
              </a:buClr>
              <a:buSzPts val="1400"/>
              <a:buFont typeface="Oswald"/>
              <a:buNone/>
            </a:pPr>
            <a:endParaRPr sz="1400" b="0" i="0" u="none" strike="noStrike" cap="none" dirty="0">
              <a:solidFill>
                <a:srgbClr val="000000"/>
              </a:solidFill>
              <a:latin typeface="Arial"/>
              <a:ea typeface="Arial"/>
              <a:cs typeface="Arial"/>
              <a:sym typeface="Arial"/>
            </a:endParaRPr>
          </a:p>
          <a:p>
            <a:pPr marL="0" marR="0" lvl="1" indent="457200" algn="l" rtl="0">
              <a:lnSpc>
                <a:spcPct val="100000"/>
              </a:lnSpc>
              <a:spcBef>
                <a:spcPts val="0"/>
              </a:spcBef>
              <a:spcAft>
                <a:spcPts val="0"/>
              </a:spcAft>
              <a:buClr>
                <a:srgbClr val="387966"/>
              </a:buClr>
              <a:buSzPts val="1400"/>
              <a:buFont typeface="Oswald"/>
              <a:buNone/>
            </a:pPr>
            <a:endParaRPr sz="1400" b="0" i="0" u="none" strike="noStrike" cap="none" dirty="0">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387966"/>
              </a:buClr>
              <a:buSzPts val="2400"/>
              <a:buFont typeface="Oswald"/>
              <a:buNone/>
            </a:pPr>
            <a:r>
              <a:rPr lang="en-US" sz="2400" b="1" i="0" u="none" strike="noStrike" cap="none" dirty="0">
                <a:solidFill>
                  <a:srgbClr val="387966"/>
                </a:solidFill>
                <a:latin typeface="Oswald"/>
                <a:ea typeface="Oswald"/>
                <a:cs typeface="Oswald"/>
                <a:sym typeface="Oswald"/>
              </a:rPr>
              <a:t>Canada-Wide Resources:</a:t>
            </a:r>
            <a:endParaRPr sz="1400" b="1" i="0" u="none" strike="noStrike" cap="none" dirty="0">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434343"/>
              </a:buClr>
              <a:buSzPts val="2400"/>
              <a:buFont typeface="Oswald"/>
              <a:buNone/>
            </a:pPr>
            <a:r>
              <a:rPr lang="en-US" sz="2400" b="1" i="0" u="none" strike="noStrike" cap="none" dirty="0">
                <a:solidFill>
                  <a:srgbClr val="434343"/>
                </a:solidFill>
                <a:latin typeface="Oswald"/>
                <a:ea typeface="Oswald"/>
                <a:cs typeface="Oswald"/>
                <a:sym typeface="Oswald"/>
              </a:rPr>
              <a:t>Canadian Human Trafficking Hotline </a:t>
            </a:r>
            <a:endParaRPr sz="1400" b="1" i="0" u="none" strike="noStrike" cap="none" dirty="0">
              <a:solidFill>
                <a:srgbClr val="000000"/>
              </a:solidFill>
            </a:endParaRPr>
          </a:p>
          <a:p>
            <a:pPr marL="0" marR="0" lvl="1" indent="0" algn="l" rtl="0">
              <a:lnSpc>
                <a:spcPct val="100000"/>
              </a:lnSpc>
              <a:spcBef>
                <a:spcPts val="0"/>
              </a:spcBef>
              <a:spcAft>
                <a:spcPts val="0"/>
              </a:spcAft>
              <a:buClr>
                <a:srgbClr val="0097A7"/>
              </a:buClr>
              <a:buSzPts val="2400"/>
              <a:buFont typeface="Oswald"/>
              <a:buNone/>
            </a:pPr>
            <a:r>
              <a:rPr lang="en-US" sz="2400" b="0" i="0" u="sng" strike="noStrike" cap="none" dirty="0">
                <a:solidFill>
                  <a:srgbClr val="0000FF"/>
                </a:solidFill>
                <a:latin typeface="Oswald"/>
                <a:ea typeface="Oswald"/>
                <a:cs typeface="Oswald"/>
                <a:sym typeface="Oswald"/>
                <a:hlinkClick r:id="rId3">
                  <a:extLst>
                    <a:ext uri="{A12FA001-AC4F-418D-AE19-62706E023703}">
                      <ahyp:hlinkClr xmlns:ahyp="http://schemas.microsoft.com/office/drawing/2018/hyperlinkcolor" val="tx"/>
                    </a:ext>
                  </a:extLst>
                </a:hlinkClick>
              </a:rPr>
              <a:t>canadianhumantraffickinghotline.ca</a:t>
            </a:r>
            <a:endParaRPr sz="1400" b="0" i="0" u="none" strike="noStrike" cap="none" dirty="0">
              <a:solidFill>
                <a:srgbClr val="0000FF"/>
              </a:solidFill>
              <a:latin typeface="Arial"/>
              <a:ea typeface="Arial"/>
              <a:cs typeface="Arial"/>
              <a:sym typeface="Arial"/>
            </a:endParaRPr>
          </a:p>
          <a:p>
            <a:pPr marL="0" marR="0" lvl="1" indent="0" algn="l" rtl="0">
              <a:lnSpc>
                <a:spcPct val="100000"/>
              </a:lnSpc>
              <a:spcBef>
                <a:spcPts val="0"/>
              </a:spcBef>
              <a:spcAft>
                <a:spcPts val="0"/>
              </a:spcAft>
              <a:buClr>
                <a:srgbClr val="434343"/>
              </a:buClr>
              <a:buSzPts val="2400"/>
              <a:buFont typeface="Oswald"/>
              <a:buNone/>
            </a:pPr>
            <a:r>
              <a:rPr lang="en-US" sz="2200" b="0" i="0" u="none" strike="noStrike" cap="none" dirty="0">
                <a:solidFill>
                  <a:srgbClr val="434343"/>
                </a:solidFill>
                <a:latin typeface="Oswald"/>
                <a:ea typeface="Oswald"/>
                <a:cs typeface="Oswald"/>
                <a:sym typeface="Oswald"/>
              </a:rPr>
              <a:t>ENG/FR</a:t>
            </a:r>
            <a:r>
              <a:rPr lang="en-US" sz="2200" dirty="0"/>
              <a:t> - </a:t>
            </a:r>
            <a:r>
              <a:rPr lang="en-US" sz="2200" b="0" i="0" u="none" strike="noStrike" cap="none" dirty="0">
                <a:solidFill>
                  <a:srgbClr val="434343"/>
                </a:solidFill>
                <a:latin typeface="Oswald"/>
                <a:ea typeface="Oswald"/>
                <a:cs typeface="Oswald"/>
                <a:sym typeface="Oswald"/>
              </a:rPr>
              <a:t>Online chat available</a:t>
            </a:r>
            <a:r>
              <a:rPr lang="en-US" sz="2200" dirty="0">
                <a:solidFill>
                  <a:srgbClr val="434343"/>
                </a:solidFill>
                <a:latin typeface="Oswald"/>
                <a:ea typeface="Oswald"/>
                <a:cs typeface="Oswald"/>
                <a:sym typeface="Oswald"/>
              </a:rPr>
              <a:t> </a:t>
            </a:r>
            <a:endParaRPr sz="2200" dirty="0">
              <a:solidFill>
                <a:srgbClr val="434343"/>
              </a:solidFill>
              <a:latin typeface="Oswald"/>
              <a:ea typeface="Oswald"/>
              <a:cs typeface="Oswald"/>
              <a:sym typeface="Oswald"/>
            </a:endParaRPr>
          </a:p>
          <a:p>
            <a:pPr marL="0" marR="0" lvl="1" indent="457200" algn="l" rtl="0">
              <a:lnSpc>
                <a:spcPct val="100000"/>
              </a:lnSpc>
              <a:spcBef>
                <a:spcPts val="0"/>
              </a:spcBef>
              <a:spcAft>
                <a:spcPts val="0"/>
              </a:spcAft>
              <a:buClr>
                <a:srgbClr val="434343"/>
              </a:buClr>
              <a:buSzPts val="2400"/>
              <a:buFont typeface="Oswald"/>
              <a:buNone/>
            </a:pPr>
            <a:endParaRPr sz="1100" dirty="0">
              <a:solidFill>
                <a:srgbClr val="434343"/>
              </a:solidFill>
              <a:latin typeface="Oswald"/>
              <a:ea typeface="Oswald"/>
              <a:cs typeface="Oswald"/>
              <a:sym typeface="Oswald"/>
            </a:endParaRPr>
          </a:p>
          <a:p>
            <a:pPr marL="0" marR="0" lvl="1" indent="0" algn="l" rtl="0">
              <a:lnSpc>
                <a:spcPct val="100000"/>
              </a:lnSpc>
              <a:spcBef>
                <a:spcPts val="0"/>
              </a:spcBef>
              <a:spcAft>
                <a:spcPts val="0"/>
              </a:spcAft>
              <a:buClr>
                <a:srgbClr val="434343"/>
              </a:buClr>
              <a:buSzPts val="2400"/>
              <a:buFont typeface="Oswald"/>
              <a:buNone/>
            </a:pPr>
            <a:r>
              <a:rPr lang="en-US" sz="2400" b="1" dirty="0">
                <a:solidFill>
                  <a:srgbClr val="434343"/>
                </a:solidFill>
                <a:latin typeface="Oswald"/>
                <a:ea typeface="Oswald"/>
                <a:cs typeface="Oswald"/>
                <a:sym typeface="Oswald"/>
              </a:rPr>
              <a:t>Hope for Wellness Helpline</a:t>
            </a:r>
            <a:endParaRPr sz="2400" b="1" dirty="0">
              <a:solidFill>
                <a:srgbClr val="434343"/>
              </a:solidFill>
              <a:latin typeface="Oswald"/>
              <a:ea typeface="Oswald"/>
              <a:cs typeface="Oswald"/>
              <a:sym typeface="Oswald"/>
            </a:endParaRPr>
          </a:p>
          <a:p>
            <a:pPr marL="0" marR="0" lvl="1" indent="0" algn="l" rtl="0">
              <a:lnSpc>
                <a:spcPct val="100000"/>
              </a:lnSpc>
              <a:spcBef>
                <a:spcPts val="0"/>
              </a:spcBef>
              <a:spcAft>
                <a:spcPts val="0"/>
              </a:spcAft>
              <a:buClr>
                <a:srgbClr val="434343"/>
              </a:buClr>
              <a:buSzPts val="2400"/>
              <a:buFont typeface="Oswald"/>
              <a:buNone/>
            </a:pPr>
            <a:r>
              <a:rPr lang="en-US" sz="2400" u="sng" dirty="0">
                <a:solidFill>
                  <a:srgbClr val="0000FF"/>
                </a:solidFill>
                <a:latin typeface="Oswald"/>
                <a:ea typeface="Oswald"/>
                <a:cs typeface="Oswald"/>
                <a:sym typeface="Oswald"/>
                <a:hlinkClick r:id="rId4">
                  <a:extLst>
                    <a:ext uri="{A12FA001-AC4F-418D-AE19-62706E023703}">
                      <ahyp:hlinkClr xmlns:ahyp="http://schemas.microsoft.com/office/drawing/2018/hyperlinkcolor" val="tx"/>
                    </a:ext>
                  </a:extLst>
                </a:hlinkClick>
              </a:rPr>
              <a:t>hopeforwellness.ca</a:t>
            </a:r>
            <a:r>
              <a:rPr lang="en-US" sz="2400" u="sng" dirty="0">
                <a:solidFill>
                  <a:srgbClr val="0000FF"/>
                </a:solidFill>
                <a:latin typeface="Oswald"/>
                <a:ea typeface="Oswald"/>
                <a:cs typeface="Oswald"/>
                <a:sym typeface="Oswald"/>
              </a:rPr>
              <a:t> </a:t>
            </a:r>
            <a:endParaRPr sz="2400" u="sng" dirty="0">
              <a:solidFill>
                <a:srgbClr val="0000FF"/>
              </a:solidFill>
              <a:latin typeface="Oswald"/>
              <a:ea typeface="Oswald"/>
              <a:cs typeface="Oswald"/>
              <a:sym typeface="Oswald"/>
            </a:endParaRPr>
          </a:p>
          <a:p>
            <a:pPr marL="0" marR="0" lvl="1" indent="0" algn="l" rtl="0">
              <a:lnSpc>
                <a:spcPct val="100000"/>
              </a:lnSpc>
              <a:spcBef>
                <a:spcPts val="0"/>
              </a:spcBef>
              <a:spcAft>
                <a:spcPts val="0"/>
              </a:spcAft>
              <a:buClr>
                <a:srgbClr val="434343"/>
              </a:buClr>
              <a:buSzPts val="2400"/>
              <a:buFont typeface="Oswald"/>
              <a:buNone/>
            </a:pPr>
            <a:r>
              <a:rPr lang="en-US" sz="2200" dirty="0">
                <a:solidFill>
                  <a:srgbClr val="434343"/>
                </a:solidFill>
                <a:latin typeface="Oswald"/>
                <a:ea typeface="Oswald"/>
                <a:cs typeface="Oswald"/>
                <a:sym typeface="Oswald"/>
              </a:rPr>
              <a:t>Offers immediate help to all Indigenous peoples across Canada. ENG/FR</a:t>
            </a:r>
            <a:r>
              <a:rPr lang="en-US" sz="2200" dirty="0">
                <a:solidFill>
                  <a:srgbClr val="000000"/>
                </a:solidFill>
              </a:rPr>
              <a:t> - </a:t>
            </a:r>
            <a:r>
              <a:rPr lang="en-US" sz="2200" dirty="0">
                <a:solidFill>
                  <a:srgbClr val="434343"/>
                </a:solidFill>
                <a:latin typeface="Oswald"/>
                <a:ea typeface="Oswald"/>
                <a:cs typeface="Oswald"/>
                <a:sym typeface="Oswald"/>
              </a:rPr>
              <a:t>Online chat available </a:t>
            </a:r>
            <a:endParaRPr sz="2400" u="sng" dirty="0">
              <a:solidFill>
                <a:srgbClr val="0000FF"/>
              </a:solidFill>
              <a:latin typeface="Oswald"/>
              <a:ea typeface="Oswald"/>
              <a:cs typeface="Oswald"/>
              <a:sym typeface="Oswald"/>
            </a:endParaRPr>
          </a:p>
          <a:p>
            <a:pPr marL="133350" marR="0" lvl="1" indent="476250" algn="l" rtl="0">
              <a:lnSpc>
                <a:spcPct val="100000"/>
              </a:lnSpc>
              <a:spcBef>
                <a:spcPts val="0"/>
              </a:spcBef>
              <a:spcAft>
                <a:spcPts val="0"/>
              </a:spcAft>
              <a:buClr>
                <a:srgbClr val="434343"/>
              </a:buClr>
              <a:buSzPts val="1400"/>
              <a:buFont typeface="Oswald"/>
              <a:buNone/>
            </a:pPr>
            <a:endParaRPr sz="1400" b="0" i="0" u="none" strike="noStrike" cap="none" dirty="0">
              <a:solidFill>
                <a:srgbClr val="000000"/>
              </a:solidFill>
              <a:latin typeface="Arial"/>
              <a:ea typeface="Arial"/>
              <a:cs typeface="Arial"/>
              <a:sym typeface="Arial"/>
            </a:endParaRPr>
          </a:p>
          <a:p>
            <a:pPr marL="133350" marR="0" lvl="1" indent="476250" algn="l" rtl="0">
              <a:lnSpc>
                <a:spcPct val="100000"/>
              </a:lnSpc>
              <a:spcBef>
                <a:spcPts val="1600"/>
              </a:spcBef>
              <a:spcAft>
                <a:spcPts val="0"/>
              </a:spcAft>
              <a:buClr>
                <a:srgbClr val="434343"/>
              </a:buClr>
              <a:buSzPts val="1400"/>
              <a:buFont typeface="Oswald"/>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5"/>
          <p:cNvSpPr txBox="1">
            <a:spLocks noGrp="1"/>
          </p:cNvSpPr>
          <p:nvPr>
            <p:ph type="title"/>
          </p:nvPr>
        </p:nvSpPr>
        <p:spPr>
          <a:xfrm>
            <a:off x="199325" y="673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rgbClr val="387966"/>
                </a:solidFill>
              </a:rPr>
              <a:t>What do you think?</a:t>
            </a:r>
            <a:endParaRPr sz="3600" b="1">
              <a:solidFill>
                <a:schemeClr val="accent4"/>
              </a:solidFill>
            </a:endParaRPr>
          </a:p>
        </p:txBody>
      </p:sp>
      <p:sp>
        <p:nvSpPr>
          <p:cNvPr id="346" name="Google Shape;346;p25"/>
          <p:cNvSpPr txBox="1"/>
          <p:nvPr/>
        </p:nvSpPr>
        <p:spPr>
          <a:xfrm>
            <a:off x="4090675" y="1063346"/>
            <a:ext cx="4819500" cy="31700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4000" dirty="0">
                <a:solidFill>
                  <a:schemeClr val="dk2"/>
                </a:solidFill>
                <a:latin typeface="Oswald"/>
                <a:sym typeface="Oswald"/>
              </a:rPr>
              <a:t>Is this model to be used in a step-by-step fashion or can it be used flexibly, moving back and forth between the 5D’s?</a:t>
            </a:r>
            <a:endParaRPr sz="4000" dirty="0">
              <a:solidFill>
                <a:schemeClr val="dk2"/>
              </a:solidFill>
              <a:latin typeface="Oswald"/>
              <a:sym typeface="Oswald"/>
            </a:endParaRPr>
          </a:p>
        </p:txBody>
      </p:sp>
      <p:sp>
        <p:nvSpPr>
          <p:cNvPr id="347" name="Google Shape;347;p25"/>
          <p:cNvSpPr txBox="1">
            <a:spLocks noGrp="1"/>
          </p:cNvSpPr>
          <p:nvPr>
            <p:ph type="body" idx="1"/>
          </p:nvPr>
        </p:nvSpPr>
        <p:spPr>
          <a:xfrm>
            <a:off x="330099" y="769451"/>
            <a:ext cx="2979300" cy="3015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3200" dirty="0">
                <a:solidFill>
                  <a:schemeClr val="dk2"/>
                </a:solidFill>
                <a:latin typeface="Oswald"/>
                <a:ea typeface="Oswald"/>
                <a:cs typeface="Oswald"/>
                <a:sym typeface="Oswald"/>
              </a:rPr>
              <a:t>The 5 D’s:</a:t>
            </a:r>
            <a:endParaRPr sz="3200" dirty="0">
              <a:solidFill>
                <a:schemeClr val="dk2"/>
              </a:solidFill>
              <a:latin typeface="Oswald"/>
              <a:ea typeface="Oswald"/>
              <a:cs typeface="Oswald"/>
              <a:sym typeface="Oswald"/>
            </a:endParaRPr>
          </a:p>
          <a:p>
            <a:pPr marL="457200" lvl="0" indent="-393700" algn="l" rtl="0">
              <a:lnSpc>
                <a:spcPct val="115000"/>
              </a:lnSpc>
              <a:spcBef>
                <a:spcPts val="0"/>
              </a:spcBef>
              <a:spcAft>
                <a:spcPts val="0"/>
              </a:spcAft>
              <a:buSzPts val="2600"/>
              <a:buFont typeface="Oswald"/>
              <a:buChar char="❑"/>
            </a:pPr>
            <a:r>
              <a:rPr lang="en-US" sz="3200" dirty="0">
                <a:solidFill>
                  <a:schemeClr val="dk2"/>
                </a:solidFill>
                <a:latin typeface="Oswald"/>
                <a:ea typeface="Oswald"/>
                <a:cs typeface="Oswald"/>
                <a:sym typeface="Oswald"/>
              </a:rPr>
              <a:t>Decide</a:t>
            </a:r>
            <a:endParaRPr sz="3200" dirty="0">
              <a:solidFill>
                <a:schemeClr val="dk2"/>
              </a:solidFill>
              <a:latin typeface="Oswald"/>
              <a:ea typeface="Oswald"/>
              <a:cs typeface="Oswald"/>
              <a:sym typeface="Oswald"/>
            </a:endParaRPr>
          </a:p>
          <a:p>
            <a:pPr marL="457200" lvl="0" indent="-393700" algn="l" rtl="0">
              <a:lnSpc>
                <a:spcPct val="115000"/>
              </a:lnSpc>
              <a:spcBef>
                <a:spcPts val="0"/>
              </a:spcBef>
              <a:spcAft>
                <a:spcPts val="0"/>
              </a:spcAft>
              <a:buSzPts val="2600"/>
              <a:buFont typeface="Oswald"/>
              <a:buChar char="❑"/>
            </a:pPr>
            <a:r>
              <a:rPr lang="en-US" sz="3200" dirty="0">
                <a:solidFill>
                  <a:schemeClr val="dk2"/>
                </a:solidFill>
                <a:latin typeface="Oswald"/>
                <a:ea typeface="Oswald"/>
                <a:cs typeface="Oswald"/>
                <a:sym typeface="Oswald"/>
              </a:rPr>
              <a:t>Direct</a:t>
            </a:r>
            <a:endParaRPr sz="3200" dirty="0">
              <a:solidFill>
                <a:schemeClr val="dk2"/>
              </a:solidFill>
              <a:latin typeface="Oswald"/>
              <a:ea typeface="Oswald"/>
              <a:cs typeface="Oswald"/>
              <a:sym typeface="Oswald"/>
            </a:endParaRPr>
          </a:p>
          <a:p>
            <a:pPr marL="457200" lvl="0" indent="-393700" algn="l" rtl="0">
              <a:lnSpc>
                <a:spcPct val="115000"/>
              </a:lnSpc>
              <a:spcBef>
                <a:spcPts val="0"/>
              </a:spcBef>
              <a:spcAft>
                <a:spcPts val="0"/>
              </a:spcAft>
              <a:buSzPts val="2600"/>
              <a:buFont typeface="Oswald"/>
              <a:buChar char="❑"/>
            </a:pPr>
            <a:r>
              <a:rPr lang="en-US" sz="3200" dirty="0">
                <a:solidFill>
                  <a:schemeClr val="dk2"/>
                </a:solidFill>
                <a:latin typeface="Oswald"/>
                <a:ea typeface="Oswald"/>
                <a:cs typeface="Oswald"/>
                <a:sym typeface="Oswald"/>
              </a:rPr>
              <a:t>Delegate</a:t>
            </a:r>
            <a:endParaRPr sz="3200" dirty="0">
              <a:solidFill>
                <a:schemeClr val="dk2"/>
              </a:solidFill>
              <a:latin typeface="Oswald"/>
              <a:ea typeface="Oswald"/>
              <a:cs typeface="Oswald"/>
              <a:sym typeface="Oswald"/>
            </a:endParaRPr>
          </a:p>
          <a:p>
            <a:pPr marL="457200" lvl="0" indent="-393700" algn="l" rtl="0">
              <a:lnSpc>
                <a:spcPct val="115000"/>
              </a:lnSpc>
              <a:spcBef>
                <a:spcPts val="0"/>
              </a:spcBef>
              <a:spcAft>
                <a:spcPts val="0"/>
              </a:spcAft>
              <a:buSzPts val="2600"/>
              <a:buFont typeface="Oswald"/>
              <a:buChar char="❑"/>
            </a:pPr>
            <a:r>
              <a:rPr lang="en-US" sz="3200" dirty="0">
                <a:solidFill>
                  <a:schemeClr val="dk2"/>
                </a:solidFill>
                <a:latin typeface="Oswald"/>
                <a:ea typeface="Oswald"/>
                <a:cs typeface="Oswald"/>
                <a:sym typeface="Oswald"/>
              </a:rPr>
              <a:t>Distract</a:t>
            </a:r>
            <a:endParaRPr sz="3200" dirty="0">
              <a:solidFill>
                <a:schemeClr val="dk2"/>
              </a:solidFill>
              <a:latin typeface="Oswald"/>
              <a:ea typeface="Oswald"/>
              <a:cs typeface="Oswald"/>
              <a:sym typeface="Oswald"/>
            </a:endParaRPr>
          </a:p>
          <a:p>
            <a:pPr marL="457200" lvl="0" indent="-393700" algn="l" rtl="0">
              <a:lnSpc>
                <a:spcPct val="115000"/>
              </a:lnSpc>
              <a:spcBef>
                <a:spcPts val="0"/>
              </a:spcBef>
              <a:spcAft>
                <a:spcPts val="0"/>
              </a:spcAft>
              <a:buSzPts val="2600"/>
              <a:buFont typeface="Oswald"/>
              <a:buChar char="❑"/>
            </a:pPr>
            <a:r>
              <a:rPr lang="en-US" sz="3200" dirty="0">
                <a:solidFill>
                  <a:schemeClr val="dk2"/>
                </a:solidFill>
                <a:latin typeface="Oswald"/>
                <a:ea typeface="Oswald"/>
                <a:cs typeface="Oswald"/>
                <a:sym typeface="Oswald"/>
              </a:rPr>
              <a:t>Document</a:t>
            </a:r>
            <a:endParaRPr sz="3200" dirty="0">
              <a:solidFill>
                <a:schemeClr val="dk2"/>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sz="3000" dirty="0">
              <a:solidFill>
                <a:schemeClr val="dk2"/>
              </a:solidFill>
              <a:latin typeface="Oswald"/>
              <a:ea typeface="Oswald"/>
              <a:cs typeface="Oswald"/>
              <a:sym typeface="Oswald"/>
            </a:endParaRPr>
          </a:p>
          <a:p>
            <a:pPr marL="457200" lvl="0" indent="-228600" algn="l" rtl="0">
              <a:lnSpc>
                <a:spcPct val="115000"/>
              </a:lnSpc>
              <a:spcBef>
                <a:spcPts val="0"/>
              </a:spcBef>
              <a:spcAft>
                <a:spcPts val="0"/>
              </a:spcAft>
              <a:buSzPts val="1800"/>
              <a:buFont typeface="Noto Sans Symbols"/>
              <a:buNone/>
            </a:pPr>
            <a:endParaRPr sz="3000" dirty="0">
              <a:solidFill>
                <a:schemeClr val="accent4"/>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sz="3000" dirty="0">
              <a:solidFill>
                <a:schemeClr val="accent4"/>
              </a:solidFill>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0"/>
          <p:cNvSpPr txBox="1">
            <a:spLocks noGrp="1"/>
          </p:cNvSpPr>
          <p:nvPr>
            <p:ph type="body" idx="1"/>
          </p:nvPr>
        </p:nvSpPr>
        <p:spPr>
          <a:xfrm>
            <a:off x="241350" y="925725"/>
            <a:ext cx="8520600" cy="21129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700">
                <a:latin typeface="Oswald"/>
                <a:ea typeface="Oswald"/>
                <a:cs typeface="Oswald"/>
                <a:sym typeface="Oswald"/>
              </a:rPr>
              <a:t>Think about how you could intervene in the following scenarios. Consider the following:</a:t>
            </a:r>
            <a:endParaRPr sz="2700">
              <a:latin typeface="Oswald"/>
              <a:ea typeface="Oswald"/>
              <a:cs typeface="Oswald"/>
              <a:sym typeface="Oswald"/>
            </a:endParaRPr>
          </a:p>
          <a:p>
            <a:pPr marL="114300" lvl="0" indent="0" algn="l" rtl="0">
              <a:lnSpc>
                <a:spcPct val="115000"/>
              </a:lnSpc>
              <a:spcBef>
                <a:spcPts val="0"/>
              </a:spcBef>
              <a:spcAft>
                <a:spcPts val="0"/>
              </a:spcAft>
              <a:buSzPts val="1800"/>
              <a:buNone/>
            </a:pPr>
            <a:endParaRPr sz="1900">
              <a:latin typeface="Oswald"/>
              <a:ea typeface="Oswald"/>
              <a:cs typeface="Oswald"/>
              <a:sym typeface="Oswald"/>
            </a:endParaRPr>
          </a:p>
          <a:p>
            <a:pPr marL="457200" lvl="0" indent="-374650" algn="l" rtl="0">
              <a:lnSpc>
                <a:spcPct val="115000"/>
              </a:lnSpc>
              <a:spcBef>
                <a:spcPts val="0"/>
              </a:spcBef>
              <a:spcAft>
                <a:spcPts val="0"/>
              </a:spcAft>
              <a:buSzPts val="2300"/>
              <a:buFont typeface="Oswald"/>
              <a:buChar char="●"/>
            </a:pPr>
            <a:r>
              <a:rPr lang="en-US" sz="2700">
                <a:latin typeface="Oswald"/>
                <a:ea typeface="Oswald"/>
                <a:cs typeface="Oswald"/>
                <a:sym typeface="Oswald"/>
              </a:rPr>
              <a:t>What could be one or more ways of </a:t>
            </a:r>
            <a:endParaRPr sz="2700">
              <a:latin typeface="Oswald"/>
              <a:ea typeface="Oswald"/>
              <a:cs typeface="Oswald"/>
              <a:sym typeface="Oswald"/>
            </a:endParaRPr>
          </a:p>
          <a:p>
            <a:pPr marL="457200" lvl="0" indent="0" algn="l" rtl="0">
              <a:lnSpc>
                <a:spcPct val="115000"/>
              </a:lnSpc>
              <a:spcBef>
                <a:spcPts val="0"/>
              </a:spcBef>
              <a:spcAft>
                <a:spcPts val="0"/>
              </a:spcAft>
              <a:buNone/>
            </a:pPr>
            <a:r>
              <a:rPr lang="en-US" sz="2700">
                <a:latin typeface="Oswald"/>
                <a:ea typeface="Oswald"/>
                <a:cs typeface="Oswald"/>
                <a:sym typeface="Oswald"/>
              </a:rPr>
              <a:t>intervening?</a:t>
            </a:r>
            <a:endParaRPr sz="2700">
              <a:latin typeface="Oswald"/>
              <a:ea typeface="Oswald"/>
              <a:cs typeface="Oswald"/>
              <a:sym typeface="Oswald"/>
            </a:endParaRPr>
          </a:p>
          <a:p>
            <a:pPr marL="457200" lvl="0" indent="-374650" algn="l" rtl="0">
              <a:lnSpc>
                <a:spcPct val="115000"/>
              </a:lnSpc>
              <a:spcBef>
                <a:spcPts val="0"/>
              </a:spcBef>
              <a:spcAft>
                <a:spcPts val="0"/>
              </a:spcAft>
              <a:buSzPts val="2300"/>
              <a:buFont typeface="Oswald"/>
              <a:buChar char="●"/>
            </a:pPr>
            <a:r>
              <a:rPr lang="en-US" sz="2700">
                <a:latin typeface="Oswald"/>
                <a:ea typeface="Oswald"/>
                <a:cs typeface="Oswald"/>
                <a:sym typeface="Oswald"/>
              </a:rPr>
              <a:t>What “tools” would be useful?</a:t>
            </a:r>
            <a:endParaRPr sz="2700">
              <a:latin typeface="Oswald"/>
              <a:ea typeface="Oswald"/>
              <a:cs typeface="Oswald"/>
              <a:sym typeface="Oswald"/>
            </a:endParaRPr>
          </a:p>
          <a:p>
            <a:pPr marL="457200" lvl="0" indent="-374650" algn="l" rtl="0">
              <a:lnSpc>
                <a:spcPct val="115000"/>
              </a:lnSpc>
              <a:spcBef>
                <a:spcPts val="0"/>
              </a:spcBef>
              <a:spcAft>
                <a:spcPts val="0"/>
              </a:spcAft>
              <a:buSzPts val="2300"/>
              <a:buFont typeface="Oswald"/>
              <a:buChar char="●"/>
            </a:pPr>
            <a:r>
              <a:rPr lang="en-US" sz="2700">
                <a:latin typeface="Oswald"/>
                <a:ea typeface="Oswald"/>
                <a:cs typeface="Oswald"/>
                <a:sym typeface="Oswald"/>
              </a:rPr>
              <a:t>Of what risks should you be mindful?</a:t>
            </a:r>
            <a:endParaRPr sz="2700">
              <a:latin typeface="Oswald"/>
              <a:ea typeface="Oswald"/>
              <a:cs typeface="Oswald"/>
              <a:sym typeface="Oswald"/>
            </a:endParaRPr>
          </a:p>
        </p:txBody>
      </p:sp>
      <p:pic>
        <p:nvPicPr>
          <p:cNvPr id="353" name="Google Shape;353;p30"/>
          <p:cNvPicPr preferRelativeResize="0"/>
          <p:nvPr/>
        </p:nvPicPr>
        <p:blipFill>
          <a:blip r:embed="rId3">
            <a:alphaModFix/>
          </a:blip>
          <a:stretch>
            <a:fillRect/>
          </a:stretch>
        </p:blipFill>
        <p:spPr>
          <a:xfrm>
            <a:off x="6378850" y="1772150"/>
            <a:ext cx="2453449" cy="2453449"/>
          </a:xfrm>
          <a:prstGeom prst="rect">
            <a:avLst/>
          </a:prstGeom>
          <a:noFill/>
          <a:ln>
            <a:noFill/>
          </a:ln>
        </p:spPr>
      </p:pic>
      <p:sp>
        <p:nvSpPr>
          <p:cNvPr id="354" name="Google Shape;354;p30"/>
          <p:cNvSpPr txBox="1">
            <a:spLocks noGrp="1"/>
          </p:cNvSpPr>
          <p:nvPr>
            <p:ph type="title"/>
          </p:nvPr>
        </p:nvSpPr>
        <p:spPr>
          <a:xfrm>
            <a:off x="181100" y="108891"/>
            <a:ext cx="8520600" cy="58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300" b="1">
                <a:solidFill>
                  <a:srgbClr val="387966"/>
                </a:solidFill>
              </a:rPr>
              <a:t>Let’s Practice: Scenarios</a:t>
            </a:r>
            <a:endParaRPr sz="33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1"/>
          <p:cNvSpPr txBox="1">
            <a:spLocks noGrp="1"/>
          </p:cNvSpPr>
          <p:nvPr>
            <p:ph type="title"/>
          </p:nvPr>
        </p:nvSpPr>
        <p:spPr>
          <a:xfrm>
            <a:off x="181100" y="108891"/>
            <a:ext cx="8520600" cy="58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300" b="1">
                <a:solidFill>
                  <a:srgbClr val="387966"/>
                </a:solidFill>
              </a:rPr>
              <a:t>Let’s Practice: Scenarios</a:t>
            </a:r>
            <a:endParaRPr sz="3300"/>
          </a:p>
        </p:txBody>
      </p:sp>
      <p:sp>
        <p:nvSpPr>
          <p:cNvPr id="360" name="Google Shape;360;p31"/>
          <p:cNvSpPr txBox="1">
            <a:spLocks noGrp="1"/>
          </p:cNvSpPr>
          <p:nvPr>
            <p:ph type="body" idx="1"/>
          </p:nvPr>
        </p:nvSpPr>
        <p:spPr>
          <a:xfrm>
            <a:off x="181112" y="691978"/>
            <a:ext cx="8795833" cy="329925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500">
                <a:latin typeface="Oswald"/>
                <a:ea typeface="Oswald"/>
                <a:cs typeface="Oswald"/>
                <a:sym typeface="Oswald"/>
              </a:rPr>
              <a:t>How would you intervene in these scenarios?</a:t>
            </a:r>
            <a:endParaRPr sz="2500">
              <a:latin typeface="Oswald"/>
              <a:ea typeface="Oswald"/>
              <a:cs typeface="Oswald"/>
              <a:sym typeface="Oswald"/>
            </a:endParaRPr>
          </a:p>
          <a:p>
            <a:pPr marL="0" lvl="0" indent="0" algn="l" rtl="0">
              <a:lnSpc>
                <a:spcPct val="115000"/>
              </a:lnSpc>
              <a:spcBef>
                <a:spcPts val="0"/>
              </a:spcBef>
              <a:spcAft>
                <a:spcPts val="0"/>
              </a:spcAft>
              <a:buSzPts val="1800"/>
              <a:buNone/>
            </a:pPr>
            <a:endParaRPr sz="2500">
              <a:latin typeface="Oswald"/>
              <a:ea typeface="Oswald"/>
              <a:cs typeface="Oswald"/>
              <a:sym typeface="Oswald"/>
            </a:endParaRPr>
          </a:p>
          <a:p>
            <a:pPr marL="457200" lvl="0" indent="-361950" algn="l" rtl="0">
              <a:lnSpc>
                <a:spcPct val="115000"/>
              </a:lnSpc>
              <a:spcBef>
                <a:spcPts val="0"/>
              </a:spcBef>
              <a:spcAft>
                <a:spcPts val="0"/>
              </a:spcAft>
              <a:buSzPts val="2100"/>
              <a:buFont typeface="Oswald"/>
              <a:buChar char="●"/>
            </a:pPr>
            <a:r>
              <a:rPr lang="en-US" sz="2300">
                <a:latin typeface="Oswald"/>
                <a:ea typeface="Oswald"/>
                <a:cs typeface="Oswald"/>
                <a:sym typeface="Oswald"/>
              </a:rPr>
              <a:t>You are on the bus and someone is 	</a:t>
            </a:r>
            <a:endParaRPr sz="2500">
              <a:latin typeface="Oswald"/>
              <a:ea typeface="Oswald"/>
              <a:cs typeface="Oswald"/>
              <a:sym typeface="Oswald"/>
            </a:endParaRPr>
          </a:p>
          <a:p>
            <a:pPr marL="114300" lvl="0" indent="0" algn="l" rtl="0">
              <a:lnSpc>
                <a:spcPct val="115000"/>
              </a:lnSpc>
              <a:spcBef>
                <a:spcPts val="0"/>
              </a:spcBef>
              <a:spcAft>
                <a:spcPts val="0"/>
              </a:spcAft>
              <a:buSzPts val="1800"/>
              <a:buNone/>
            </a:pPr>
            <a:r>
              <a:rPr lang="en-US" sz="2300">
                <a:latin typeface="Oswald"/>
                <a:ea typeface="Oswald"/>
                <a:cs typeface="Oswald"/>
                <a:sym typeface="Oswald"/>
              </a:rPr>
              <a:t>     being sexually harassed.</a:t>
            </a:r>
            <a:endParaRPr sz="2500">
              <a:latin typeface="Oswald"/>
              <a:ea typeface="Oswald"/>
              <a:cs typeface="Oswald"/>
              <a:sym typeface="Oswald"/>
            </a:endParaRPr>
          </a:p>
          <a:p>
            <a:pPr marL="457200" lvl="0" indent="-361950" algn="l" rtl="0">
              <a:lnSpc>
                <a:spcPct val="115000"/>
              </a:lnSpc>
              <a:spcBef>
                <a:spcPts val="0"/>
              </a:spcBef>
              <a:spcAft>
                <a:spcPts val="0"/>
              </a:spcAft>
              <a:buSzPts val="2100"/>
              <a:buFont typeface="Oswald"/>
              <a:buChar char="●"/>
            </a:pPr>
            <a:r>
              <a:rPr lang="en-US" sz="2300">
                <a:latin typeface="Oswald"/>
                <a:ea typeface="Oswald"/>
                <a:cs typeface="Oswald"/>
                <a:sym typeface="Oswald"/>
              </a:rPr>
              <a:t>You are at a party and a guy is </a:t>
            </a:r>
            <a:endParaRPr sz="2500">
              <a:latin typeface="Oswald"/>
              <a:ea typeface="Oswald"/>
              <a:cs typeface="Oswald"/>
              <a:sym typeface="Oswald"/>
            </a:endParaRPr>
          </a:p>
          <a:p>
            <a:pPr marL="114300" lvl="0" indent="0" algn="l" rtl="0">
              <a:lnSpc>
                <a:spcPct val="115000"/>
              </a:lnSpc>
              <a:spcBef>
                <a:spcPts val="0"/>
              </a:spcBef>
              <a:spcAft>
                <a:spcPts val="0"/>
              </a:spcAft>
              <a:buSzPts val="1800"/>
              <a:buNone/>
            </a:pPr>
            <a:r>
              <a:rPr lang="en-US" sz="2300">
                <a:latin typeface="Oswald"/>
                <a:ea typeface="Oswald"/>
                <a:cs typeface="Oswald"/>
                <a:sym typeface="Oswald"/>
              </a:rPr>
              <a:t>      trying to take advantage of a drunk girl. </a:t>
            </a:r>
            <a:endParaRPr sz="2500">
              <a:latin typeface="Oswald"/>
              <a:ea typeface="Oswald"/>
              <a:cs typeface="Oswald"/>
              <a:sym typeface="Oswald"/>
            </a:endParaRPr>
          </a:p>
          <a:p>
            <a:pPr marL="457200" lvl="0" indent="-361950" algn="l" rtl="0">
              <a:lnSpc>
                <a:spcPct val="115000"/>
              </a:lnSpc>
              <a:spcBef>
                <a:spcPts val="0"/>
              </a:spcBef>
              <a:spcAft>
                <a:spcPts val="0"/>
              </a:spcAft>
              <a:buSzPts val="2100"/>
              <a:buFont typeface="Oswald"/>
              <a:buChar char="●"/>
            </a:pPr>
            <a:r>
              <a:rPr lang="en-US" sz="2300">
                <a:latin typeface="Oswald"/>
                <a:ea typeface="Oswald"/>
                <a:cs typeface="Oswald"/>
                <a:sym typeface="Oswald"/>
              </a:rPr>
              <a:t>You witness a physical confrontation </a:t>
            </a:r>
            <a:endParaRPr sz="2500">
              <a:latin typeface="Oswald"/>
              <a:ea typeface="Oswald"/>
              <a:cs typeface="Oswald"/>
              <a:sym typeface="Oswald"/>
            </a:endParaRPr>
          </a:p>
          <a:p>
            <a:pPr marL="114300" lvl="0" indent="0" algn="l" rtl="0">
              <a:lnSpc>
                <a:spcPct val="115000"/>
              </a:lnSpc>
              <a:spcBef>
                <a:spcPts val="0"/>
              </a:spcBef>
              <a:spcAft>
                <a:spcPts val="0"/>
              </a:spcAft>
              <a:buSzPts val="1800"/>
              <a:buNone/>
            </a:pPr>
            <a:r>
              <a:rPr lang="en-US" sz="2300">
                <a:latin typeface="Oswald"/>
                <a:ea typeface="Oswald"/>
                <a:cs typeface="Oswald"/>
                <a:sym typeface="Oswald"/>
              </a:rPr>
              <a:t>      between romantic partners.</a:t>
            </a:r>
            <a:endParaRPr sz="2500">
              <a:latin typeface="Oswald"/>
              <a:ea typeface="Oswald"/>
              <a:cs typeface="Oswald"/>
              <a:sym typeface="Oswald"/>
            </a:endParaRPr>
          </a:p>
        </p:txBody>
      </p:sp>
      <p:pic>
        <p:nvPicPr>
          <p:cNvPr id="361" name="Google Shape;361;p31" descr="Person in Blue Denim Jeans and White Sneakers"/>
          <p:cNvPicPr preferRelativeResize="0"/>
          <p:nvPr/>
        </p:nvPicPr>
        <p:blipFill rotWithShape="1">
          <a:blip r:embed="rId3">
            <a:alphaModFix/>
          </a:blip>
          <a:srcRect/>
          <a:stretch/>
        </p:blipFill>
        <p:spPr>
          <a:xfrm>
            <a:off x="6188278" y="456525"/>
            <a:ext cx="2513425" cy="37701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8"/>
          <p:cNvSpPr txBox="1">
            <a:spLocks noGrp="1"/>
          </p:cNvSpPr>
          <p:nvPr>
            <p:ph type="body" idx="1"/>
          </p:nvPr>
        </p:nvSpPr>
        <p:spPr>
          <a:xfrm>
            <a:off x="181100" y="1361350"/>
            <a:ext cx="5467200" cy="348450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SzPts val="2100"/>
              <a:buFont typeface="Oswald"/>
              <a:buChar char="●"/>
            </a:pPr>
            <a:r>
              <a:rPr lang="en-US" sz="2300">
                <a:latin typeface="Oswald"/>
                <a:ea typeface="Oswald"/>
                <a:cs typeface="Oswald"/>
                <a:sym typeface="Oswald"/>
              </a:rPr>
              <a:t>One of your friends makes an objectifying comment about women. </a:t>
            </a:r>
            <a:endParaRPr sz="2500">
              <a:latin typeface="Oswald"/>
              <a:ea typeface="Oswald"/>
              <a:cs typeface="Oswald"/>
              <a:sym typeface="Oswald"/>
            </a:endParaRPr>
          </a:p>
          <a:p>
            <a:pPr marL="457200" lvl="0" indent="-361950" algn="l" rtl="0">
              <a:lnSpc>
                <a:spcPct val="115000"/>
              </a:lnSpc>
              <a:spcBef>
                <a:spcPts val="0"/>
              </a:spcBef>
              <a:spcAft>
                <a:spcPts val="0"/>
              </a:spcAft>
              <a:buSzPts val="2100"/>
              <a:buFont typeface="Oswald"/>
              <a:buChar char="●"/>
            </a:pPr>
            <a:r>
              <a:rPr lang="en-US" sz="2300">
                <a:latin typeface="Oswald"/>
                <a:ea typeface="Oswald"/>
                <a:cs typeface="Oswald"/>
                <a:sym typeface="Oswald"/>
              </a:rPr>
              <a:t>Your best friend is in a relationship that seems toxic.</a:t>
            </a:r>
            <a:endParaRPr sz="2500">
              <a:latin typeface="Oswald"/>
              <a:ea typeface="Oswald"/>
              <a:cs typeface="Oswald"/>
              <a:sym typeface="Oswald"/>
            </a:endParaRPr>
          </a:p>
          <a:p>
            <a:pPr marL="457200" lvl="0" indent="-361950" algn="l" rtl="0">
              <a:lnSpc>
                <a:spcPct val="115000"/>
              </a:lnSpc>
              <a:spcBef>
                <a:spcPts val="0"/>
              </a:spcBef>
              <a:spcAft>
                <a:spcPts val="0"/>
              </a:spcAft>
              <a:buSzPts val="2100"/>
              <a:buFont typeface="Oswald"/>
              <a:buChar char="●"/>
            </a:pPr>
            <a:r>
              <a:rPr lang="en-US" sz="2300">
                <a:latin typeface="Oswald"/>
                <a:ea typeface="Oswald"/>
                <a:cs typeface="Oswald"/>
                <a:sym typeface="Oswald"/>
              </a:rPr>
              <a:t>Your friend’s boyfriend is asking her to have sexual relationships with others to economically support himself.</a:t>
            </a:r>
            <a:endParaRPr sz="2500">
              <a:latin typeface="Oswald"/>
              <a:ea typeface="Oswald"/>
              <a:cs typeface="Oswald"/>
              <a:sym typeface="Oswald"/>
            </a:endParaRPr>
          </a:p>
        </p:txBody>
      </p:sp>
      <p:pic>
        <p:nvPicPr>
          <p:cNvPr id="367" name="Google Shape;367;p58" descr="Free stock photo of adult, art, asian"/>
          <p:cNvPicPr preferRelativeResize="0"/>
          <p:nvPr/>
        </p:nvPicPr>
        <p:blipFill rotWithShape="1">
          <a:blip r:embed="rId3">
            <a:alphaModFix/>
          </a:blip>
          <a:srcRect/>
          <a:stretch/>
        </p:blipFill>
        <p:spPr>
          <a:xfrm flipH="1">
            <a:off x="5648295" y="1361360"/>
            <a:ext cx="3397866" cy="2262979"/>
          </a:xfrm>
          <a:prstGeom prst="rect">
            <a:avLst/>
          </a:prstGeom>
          <a:noFill/>
          <a:ln>
            <a:noFill/>
          </a:ln>
        </p:spPr>
      </p:pic>
      <p:sp>
        <p:nvSpPr>
          <p:cNvPr id="368" name="Google Shape;368;p58"/>
          <p:cNvSpPr txBox="1">
            <a:spLocks noGrp="1"/>
          </p:cNvSpPr>
          <p:nvPr>
            <p:ph type="title"/>
          </p:nvPr>
        </p:nvSpPr>
        <p:spPr>
          <a:xfrm>
            <a:off x="122375" y="108891"/>
            <a:ext cx="8520600" cy="58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300" b="1">
                <a:solidFill>
                  <a:srgbClr val="387966"/>
                </a:solidFill>
              </a:rPr>
              <a:t>Let’s Practice: Scenarios</a:t>
            </a:r>
            <a:endParaRPr sz="3300"/>
          </a:p>
        </p:txBody>
      </p:sp>
      <p:sp>
        <p:nvSpPr>
          <p:cNvPr id="369" name="Google Shape;369;p58"/>
          <p:cNvSpPr txBox="1"/>
          <p:nvPr/>
        </p:nvSpPr>
        <p:spPr>
          <a:xfrm>
            <a:off x="122375" y="765125"/>
            <a:ext cx="6306000" cy="52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200">
                <a:solidFill>
                  <a:schemeClr val="dk2"/>
                </a:solidFill>
                <a:latin typeface="Oswald"/>
                <a:ea typeface="Oswald"/>
                <a:cs typeface="Oswald"/>
                <a:sym typeface="Oswald"/>
              </a:rPr>
              <a:t>How would you intervene in these scenarios?</a:t>
            </a:r>
            <a:endParaRPr>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title"/>
          </p:nvPr>
        </p:nvSpPr>
        <p:spPr>
          <a:xfrm>
            <a:off x="251588" y="117960"/>
            <a:ext cx="8520600" cy="64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Bystander Intervention: After the Fact</a:t>
            </a:r>
            <a:endParaRPr/>
          </a:p>
        </p:txBody>
      </p:sp>
      <p:sp>
        <p:nvSpPr>
          <p:cNvPr id="375" name="Google Shape;375;p27"/>
          <p:cNvSpPr txBox="1">
            <a:spLocks noGrp="1"/>
          </p:cNvSpPr>
          <p:nvPr>
            <p:ph type="body" idx="1"/>
          </p:nvPr>
        </p:nvSpPr>
        <p:spPr>
          <a:xfrm>
            <a:off x="311700" y="926757"/>
            <a:ext cx="8605759" cy="2092411"/>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a:latin typeface="Oswald"/>
                <a:ea typeface="Oswald"/>
                <a:cs typeface="Oswald"/>
                <a:sym typeface="Oswald"/>
              </a:rPr>
              <a:t>How can we intervene as bystander after the fact? </a:t>
            </a:r>
            <a:endParaRPr>
              <a:latin typeface="Oswald"/>
              <a:ea typeface="Oswald"/>
              <a:cs typeface="Oswald"/>
              <a:sym typeface="Oswald"/>
            </a:endParaRPr>
          </a:p>
          <a:p>
            <a:pPr marL="114300" lvl="0" indent="0" algn="l" rtl="0">
              <a:lnSpc>
                <a:spcPct val="115000"/>
              </a:lnSpc>
              <a:spcBef>
                <a:spcPts val="0"/>
              </a:spcBef>
              <a:spcAft>
                <a:spcPts val="0"/>
              </a:spcAft>
              <a:buSzPts val="1800"/>
              <a:buNone/>
            </a:pPr>
            <a:endParaRPr>
              <a:latin typeface="Oswald"/>
              <a:ea typeface="Oswald"/>
              <a:cs typeface="Oswald"/>
              <a:sym typeface="Oswald"/>
            </a:endParaRPr>
          </a:p>
          <a:p>
            <a:pPr marL="114300" lvl="0" indent="0" algn="l" rtl="0">
              <a:lnSpc>
                <a:spcPct val="115000"/>
              </a:lnSpc>
              <a:spcBef>
                <a:spcPts val="0"/>
              </a:spcBef>
              <a:spcAft>
                <a:spcPts val="0"/>
              </a:spcAft>
              <a:buSzPts val="1800"/>
              <a:buNone/>
            </a:pPr>
            <a:r>
              <a:rPr lang="en-US" b="1">
                <a:latin typeface="Oswald"/>
                <a:ea typeface="Oswald"/>
                <a:cs typeface="Oswald"/>
                <a:sym typeface="Oswald"/>
              </a:rPr>
              <a:t>Scenario:</a:t>
            </a:r>
            <a:endParaRPr b="1">
              <a:latin typeface="Oswald"/>
              <a:ea typeface="Oswald"/>
              <a:cs typeface="Oswald"/>
              <a:sym typeface="Oswald"/>
            </a:endParaRPr>
          </a:p>
          <a:p>
            <a:pPr marL="114300" lvl="0" indent="0" algn="l" rtl="0">
              <a:lnSpc>
                <a:spcPct val="115000"/>
              </a:lnSpc>
              <a:spcBef>
                <a:spcPts val="0"/>
              </a:spcBef>
              <a:spcAft>
                <a:spcPts val="0"/>
              </a:spcAft>
              <a:buSzPts val="1800"/>
              <a:buNone/>
            </a:pPr>
            <a:r>
              <a:rPr lang="en-US" i="1">
                <a:latin typeface="Oswald"/>
                <a:ea typeface="Oswald"/>
                <a:cs typeface="Oswald"/>
                <a:sym typeface="Oswald"/>
              </a:rPr>
              <a:t>Someone was just physically assaulted on public transportation. The perpetrator leaves the bus before anyone can do anything.</a:t>
            </a:r>
            <a:endParaRPr>
              <a:latin typeface="Oswald"/>
              <a:ea typeface="Oswald"/>
              <a:cs typeface="Oswald"/>
              <a:sym typeface="Oswald"/>
            </a:endParaRPr>
          </a:p>
          <a:p>
            <a:pPr marL="114300" lvl="0" indent="0" algn="ctr" rtl="0">
              <a:lnSpc>
                <a:spcPct val="115000"/>
              </a:lnSpc>
              <a:spcBef>
                <a:spcPts val="0"/>
              </a:spcBef>
              <a:spcAft>
                <a:spcPts val="0"/>
              </a:spcAft>
              <a:buSzPts val="1800"/>
              <a:buNone/>
            </a:pPr>
            <a:endParaRPr i="1">
              <a:latin typeface="Oswald"/>
              <a:ea typeface="Oswald"/>
              <a:cs typeface="Oswald"/>
              <a:sym typeface="Oswald"/>
            </a:endParaRPr>
          </a:p>
          <a:p>
            <a:pPr marL="114300" lvl="0" indent="0" algn="l" rtl="0">
              <a:lnSpc>
                <a:spcPct val="115000"/>
              </a:lnSpc>
              <a:spcBef>
                <a:spcPts val="0"/>
              </a:spcBef>
              <a:spcAft>
                <a:spcPts val="0"/>
              </a:spcAft>
              <a:buSzPts val="1800"/>
              <a:buNone/>
            </a:pPr>
            <a:r>
              <a:rPr lang="en-US">
                <a:latin typeface="Oswald"/>
                <a:ea typeface="Oswald"/>
                <a:cs typeface="Oswald"/>
                <a:sym typeface="Oswald"/>
              </a:rPr>
              <a:t>As a bystander, how could you intervene?</a:t>
            </a:r>
            <a:endParaRPr>
              <a:latin typeface="Oswald"/>
              <a:ea typeface="Oswald"/>
              <a:cs typeface="Oswald"/>
              <a:sym typeface="Oswald"/>
            </a:endParaRPr>
          </a:p>
        </p:txBody>
      </p:sp>
      <p:pic>
        <p:nvPicPr>
          <p:cNvPr id="376" name="Google Shape;376;p27"/>
          <p:cNvPicPr preferRelativeResize="0"/>
          <p:nvPr/>
        </p:nvPicPr>
        <p:blipFill>
          <a:blip r:embed="rId3">
            <a:alphaModFix/>
          </a:blip>
          <a:stretch>
            <a:fillRect/>
          </a:stretch>
        </p:blipFill>
        <p:spPr>
          <a:xfrm>
            <a:off x="5325300" y="2694049"/>
            <a:ext cx="3378676" cy="1562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3"/>
          <p:cNvSpPr txBox="1">
            <a:spLocks noGrp="1"/>
          </p:cNvSpPr>
          <p:nvPr>
            <p:ph type="title"/>
          </p:nvPr>
        </p:nvSpPr>
        <p:spPr>
          <a:xfrm>
            <a:off x="203200" y="44357"/>
            <a:ext cx="8549587" cy="65377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What is your thinking now?</a:t>
            </a:r>
            <a:endParaRPr/>
          </a:p>
        </p:txBody>
      </p:sp>
      <p:sp>
        <p:nvSpPr>
          <p:cNvPr id="382" name="Google Shape;382;p33"/>
          <p:cNvSpPr txBox="1">
            <a:spLocks noGrp="1"/>
          </p:cNvSpPr>
          <p:nvPr>
            <p:ph type="body" idx="1"/>
          </p:nvPr>
        </p:nvSpPr>
        <p:spPr>
          <a:xfrm>
            <a:off x="203200" y="698130"/>
            <a:ext cx="8737600" cy="374724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a:latin typeface="Oswald"/>
                <a:ea typeface="Oswald"/>
                <a:cs typeface="Oswald"/>
                <a:sym typeface="Oswald"/>
              </a:rPr>
              <a:t>“Kindness can save lives.”</a:t>
            </a:r>
            <a:endParaRPr>
              <a:latin typeface="Oswald"/>
              <a:ea typeface="Oswald"/>
              <a:cs typeface="Oswald"/>
              <a:sym typeface="Oswald"/>
            </a:endParaRPr>
          </a:p>
          <a:p>
            <a:pPr marL="457200" lvl="0" indent="-228600" algn="l" rtl="0">
              <a:lnSpc>
                <a:spcPct val="100000"/>
              </a:lnSpc>
              <a:spcBef>
                <a:spcPts val="0"/>
              </a:spcBef>
              <a:spcAft>
                <a:spcPts val="0"/>
              </a:spcAft>
              <a:buSzPts val="1800"/>
              <a:buNone/>
            </a:pPr>
            <a:endParaRPr sz="1400">
              <a:latin typeface="Oswald"/>
              <a:ea typeface="Oswald"/>
              <a:cs typeface="Oswald"/>
              <a:sym typeface="Oswald"/>
            </a:endParaRPr>
          </a:p>
          <a:p>
            <a:pPr marL="114300" lvl="0" indent="0" algn="l" rtl="0">
              <a:lnSpc>
                <a:spcPct val="100000"/>
              </a:lnSpc>
              <a:spcBef>
                <a:spcPts val="0"/>
              </a:spcBef>
              <a:spcAft>
                <a:spcPts val="0"/>
              </a:spcAft>
              <a:buSzPts val="1800"/>
              <a:buNone/>
            </a:pPr>
            <a:r>
              <a:rPr lang="en-US">
                <a:latin typeface="Oswald"/>
                <a:ea typeface="Oswald"/>
                <a:cs typeface="Oswald"/>
                <a:sym typeface="Oswald"/>
              </a:rPr>
              <a:t>To what extent do you believe this statement to now be true?</a:t>
            </a:r>
            <a:endParaRPr>
              <a:latin typeface="Oswald"/>
              <a:ea typeface="Oswald"/>
              <a:cs typeface="Oswald"/>
              <a:sym typeface="Oswald"/>
            </a:endParaRPr>
          </a:p>
          <a:p>
            <a:pPr marL="114300" lvl="0" indent="0" algn="l" rtl="0">
              <a:lnSpc>
                <a:spcPct val="100000"/>
              </a:lnSpc>
              <a:spcBef>
                <a:spcPts val="0"/>
              </a:spcBef>
              <a:spcAft>
                <a:spcPts val="0"/>
              </a:spcAft>
              <a:buSzPts val="1800"/>
              <a:buNone/>
            </a:pPr>
            <a:r>
              <a:rPr lang="en-US">
                <a:latin typeface="Oswald"/>
                <a:ea typeface="Oswald"/>
                <a:cs typeface="Oswald"/>
                <a:sym typeface="Oswald"/>
              </a:rPr>
              <a:t>Answer the following Poll anonymously:     </a:t>
            </a:r>
            <a:endParaRPr>
              <a:latin typeface="Oswald"/>
              <a:ea typeface="Oswald"/>
              <a:cs typeface="Oswald"/>
              <a:sym typeface="Oswald"/>
            </a:endParaRPr>
          </a:p>
          <a:p>
            <a:pPr marL="914400" lvl="1" indent="-317500" algn="l" rtl="0">
              <a:lnSpc>
                <a:spcPct val="100000"/>
              </a:lnSpc>
              <a:spcBef>
                <a:spcPts val="0"/>
              </a:spcBef>
              <a:spcAft>
                <a:spcPts val="0"/>
              </a:spcAft>
              <a:buSzPts val="1400"/>
              <a:buFont typeface="Oswald"/>
              <a:buChar char="○"/>
            </a:pPr>
            <a:r>
              <a:rPr lang="en-US" sz="2000">
                <a:latin typeface="Oswald"/>
                <a:ea typeface="Oswald"/>
                <a:cs typeface="Oswald"/>
                <a:sym typeface="Oswald"/>
              </a:rPr>
              <a:t>Absolutely</a:t>
            </a:r>
            <a:endParaRPr>
              <a:latin typeface="Oswald"/>
              <a:ea typeface="Oswald"/>
              <a:cs typeface="Oswald"/>
              <a:sym typeface="Oswald"/>
            </a:endParaRPr>
          </a:p>
          <a:p>
            <a:pPr marL="914400" lvl="1" indent="-317500" algn="l" rtl="0">
              <a:lnSpc>
                <a:spcPct val="100000"/>
              </a:lnSpc>
              <a:spcBef>
                <a:spcPts val="0"/>
              </a:spcBef>
              <a:spcAft>
                <a:spcPts val="0"/>
              </a:spcAft>
              <a:buSzPts val="1400"/>
              <a:buFont typeface="Oswald"/>
              <a:buChar char="○"/>
            </a:pPr>
            <a:r>
              <a:rPr lang="en-US" sz="2000">
                <a:latin typeface="Oswald"/>
                <a:ea typeface="Oswald"/>
                <a:cs typeface="Oswald"/>
                <a:sym typeface="Oswald"/>
              </a:rPr>
              <a:t>Somewhat true</a:t>
            </a:r>
            <a:endParaRPr>
              <a:latin typeface="Oswald"/>
              <a:ea typeface="Oswald"/>
              <a:cs typeface="Oswald"/>
              <a:sym typeface="Oswald"/>
            </a:endParaRPr>
          </a:p>
          <a:p>
            <a:pPr marL="914400" lvl="1" indent="-317500" algn="l" rtl="0">
              <a:lnSpc>
                <a:spcPct val="100000"/>
              </a:lnSpc>
              <a:spcBef>
                <a:spcPts val="0"/>
              </a:spcBef>
              <a:spcAft>
                <a:spcPts val="0"/>
              </a:spcAft>
              <a:buSzPts val="1400"/>
              <a:buFont typeface="Oswald"/>
              <a:buChar char="○"/>
            </a:pPr>
            <a:r>
              <a:rPr lang="en-US" sz="2000">
                <a:latin typeface="Oswald"/>
                <a:ea typeface="Oswald"/>
                <a:cs typeface="Oswald"/>
                <a:sym typeface="Oswald"/>
              </a:rPr>
              <a:t>Not sure</a:t>
            </a:r>
            <a:endParaRPr>
              <a:latin typeface="Oswald"/>
              <a:ea typeface="Oswald"/>
              <a:cs typeface="Oswald"/>
              <a:sym typeface="Oswald"/>
            </a:endParaRPr>
          </a:p>
          <a:p>
            <a:pPr marL="914400" lvl="1" indent="-317500" algn="l" rtl="0">
              <a:lnSpc>
                <a:spcPct val="100000"/>
              </a:lnSpc>
              <a:spcBef>
                <a:spcPts val="0"/>
              </a:spcBef>
              <a:spcAft>
                <a:spcPts val="0"/>
              </a:spcAft>
              <a:buSzPts val="1400"/>
              <a:buFont typeface="Oswald"/>
              <a:buChar char="○"/>
            </a:pPr>
            <a:r>
              <a:rPr lang="en-US" sz="2000">
                <a:latin typeface="Oswald"/>
                <a:ea typeface="Oswald"/>
                <a:cs typeface="Oswald"/>
                <a:sym typeface="Oswald"/>
              </a:rPr>
              <a:t>I don’t think so</a:t>
            </a:r>
            <a:endParaRPr>
              <a:latin typeface="Oswald"/>
              <a:ea typeface="Oswald"/>
              <a:cs typeface="Oswald"/>
              <a:sym typeface="Oswald"/>
            </a:endParaRPr>
          </a:p>
          <a:p>
            <a:pPr marL="114300" lvl="0" indent="0" algn="l" rtl="0">
              <a:lnSpc>
                <a:spcPct val="115000"/>
              </a:lnSpc>
              <a:spcBef>
                <a:spcPts val="0"/>
              </a:spcBef>
              <a:spcAft>
                <a:spcPts val="0"/>
              </a:spcAft>
              <a:buSzPts val="1800"/>
              <a:buNone/>
            </a:pPr>
            <a:endParaRPr sz="1400">
              <a:latin typeface="Oswald"/>
              <a:ea typeface="Oswald"/>
              <a:cs typeface="Oswald"/>
              <a:sym typeface="Oswald"/>
            </a:endParaRPr>
          </a:p>
          <a:p>
            <a:pPr marL="114300" lvl="0" indent="0" algn="l" rtl="0">
              <a:lnSpc>
                <a:spcPct val="115000"/>
              </a:lnSpc>
              <a:spcBef>
                <a:spcPts val="0"/>
              </a:spcBef>
              <a:spcAft>
                <a:spcPts val="0"/>
              </a:spcAft>
              <a:buSzPts val="1800"/>
              <a:buNone/>
            </a:pPr>
            <a:r>
              <a:rPr lang="en-US">
                <a:latin typeface="Oswald"/>
                <a:ea typeface="Oswald"/>
                <a:cs typeface="Oswald"/>
                <a:sym typeface="Oswald"/>
              </a:rPr>
              <a:t>Discussion: How does the above statement relate to the activities you just completed?</a:t>
            </a:r>
            <a:endParaRPr>
              <a:latin typeface="Oswald"/>
              <a:ea typeface="Oswald"/>
              <a:cs typeface="Oswald"/>
              <a:sym typeface="Oswald"/>
            </a:endParaRPr>
          </a:p>
        </p:txBody>
      </p:sp>
      <p:pic>
        <p:nvPicPr>
          <p:cNvPr id="383" name="Google Shape;383;p33"/>
          <p:cNvPicPr preferRelativeResize="0"/>
          <p:nvPr/>
        </p:nvPicPr>
        <p:blipFill>
          <a:blip r:embed="rId3">
            <a:alphaModFix/>
          </a:blip>
          <a:stretch>
            <a:fillRect/>
          </a:stretch>
        </p:blipFill>
        <p:spPr>
          <a:xfrm>
            <a:off x="6748900" y="940200"/>
            <a:ext cx="2191900" cy="2191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9"/>
          <p:cNvSpPr txBox="1">
            <a:spLocks noGrp="1"/>
          </p:cNvSpPr>
          <p:nvPr>
            <p:ph type="body" idx="1"/>
          </p:nvPr>
        </p:nvSpPr>
        <p:spPr>
          <a:xfrm>
            <a:off x="426001" y="1378210"/>
            <a:ext cx="4568030" cy="215629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800">
                <a:solidFill>
                  <a:schemeClr val="dk1"/>
                </a:solidFill>
                <a:latin typeface="Oswald"/>
                <a:ea typeface="Oswald"/>
                <a:cs typeface="Oswald"/>
                <a:sym typeface="Oswald"/>
              </a:rPr>
              <a:t>How can we safely respond when witnessing, or being part of, violent situations?</a:t>
            </a:r>
            <a:endParaRPr sz="2800">
              <a:latin typeface="Oswald"/>
              <a:ea typeface="Oswald"/>
              <a:cs typeface="Oswald"/>
              <a:sym typeface="Oswald"/>
            </a:endParaRPr>
          </a:p>
          <a:p>
            <a:pPr marL="114300" lvl="0" indent="0" algn="l" rtl="0">
              <a:lnSpc>
                <a:spcPct val="115000"/>
              </a:lnSpc>
              <a:spcBef>
                <a:spcPts val="0"/>
              </a:spcBef>
              <a:spcAft>
                <a:spcPts val="0"/>
              </a:spcAft>
              <a:buSzPts val="1800"/>
              <a:buNone/>
            </a:pPr>
            <a:endParaRPr/>
          </a:p>
        </p:txBody>
      </p:sp>
      <p:sp>
        <p:nvSpPr>
          <p:cNvPr id="389" name="Google Shape;389;p59"/>
          <p:cNvSpPr txBox="1"/>
          <p:nvPr/>
        </p:nvSpPr>
        <p:spPr>
          <a:xfrm>
            <a:off x="311700" y="161484"/>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3300" b="1" i="0" u="none" strike="noStrike" cap="none">
                <a:solidFill>
                  <a:srgbClr val="387966"/>
                </a:solidFill>
                <a:latin typeface="Oswald"/>
                <a:ea typeface="Oswald"/>
                <a:cs typeface="Oswald"/>
                <a:sym typeface="Oswald"/>
              </a:rPr>
              <a:t>Can you answer this question now?</a:t>
            </a:r>
            <a:endParaRPr sz="3300" b="0" i="0" u="none" strike="noStrike" cap="none">
              <a:solidFill>
                <a:schemeClr val="dk1"/>
              </a:solidFill>
              <a:latin typeface="Oswald"/>
              <a:ea typeface="Oswald"/>
              <a:cs typeface="Oswald"/>
              <a:sym typeface="Oswald"/>
            </a:endParaRPr>
          </a:p>
        </p:txBody>
      </p:sp>
      <p:pic>
        <p:nvPicPr>
          <p:cNvPr id="390" name="Google Shape;390;p59"/>
          <p:cNvPicPr preferRelativeResize="0"/>
          <p:nvPr/>
        </p:nvPicPr>
        <p:blipFill>
          <a:blip r:embed="rId3">
            <a:alphaModFix/>
          </a:blip>
          <a:stretch>
            <a:fillRect/>
          </a:stretch>
        </p:blipFill>
        <p:spPr>
          <a:xfrm>
            <a:off x="5946100" y="1013323"/>
            <a:ext cx="2886200" cy="2886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5"/>
          <p:cNvSpPr txBox="1">
            <a:spLocks noGrp="1"/>
          </p:cNvSpPr>
          <p:nvPr>
            <p:ph type="body" idx="1"/>
          </p:nvPr>
        </p:nvSpPr>
        <p:spPr>
          <a:xfrm>
            <a:off x="195670" y="863550"/>
            <a:ext cx="47013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800" dirty="0">
                <a:solidFill>
                  <a:schemeClr val="dk2"/>
                </a:solidFill>
                <a:latin typeface="Oswald"/>
                <a:ea typeface="Oswald"/>
                <a:cs typeface="Oswald"/>
                <a:sym typeface="Oswald"/>
              </a:rPr>
              <a:t>Be empowered to make a change! Using Canva, create a poster or flyer that empowers students with the capacity to take action when faced with situations involving different types of violence.</a:t>
            </a:r>
            <a:endParaRPr sz="2800" strike="sngStrike" dirty="0">
              <a:solidFill>
                <a:schemeClr val="dk2"/>
              </a:solidFill>
              <a:latin typeface="Oswald"/>
              <a:ea typeface="Oswald"/>
              <a:cs typeface="Oswald"/>
              <a:sym typeface="Oswald"/>
            </a:endParaRPr>
          </a:p>
          <a:p>
            <a:pPr marL="114300" lvl="0" indent="0" algn="ctr" rtl="0">
              <a:lnSpc>
                <a:spcPct val="115000"/>
              </a:lnSpc>
              <a:spcBef>
                <a:spcPts val="0"/>
              </a:spcBef>
              <a:spcAft>
                <a:spcPts val="0"/>
              </a:spcAft>
              <a:buSzPts val="1800"/>
              <a:buNone/>
            </a:pPr>
            <a:endParaRPr dirty="0">
              <a:solidFill>
                <a:schemeClr val="dk1"/>
              </a:solidFill>
            </a:endParaRPr>
          </a:p>
          <a:p>
            <a:pPr marL="114300" lvl="0" indent="0" algn="ctr" rtl="0">
              <a:lnSpc>
                <a:spcPct val="115000"/>
              </a:lnSpc>
              <a:spcBef>
                <a:spcPts val="0"/>
              </a:spcBef>
              <a:spcAft>
                <a:spcPts val="0"/>
              </a:spcAft>
              <a:buSzPts val="1800"/>
              <a:buNone/>
            </a:pPr>
            <a:endParaRPr dirty="0"/>
          </a:p>
          <a:p>
            <a:pPr marL="114300" lvl="0" indent="0" algn="ctr" rtl="0">
              <a:lnSpc>
                <a:spcPct val="115000"/>
              </a:lnSpc>
              <a:spcBef>
                <a:spcPts val="0"/>
              </a:spcBef>
              <a:spcAft>
                <a:spcPts val="0"/>
              </a:spcAft>
              <a:buSzPts val="1800"/>
              <a:buNone/>
            </a:pPr>
            <a:endParaRPr dirty="0"/>
          </a:p>
        </p:txBody>
      </p:sp>
      <p:sp>
        <p:nvSpPr>
          <p:cNvPr id="396" name="Google Shape;396;p35"/>
          <p:cNvSpPr txBox="1">
            <a:spLocks noGrp="1"/>
          </p:cNvSpPr>
          <p:nvPr>
            <p:ph type="title"/>
          </p:nvPr>
        </p:nvSpPr>
        <p:spPr>
          <a:xfrm>
            <a:off x="103453" y="110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400" b="1">
                <a:solidFill>
                  <a:srgbClr val="387966"/>
                </a:solidFill>
              </a:rPr>
              <a:t>Use what you learned to make a change</a:t>
            </a:r>
            <a:endParaRPr sz="3400"/>
          </a:p>
        </p:txBody>
      </p:sp>
      <p:pic>
        <p:nvPicPr>
          <p:cNvPr id="397" name="Google Shape;397;p35"/>
          <p:cNvPicPr preferRelativeResize="0"/>
          <p:nvPr/>
        </p:nvPicPr>
        <p:blipFill>
          <a:blip r:embed="rId3">
            <a:alphaModFix/>
          </a:blip>
          <a:stretch>
            <a:fillRect/>
          </a:stretch>
        </p:blipFill>
        <p:spPr>
          <a:xfrm>
            <a:off x="5578000" y="976652"/>
            <a:ext cx="3190225" cy="3190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0"/>
          <p:cNvSpPr/>
          <p:nvPr/>
        </p:nvSpPr>
        <p:spPr>
          <a:xfrm>
            <a:off x="0" y="-23250"/>
            <a:ext cx="9144000" cy="53406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F3F3F3"/>
              </a:solidFill>
              <a:latin typeface="Arial"/>
              <a:ea typeface="Arial"/>
              <a:cs typeface="Arial"/>
              <a:sym typeface="Arial"/>
            </a:endParaRPr>
          </a:p>
        </p:txBody>
      </p:sp>
      <p:grpSp>
        <p:nvGrpSpPr>
          <p:cNvPr id="403" name="Google Shape;403;p60"/>
          <p:cNvGrpSpPr/>
          <p:nvPr/>
        </p:nvGrpSpPr>
        <p:grpSpPr>
          <a:xfrm>
            <a:off x="492602" y="3083850"/>
            <a:ext cx="3129797" cy="419400"/>
            <a:chOff x="216300" y="190401"/>
            <a:chExt cx="3129797" cy="419400"/>
          </a:xfrm>
        </p:grpSpPr>
        <p:pic>
          <p:nvPicPr>
            <p:cNvPr id="404" name="Google Shape;404;p60"/>
            <p:cNvPicPr preferRelativeResize="0"/>
            <p:nvPr/>
          </p:nvPicPr>
          <p:blipFill rotWithShape="1">
            <a:blip r:embed="rId3">
              <a:alphaModFix/>
            </a:blip>
            <a:srcRect/>
            <a:stretch/>
          </p:blipFill>
          <p:spPr>
            <a:xfrm>
              <a:off x="216300" y="220450"/>
              <a:ext cx="359300" cy="359300"/>
            </a:xfrm>
            <a:prstGeom prst="rect">
              <a:avLst/>
            </a:prstGeom>
            <a:noFill/>
            <a:ln>
              <a:noFill/>
            </a:ln>
          </p:spPr>
        </p:pic>
        <p:sp>
          <p:nvSpPr>
            <p:cNvPr id="405" name="Google Shape;405;p60"/>
            <p:cNvSpPr txBox="1"/>
            <p:nvPr/>
          </p:nvSpPr>
          <p:spPr>
            <a:xfrm>
              <a:off x="575597" y="190401"/>
              <a:ext cx="2770500" cy="4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F3F3F3"/>
                  </a:solidFill>
                  <a:latin typeface="Arial"/>
                  <a:ea typeface="Arial"/>
                  <a:cs typeface="Arial"/>
                  <a:sym typeface="Arial"/>
                </a:rPr>
                <a:t>@</a:t>
              </a:r>
              <a:r>
                <a:rPr lang="en-US" sz="1800">
                  <a:solidFill>
                    <a:srgbClr val="F3F3F3"/>
                  </a:solidFill>
                  <a:latin typeface="Oswald"/>
                  <a:ea typeface="Oswald"/>
                  <a:cs typeface="Oswald"/>
                  <a:sym typeface="Oswald"/>
                </a:rPr>
                <a:t>whiteribboncampaign</a:t>
              </a:r>
              <a:endParaRPr sz="1800" b="0" i="0" u="none" strike="noStrike" cap="none">
                <a:solidFill>
                  <a:srgbClr val="F3F3F3"/>
                </a:solidFill>
                <a:latin typeface="Arial"/>
                <a:ea typeface="Arial"/>
                <a:cs typeface="Arial"/>
                <a:sym typeface="Arial"/>
              </a:endParaRPr>
            </a:p>
          </p:txBody>
        </p:sp>
      </p:grpSp>
      <p:sp>
        <p:nvSpPr>
          <p:cNvPr id="406" name="Google Shape;406;p60"/>
          <p:cNvSpPr txBox="1"/>
          <p:nvPr/>
        </p:nvSpPr>
        <p:spPr>
          <a:xfrm>
            <a:off x="898829" y="3668200"/>
            <a:ext cx="2364000" cy="4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F3F3F3"/>
                </a:solidFill>
                <a:latin typeface="Arial"/>
                <a:ea typeface="Arial"/>
                <a:cs typeface="Arial"/>
                <a:sym typeface="Arial"/>
              </a:rPr>
              <a:t>@</a:t>
            </a:r>
            <a:r>
              <a:rPr lang="en-US" sz="1800">
                <a:solidFill>
                  <a:srgbClr val="F3F3F3"/>
                </a:solidFill>
                <a:latin typeface="Oswald"/>
                <a:ea typeface="Oswald"/>
                <a:cs typeface="Oswald"/>
                <a:sym typeface="Oswald"/>
              </a:rPr>
              <a:t>whiteribbon</a:t>
            </a:r>
            <a:endParaRPr sz="1800" b="0" i="0" u="none" strike="noStrike" cap="none">
              <a:solidFill>
                <a:srgbClr val="F3F3F3"/>
              </a:solidFill>
              <a:latin typeface="Arial"/>
              <a:ea typeface="Arial"/>
              <a:cs typeface="Arial"/>
              <a:sym typeface="Arial"/>
            </a:endParaRPr>
          </a:p>
        </p:txBody>
      </p:sp>
      <p:sp>
        <p:nvSpPr>
          <p:cNvPr id="407" name="Google Shape;407;p60"/>
          <p:cNvSpPr txBox="1"/>
          <p:nvPr/>
        </p:nvSpPr>
        <p:spPr>
          <a:xfrm>
            <a:off x="898825" y="4252550"/>
            <a:ext cx="2770500" cy="4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F3F3F3"/>
                </a:solidFill>
                <a:latin typeface="Arial"/>
                <a:ea typeface="Arial"/>
                <a:cs typeface="Arial"/>
                <a:sym typeface="Arial"/>
              </a:rPr>
              <a:t>@</a:t>
            </a:r>
            <a:r>
              <a:rPr lang="en-US" sz="1800">
                <a:solidFill>
                  <a:srgbClr val="F3F3F3"/>
                </a:solidFill>
                <a:latin typeface="Oswald"/>
                <a:ea typeface="Oswald"/>
                <a:cs typeface="Oswald"/>
                <a:sym typeface="Oswald"/>
              </a:rPr>
              <a:t>whiteribboncanada</a:t>
            </a:r>
            <a:endParaRPr sz="1800" b="0" i="0" u="none" strike="noStrike" cap="none">
              <a:solidFill>
                <a:srgbClr val="F3F3F3"/>
              </a:solidFill>
              <a:latin typeface="Arial"/>
              <a:ea typeface="Arial"/>
              <a:cs typeface="Arial"/>
              <a:sym typeface="Arial"/>
            </a:endParaRPr>
          </a:p>
        </p:txBody>
      </p:sp>
      <p:pic>
        <p:nvPicPr>
          <p:cNvPr id="408" name="Google Shape;408;p60"/>
          <p:cNvPicPr preferRelativeResize="0"/>
          <p:nvPr/>
        </p:nvPicPr>
        <p:blipFill rotWithShape="1">
          <a:blip r:embed="rId4">
            <a:alphaModFix/>
          </a:blip>
          <a:srcRect/>
          <a:stretch/>
        </p:blipFill>
        <p:spPr>
          <a:xfrm>
            <a:off x="435399" y="3623984"/>
            <a:ext cx="463431" cy="463431"/>
          </a:xfrm>
          <a:prstGeom prst="rect">
            <a:avLst/>
          </a:prstGeom>
          <a:noFill/>
          <a:ln>
            <a:noFill/>
          </a:ln>
        </p:spPr>
      </p:pic>
      <p:pic>
        <p:nvPicPr>
          <p:cNvPr id="409" name="Google Shape;409;p60"/>
          <p:cNvPicPr preferRelativeResize="0"/>
          <p:nvPr/>
        </p:nvPicPr>
        <p:blipFill rotWithShape="1">
          <a:blip r:embed="rId5">
            <a:alphaModFix/>
          </a:blip>
          <a:srcRect/>
          <a:stretch/>
        </p:blipFill>
        <p:spPr>
          <a:xfrm flipH="1">
            <a:off x="480893" y="4276260"/>
            <a:ext cx="372432" cy="371966"/>
          </a:xfrm>
          <a:prstGeom prst="rect">
            <a:avLst/>
          </a:prstGeom>
          <a:noFill/>
          <a:ln>
            <a:noFill/>
          </a:ln>
        </p:spPr>
      </p:pic>
      <p:pic>
        <p:nvPicPr>
          <p:cNvPr id="410" name="Google Shape;410;p60"/>
          <p:cNvPicPr preferRelativeResize="0"/>
          <p:nvPr/>
        </p:nvPicPr>
        <p:blipFill rotWithShape="1">
          <a:blip r:embed="rId6">
            <a:alphaModFix/>
          </a:blip>
          <a:srcRect/>
          <a:stretch/>
        </p:blipFill>
        <p:spPr>
          <a:xfrm>
            <a:off x="5810650" y="2163004"/>
            <a:ext cx="2770501" cy="2272297"/>
          </a:xfrm>
          <a:prstGeom prst="rect">
            <a:avLst/>
          </a:prstGeom>
          <a:noFill/>
          <a:ln>
            <a:noFill/>
          </a:ln>
        </p:spPr>
      </p:pic>
      <p:pic>
        <p:nvPicPr>
          <p:cNvPr id="411" name="Google Shape;411;p60"/>
          <p:cNvPicPr preferRelativeResize="0"/>
          <p:nvPr/>
        </p:nvPicPr>
        <p:blipFill rotWithShape="1">
          <a:blip r:embed="rId7">
            <a:alphaModFix/>
          </a:blip>
          <a:srcRect/>
          <a:stretch/>
        </p:blipFill>
        <p:spPr>
          <a:xfrm>
            <a:off x="480899" y="2560724"/>
            <a:ext cx="372426" cy="372426"/>
          </a:xfrm>
          <a:prstGeom prst="rect">
            <a:avLst/>
          </a:prstGeom>
          <a:noFill/>
          <a:ln>
            <a:noFill/>
          </a:ln>
        </p:spPr>
      </p:pic>
      <p:sp>
        <p:nvSpPr>
          <p:cNvPr id="412" name="Google Shape;412;p60"/>
          <p:cNvSpPr txBox="1"/>
          <p:nvPr/>
        </p:nvSpPr>
        <p:spPr>
          <a:xfrm>
            <a:off x="898824" y="2537700"/>
            <a:ext cx="2770500" cy="4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i="0" u="none" strike="noStrike" cap="none">
                <a:solidFill>
                  <a:srgbClr val="F3F3F3"/>
                </a:solidFill>
                <a:latin typeface="Oswald"/>
                <a:ea typeface="Oswald"/>
                <a:cs typeface="Oswald"/>
                <a:sym typeface="Oswald"/>
              </a:rPr>
              <a:t>whiteribbon.ca</a:t>
            </a:r>
            <a:endParaRPr sz="1800" i="0" u="none" strike="noStrike" cap="none">
              <a:solidFill>
                <a:srgbClr val="F3F3F3"/>
              </a:solidFill>
              <a:latin typeface="Oswald"/>
              <a:ea typeface="Oswald"/>
              <a:cs typeface="Oswald"/>
              <a:sym typeface="Oswald"/>
            </a:endParaRPr>
          </a:p>
        </p:txBody>
      </p:sp>
      <p:sp>
        <p:nvSpPr>
          <p:cNvPr id="413" name="Google Shape;413;p60"/>
          <p:cNvSpPr txBox="1"/>
          <p:nvPr/>
        </p:nvSpPr>
        <p:spPr>
          <a:xfrm>
            <a:off x="317675" y="236650"/>
            <a:ext cx="8004000" cy="177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FF"/>
              </a:buClr>
              <a:buSzPts val="2200"/>
              <a:buFont typeface="Lora"/>
              <a:buNone/>
            </a:pPr>
            <a:r>
              <a:rPr lang="en-US" sz="2200" i="0" u="none" strike="noStrike" cap="none">
                <a:solidFill>
                  <a:srgbClr val="FFFFFF"/>
                </a:solidFill>
                <a:latin typeface="Oswald"/>
                <a:ea typeface="Oswald"/>
                <a:cs typeface="Oswald"/>
                <a:sym typeface="Oswald"/>
              </a:rPr>
              <a:t>I pledge never to commit, condone, or remain silent about</a:t>
            </a:r>
            <a:r>
              <a:rPr lang="en-US" sz="2200" i="0" u="none" strike="noStrike" cap="none">
                <a:solidFill>
                  <a:srgbClr val="FFFFFF"/>
                </a:solidFill>
                <a:latin typeface="Oswald"/>
                <a:ea typeface="Oswald"/>
                <a:cs typeface="Oswald"/>
                <a:sym typeface="Oswa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sz="2200">
                <a:solidFill>
                  <a:srgbClr val="FFFFFF"/>
                </a:solidFill>
                <a:latin typeface="Oswald"/>
                <a:ea typeface="Oswald"/>
                <a:cs typeface="Oswald"/>
                <a:sym typeface="Oswa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gender-based violence</a:t>
            </a:r>
            <a:endParaRPr sz="2200" i="0" u="none" strike="noStrike" cap="none">
              <a:solidFill>
                <a:srgbClr val="FFFFFF"/>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2200"/>
              <a:buFont typeface="Arial"/>
              <a:buNone/>
            </a:pPr>
            <a:endParaRPr sz="220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F3F3F3"/>
              </a:buClr>
              <a:buSzPts val="1800"/>
              <a:buFont typeface="Arial"/>
              <a:buNone/>
            </a:pPr>
            <a:r>
              <a:rPr lang="en-US" sz="1800" i="0" u="none" strike="noStrike" cap="none">
                <a:solidFill>
                  <a:srgbClr val="F3F3F3"/>
                </a:solidFill>
                <a:latin typeface="Oswald"/>
                <a:ea typeface="Oswald"/>
                <a:cs typeface="Oswald"/>
                <a:sym typeface="Oswald"/>
              </a:rPr>
              <a:t>Take the pledge online: </a:t>
            </a:r>
            <a:r>
              <a:rPr lang="en-US" sz="1800" i="0" u="sng" strike="noStrike" cap="none">
                <a:solidFill>
                  <a:srgbClr val="F3F3F3"/>
                </a:solidFill>
                <a:latin typeface="Oswald"/>
                <a:ea typeface="Oswald"/>
                <a:cs typeface="Oswald"/>
                <a:sym typeface="Oswald"/>
                <a:hlinkClick r:id="rId8">
                  <a:extLst>
                    <a:ext uri="{A12FA001-AC4F-418D-AE19-62706E023703}">
                      <ahyp:hlinkClr xmlns:ahyp="http://schemas.microsoft.com/office/drawing/2018/hyperlinkcolor" val="tx"/>
                    </a:ext>
                  </a:extLst>
                </a:hlinkClick>
              </a:rPr>
              <a:t>whiteribbon.ca/pledge</a:t>
            </a:r>
            <a:endParaRPr sz="1800" i="0" u="none" strike="noStrike" cap="none">
              <a:solidFill>
                <a:srgbClr val="F3F3F3"/>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800"/>
              <a:buFont typeface="Arial"/>
              <a:buNone/>
            </a:pPr>
            <a:endParaRPr sz="1800" i="0" u="none" strike="noStrike" cap="none">
              <a:solidFill>
                <a:srgbClr val="F3F3F3"/>
              </a:solidFill>
              <a:latin typeface="Oswald"/>
              <a:ea typeface="Oswald"/>
              <a:cs typeface="Oswald"/>
              <a:sym typeface="Oswald"/>
            </a:endParaRPr>
          </a:p>
          <a:p>
            <a:pPr marL="0" marR="0" lvl="0" indent="0" algn="l" rtl="0">
              <a:lnSpc>
                <a:spcPct val="115000"/>
              </a:lnSpc>
              <a:spcBef>
                <a:spcPts val="0"/>
              </a:spcBef>
              <a:spcAft>
                <a:spcPts val="0"/>
              </a:spcAft>
              <a:buClr>
                <a:srgbClr val="F3F3F3"/>
              </a:buClr>
              <a:buSzPts val="1800"/>
              <a:buFont typeface="Arial"/>
              <a:buNone/>
            </a:pPr>
            <a:r>
              <a:rPr lang="en-US" sz="1800" i="0" u="none" strike="noStrike" cap="none">
                <a:solidFill>
                  <a:srgbClr val="F3F3F3"/>
                </a:solidFill>
                <a:latin typeface="Oswald"/>
                <a:ea typeface="Oswald"/>
                <a:cs typeface="Oswald"/>
                <a:sym typeface="Oswald"/>
              </a:rPr>
              <a:t>Learn more about White Ribbon at:</a:t>
            </a:r>
            <a:endParaRPr sz="1800" i="0" u="none" strike="noStrike" cap="none">
              <a:solidFill>
                <a:srgbClr val="F3F3F3"/>
              </a:solidFill>
              <a:latin typeface="Oswald"/>
              <a:ea typeface="Oswald"/>
              <a:cs typeface="Oswald"/>
              <a:sym typeface="Oswa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e501155537_0_159"/>
          <p:cNvSpPr/>
          <p:nvPr/>
        </p:nvSpPr>
        <p:spPr>
          <a:xfrm>
            <a:off x="0" y="152399"/>
            <a:ext cx="9144000" cy="51900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F3F3F3"/>
              </a:solidFill>
              <a:latin typeface="Arial"/>
              <a:ea typeface="Arial"/>
              <a:cs typeface="Arial"/>
              <a:sym typeface="Arial"/>
            </a:endParaRPr>
          </a:p>
        </p:txBody>
      </p:sp>
      <p:sp>
        <p:nvSpPr>
          <p:cNvPr id="419" name="Google Shape;419;ge501155537_0_159"/>
          <p:cNvSpPr txBox="1"/>
          <p:nvPr/>
        </p:nvSpPr>
        <p:spPr>
          <a:xfrm>
            <a:off x="317675" y="236650"/>
            <a:ext cx="8004000" cy="1607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F3F3F3"/>
              </a:buClr>
              <a:buSzPts val="1800"/>
              <a:buFont typeface="Arial"/>
              <a:buNone/>
            </a:pPr>
            <a:r>
              <a:rPr lang="en-US" sz="4300">
                <a:solidFill>
                  <a:srgbClr val="FFFFFF"/>
                </a:solidFill>
                <a:latin typeface="Oswald"/>
                <a:ea typeface="Oswald"/>
                <a:cs typeface="Oswald"/>
                <a:sym typeface="Oswald"/>
              </a:rPr>
              <a:t>Optional Activity: Bystander intervention anticipation guide</a:t>
            </a:r>
            <a:endParaRPr sz="3900" i="0" u="none" strike="noStrike" cap="none">
              <a:solidFill>
                <a:srgbClr val="F3F3F3"/>
              </a:solidFill>
              <a:latin typeface="Oswald"/>
              <a:ea typeface="Oswald"/>
              <a:cs typeface="Oswald"/>
              <a:sym typeface="Oswald"/>
            </a:endParaRPr>
          </a:p>
        </p:txBody>
      </p:sp>
      <p:pic>
        <p:nvPicPr>
          <p:cNvPr id="420" name="Google Shape;420;ge501155537_0_159"/>
          <p:cNvPicPr preferRelativeResize="0"/>
          <p:nvPr/>
        </p:nvPicPr>
        <p:blipFill rotWithShape="1">
          <a:blip r:embed="rId3">
            <a:alphaModFix/>
          </a:blip>
          <a:srcRect/>
          <a:stretch/>
        </p:blipFill>
        <p:spPr>
          <a:xfrm>
            <a:off x="6923158" y="3396026"/>
            <a:ext cx="1781291" cy="1460975"/>
          </a:xfrm>
          <a:prstGeom prst="rect">
            <a:avLst/>
          </a:prstGeom>
          <a:noFill/>
          <a:ln>
            <a:noFill/>
          </a:ln>
        </p:spPr>
      </p:pic>
      <p:pic>
        <p:nvPicPr>
          <p:cNvPr id="421" name="Google Shape;421;ge501155537_0_159"/>
          <p:cNvPicPr preferRelativeResize="0"/>
          <p:nvPr/>
        </p:nvPicPr>
        <p:blipFill>
          <a:blip r:embed="rId4">
            <a:alphaModFix/>
          </a:blip>
          <a:stretch>
            <a:fillRect/>
          </a:stretch>
        </p:blipFill>
        <p:spPr>
          <a:xfrm>
            <a:off x="467200" y="2007025"/>
            <a:ext cx="4056275" cy="2936750"/>
          </a:xfrm>
          <a:prstGeom prst="rect">
            <a:avLst/>
          </a:prstGeom>
          <a:noFill/>
          <a:ln w="9525" cap="flat" cmpd="sng">
            <a:solidFill>
              <a:srgbClr val="387966"/>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
          <p:cNvSpPr txBox="1">
            <a:spLocks noGrp="1"/>
          </p:cNvSpPr>
          <p:nvPr>
            <p:ph type="title"/>
          </p:nvPr>
        </p:nvSpPr>
        <p:spPr>
          <a:xfrm>
            <a:off x="175800" y="126193"/>
            <a:ext cx="8520600" cy="6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300" b="1">
                <a:solidFill>
                  <a:srgbClr val="387966"/>
                </a:solidFill>
              </a:rPr>
              <a:t>Something for you to think about…</a:t>
            </a:r>
            <a:br>
              <a:rPr lang="en-US" sz="3300"/>
            </a:br>
            <a:endParaRPr sz="3300"/>
          </a:p>
        </p:txBody>
      </p:sp>
      <p:sp>
        <p:nvSpPr>
          <p:cNvPr id="210" name="Google Shape;210;p2"/>
          <p:cNvSpPr txBox="1">
            <a:spLocks noGrp="1"/>
          </p:cNvSpPr>
          <p:nvPr>
            <p:ph type="body" idx="1"/>
          </p:nvPr>
        </p:nvSpPr>
        <p:spPr>
          <a:xfrm>
            <a:off x="256283" y="1094204"/>
            <a:ext cx="4568100" cy="215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600" dirty="0">
                <a:latin typeface="Oswald"/>
                <a:ea typeface="Oswald"/>
                <a:cs typeface="Oswald"/>
                <a:sym typeface="Oswald"/>
              </a:rPr>
              <a:t>How can we safely respond when witnessing, or being part of, violent situations?</a:t>
            </a:r>
            <a:endParaRPr sz="3600" dirty="0">
              <a:latin typeface="Oswald"/>
              <a:ea typeface="Oswald"/>
              <a:cs typeface="Oswald"/>
              <a:sym typeface="Oswald"/>
            </a:endParaRPr>
          </a:p>
          <a:p>
            <a:pPr marL="114300" lvl="0" indent="0" algn="l" rtl="0">
              <a:lnSpc>
                <a:spcPct val="115000"/>
              </a:lnSpc>
              <a:spcBef>
                <a:spcPts val="0"/>
              </a:spcBef>
              <a:spcAft>
                <a:spcPts val="0"/>
              </a:spcAft>
              <a:buSzPts val="1800"/>
              <a:buNone/>
            </a:pPr>
            <a:endParaRPr dirty="0"/>
          </a:p>
        </p:txBody>
      </p:sp>
      <p:pic>
        <p:nvPicPr>
          <p:cNvPr id="211" name="Google Shape;211;p2"/>
          <p:cNvPicPr preferRelativeResize="0"/>
          <p:nvPr/>
        </p:nvPicPr>
        <p:blipFill>
          <a:blip r:embed="rId3">
            <a:alphaModFix/>
          </a:blip>
          <a:stretch>
            <a:fillRect/>
          </a:stretch>
        </p:blipFill>
        <p:spPr>
          <a:xfrm>
            <a:off x="5946100" y="1013323"/>
            <a:ext cx="2886200" cy="2886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e501155537_0_280"/>
          <p:cNvSpPr txBox="1">
            <a:spLocks noGrp="1"/>
          </p:cNvSpPr>
          <p:nvPr>
            <p:ph type="title"/>
          </p:nvPr>
        </p:nvSpPr>
        <p:spPr>
          <a:xfrm>
            <a:off x="142924" y="113792"/>
            <a:ext cx="8520600" cy="626100"/>
          </a:xfrm>
          <a:prstGeom prst="rect">
            <a:avLst/>
          </a:prstGeom>
          <a:noFill/>
          <a:ln>
            <a:noFill/>
          </a:ln>
        </p:spPr>
        <p:txBody>
          <a:bodyPr spcFirstLastPara="1" wrap="square" lIns="91400" tIns="91400" rIns="91400" bIns="91400" anchor="t" anchorCtr="0">
            <a:noAutofit/>
          </a:bodyPr>
          <a:lstStyle/>
          <a:p>
            <a:pPr marL="0" lvl="0" indent="0" algn="l" rtl="0">
              <a:lnSpc>
                <a:spcPct val="100000"/>
              </a:lnSpc>
              <a:spcBef>
                <a:spcPts val="0"/>
              </a:spcBef>
              <a:spcAft>
                <a:spcPts val="0"/>
              </a:spcAft>
              <a:buClr>
                <a:srgbClr val="387966"/>
              </a:buClr>
              <a:buSzPts val="1483"/>
              <a:buFont typeface="Oswald"/>
              <a:buNone/>
            </a:pPr>
            <a:r>
              <a:rPr lang="en-US" sz="3400" b="1" dirty="0">
                <a:solidFill>
                  <a:srgbClr val="387966"/>
                </a:solidFill>
              </a:rPr>
              <a:t>Complete the following guide</a:t>
            </a:r>
            <a:br>
              <a:rPr lang="en-US" sz="3400" b="1" dirty="0">
                <a:solidFill>
                  <a:srgbClr val="387966"/>
                </a:solidFill>
              </a:rPr>
            </a:br>
            <a:endParaRPr sz="3400" dirty="0"/>
          </a:p>
        </p:txBody>
      </p:sp>
      <p:sp>
        <p:nvSpPr>
          <p:cNvPr id="427" name="Google Shape;427;ge501155537_0_280"/>
          <p:cNvSpPr txBox="1">
            <a:spLocks noGrp="1"/>
          </p:cNvSpPr>
          <p:nvPr>
            <p:ph type="body" idx="1"/>
          </p:nvPr>
        </p:nvSpPr>
        <p:spPr>
          <a:xfrm>
            <a:off x="208349" y="783658"/>
            <a:ext cx="6085800" cy="35886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SzPct val="81481"/>
              <a:buNone/>
            </a:pPr>
            <a:r>
              <a:rPr lang="en-US" sz="2700" dirty="0">
                <a:latin typeface="Oswald"/>
                <a:ea typeface="Oswald"/>
                <a:cs typeface="Oswald"/>
                <a:sym typeface="Oswald"/>
              </a:rPr>
              <a:t>Individually consider each statement in the </a:t>
            </a:r>
            <a:r>
              <a:rPr lang="en-US" sz="2700" u="sng" dirty="0">
                <a:solidFill>
                  <a:schemeClr val="hlink"/>
                </a:solidFill>
                <a:latin typeface="Oswald"/>
                <a:ea typeface="Oswald"/>
                <a:cs typeface="Oswald"/>
                <a:sym typeface="Oswald"/>
                <a:hlinkClick r:id="rId3"/>
              </a:rPr>
              <a:t>Anticipation Guide: </a:t>
            </a:r>
            <a:r>
              <a:rPr lang="en-US" sz="2700" dirty="0">
                <a:latin typeface="Oswald"/>
                <a:ea typeface="Oswald"/>
                <a:cs typeface="Oswald"/>
                <a:sym typeface="Oswald"/>
              </a:rPr>
              <a:t>Bystander Intervention.</a:t>
            </a:r>
            <a:r>
              <a:rPr lang="en-US" sz="2700" dirty="0">
                <a:solidFill>
                  <a:srgbClr val="FA12D9"/>
                </a:solidFill>
                <a:latin typeface="Oswald"/>
                <a:ea typeface="Oswald"/>
                <a:cs typeface="Oswald"/>
                <a:sym typeface="Oswald"/>
              </a:rPr>
              <a:t> </a:t>
            </a:r>
            <a:r>
              <a:rPr lang="en-US" sz="2700" dirty="0">
                <a:latin typeface="Oswald"/>
                <a:ea typeface="Oswald"/>
                <a:cs typeface="Oswald"/>
                <a:sym typeface="Oswald"/>
              </a:rPr>
              <a:t>Circle any words that are unfamiliar to you. Complete the Anticipation Guide by </a:t>
            </a:r>
            <a:r>
              <a:rPr lang="en-US" sz="2700" dirty="0">
                <a:solidFill>
                  <a:srgbClr val="595959"/>
                </a:solidFill>
                <a:highlight>
                  <a:srgbClr val="FFFFFF"/>
                </a:highlight>
                <a:latin typeface="Oswald"/>
                <a:ea typeface="Oswald"/>
                <a:cs typeface="Oswald"/>
                <a:sym typeface="Oswald"/>
              </a:rPr>
              <a:t>indicating your reactions to each statement using the scale (1 to 5, with 1 being strongly disagree, and 5 being strongly agree).</a:t>
            </a:r>
            <a:endParaRPr sz="2700" dirty="0">
              <a:solidFill>
                <a:srgbClr val="595959"/>
              </a:solidFill>
              <a:highlight>
                <a:srgbClr val="FFFFFF"/>
              </a:highlight>
              <a:latin typeface="Oswald"/>
              <a:ea typeface="Oswald"/>
              <a:cs typeface="Oswald"/>
              <a:sym typeface="Oswald"/>
            </a:endParaRPr>
          </a:p>
          <a:p>
            <a:pPr marL="114300" lvl="0" indent="0" algn="l" rtl="0">
              <a:lnSpc>
                <a:spcPct val="100000"/>
              </a:lnSpc>
              <a:spcBef>
                <a:spcPts val="0"/>
              </a:spcBef>
              <a:spcAft>
                <a:spcPts val="0"/>
              </a:spcAft>
              <a:buClr>
                <a:schemeClr val="dk1"/>
              </a:buClr>
              <a:buSzPct val="75000"/>
              <a:buFont typeface="Arial"/>
              <a:buNone/>
            </a:pPr>
            <a:endParaRPr sz="2400" dirty="0">
              <a:solidFill>
                <a:srgbClr val="595959"/>
              </a:solidFill>
              <a:latin typeface="Oswald"/>
              <a:ea typeface="Oswald"/>
              <a:cs typeface="Oswald"/>
              <a:sym typeface="Oswald"/>
            </a:endParaRPr>
          </a:p>
          <a:p>
            <a:pPr marL="0" lvl="0" indent="0" algn="l" rtl="0">
              <a:lnSpc>
                <a:spcPct val="115000"/>
              </a:lnSpc>
              <a:spcBef>
                <a:spcPts val="0"/>
              </a:spcBef>
              <a:spcAft>
                <a:spcPts val="0"/>
              </a:spcAft>
              <a:buSzPct val="81481"/>
              <a:buNone/>
            </a:pPr>
            <a:endParaRPr sz="2700" dirty="0">
              <a:latin typeface="Oswald"/>
              <a:ea typeface="Oswald"/>
              <a:cs typeface="Oswald"/>
              <a:sym typeface="Oswald"/>
            </a:endParaRPr>
          </a:p>
        </p:txBody>
      </p:sp>
      <p:pic>
        <p:nvPicPr>
          <p:cNvPr id="428" name="Google Shape;428;ge501155537_0_280"/>
          <p:cNvPicPr preferRelativeResize="0"/>
          <p:nvPr/>
        </p:nvPicPr>
        <p:blipFill rotWithShape="1">
          <a:blip r:embed="rId4">
            <a:alphaModFix/>
          </a:blip>
          <a:srcRect/>
          <a:stretch/>
        </p:blipFill>
        <p:spPr>
          <a:xfrm>
            <a:off x="6994874" y="663117"/>
            <a:ext cx="1524000" cy="1524000"/>
          </a:xfrm>
          <a:prstGeom prst="rect">
            <a:avLst/>
          </a:prstGeom>
          <a:noFill/>
          <a:ln>
            <a:noFill/>
          </a:ln>
        </p:spPr>
      </p:pic>
      <p:pic>
        <p:nvPicPr>
          <p:cNvPr id="429" name="Google Shape;429;ge501155537_0_280"/>
          <p:cNvPicPr preferRelativeResize="0"/>
          <p:nvPr/>
        </p:nvPicPr>
        <p:blipFill rotWithShape="1">
          <a:blip r:embed="rId5">
            <a:alphaModFix/>
          </a:blip>
          <a:srcRect/>
          <a:stretch/>
        </p:blipFill>
        <p:spPr>
          <a:xfrm>
            <a:off x="7034838" y="2536950"/>
            <a:ext cx="1444075" cy="1444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2"/>
          <p:cNvSpPr txBox="1">
            <a:spLocks noGrp="1"/>
          </p:cNvSpPr>
          <p:nvPr>
            <p:ph type="title"/>
          </p:nvPr>
        </p:nvSpPr>
        <p:spPr>
          <a:xfrm>
            <a:off x="311700" y="221191"/>
            <a:ext cx="8520600" cy="49511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Individual Reflection</a:t>
            </a:r>
            <a:endParaRPr/>
          </a:p>
        </p:txBody>
      </p:sp>
      <p:sp>
        <p:nvSpPr>
          <p:cNvPr id="435" name="Google Shape;435;p12"/>
          <p:cNvSpPr txBox="1">
            <a:spLocks noGrp="1"/>
          </p:cNvSpPr>
          <p:nvPr>
            <p:ph type="body" idx="1"/>
          </p:nvPr>
        </p:nvSpPr>
        <p:spPr>
          <a:xfrm>
            <a:off x="311700" y="772103"/>
            <a:ext cx="7758573" cy="3831170"/>
          </a:xfrm>
          <a:prstGeom prst="rect">
            <a:avLst/>
          </a:prstGeom>
          <a:noFill/>
          <a:ln>
            <a:noFill/>
          </a:ln>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SzPts val="2300"/>
              <a:buFont typeface="Oswald"/>
              <a:buChar char="●"/>
            </a:pPr>
            <a:r>
              <a:rPr lang="en-US" sz="2500" dirty="0">
                <a:latin typeface="Oswald"/>
                <a:ea typeface="Oswald"/>
                <a:cs typeface="Oswald"/>
                <a:sym typeface="Oswald"/>
              </a:rPr>
              <a:t>What statement generated the most “feels” for you (in general, a statement marked with a 1 or a 5).</a:t>
            </a:r>
            <a:endParaRPr sz="2700" dirty="0">
              <a:latin typeface="Oswald"/>
              <a:ea typeface="Oswald"/>
              <a:cs typeface="Oswald"/>
              <a:sym typeface="Oswald"/>
            </a:endParaRPr>
          </a:p>
          <a:p>
            <a:pPr marL="457200" lvl="0" indent="-374650" algn="l" rtl="0">
              <a:lnSpc>
                <a:spcPct val="115000"/>
              </a:lnSpc>
              <a:spcBef>
                <a:spcPts val="0"/>
              </a:spcBef>
              <a:spcAft>
                <a:spcPts val="0"/>
              </a:spcAft>
              <a:buSzPts val="2300"/>
              <a:buFont typeface="Oswald"/>
              <a:buChar char="●"/>
            </a:pPr>
            <a:r>
              <a:rPr lang="en-US" sz="2500" dirty="0">
                <a:latin typeface="Oswald"/>
                <a:ea typeface="Oswald"/>
                <a:cs typeface="Oswald"/>
                <a:sym typeface="Oswald"/>
              </a:rPr>
              <a:t>Does this statement require much thought? Why or why not?</a:t>
            </a:r>
            <a:endParaRPr sz="2700" dirty="0">
              <a:latin typeface="Oswald"/>
              <a:ea typeface="Oswald"/>
              <a:cs typeface="Oswald"/>
              <a:sym typeface="Oswald"/>
            </a:endParaRPr>
          </a:p>
          <a:p>
            <a:pPr marL="457200" lvl="0" indent="-374650" algn="l" rtl="0">
              <a:lnSpc>
                <a:spcPct val="115000"/>
              </a:lnSpc>
              <a:spcBef>
                <a:spcPts val="0"/>
              </a:spcBef>
              <a:spcAft>
                <a:spcPts val="0"/>
              </a:spcAft>
              <a:buSzPts val="2300"/>
              <a:buFont typeface="Oswald"/>
              <a:buChar char="●"/>
            </a:pPr>
            <a:r>
              <a:rPr lang="en-US" sz="2500" dirty="0">
                <a:latin typeface="Oswald"/>
                <a:ea typeface="Oswald"/>
                <a:cs typeface="Oswald"/>
                <a:sym typeface="Oswald"/>
              </a:rPr>
              <a:t>What statement(s) showed the greatest disagreement between you and others in the class? What was the basis of the disagreement? Was the class able to resolve it through conversation? Why or why not?</a:t>
            </a:r>
            <a:endParaRPr sz="2700" dirty="0">
              <a:latin typeface="Oswald"/>
              <a:ea typeface="Oswald"/>
              <a:cs typeface="Oswald"/>
              <a:sym typeface="Oswald"/>
            </a:endParaRPr>
          </a:p>
          <a:p>
            <a:pPr marL="114300" lvl="0" indent="0" algn="ctr" rtl="0">
              <a:lnSpc>
                <a:spcPct val="115000"/>
              </a:lnSpc>
              <a:spcBef>
                <a:spcPts val="0"/>
              </a:spcBef>
              <a:spcAft>
                <a:spcPts val="0"/>
              </a:spcAft>
              <a:buSzPts val="1800"/>
              <a:buNone/>
            </a:pPr>
            <a:endParaRPr dirty="0"/>
          </a:p>
        </p:txBody>
      </p:sp>
      <p:pic>
        <p:nvPicPr>
          <p:cNvPr id="436" name="Google Shape;436;p12"/>
          <p:cNvPicPr preferRelativeResize="0"/>
          <p:nvPr/>
        </p:nvPicPr>
        <p:blipFill rotWithShape="1">
          <a:blip r:embed="rId3">
            <a:alphaModFix/>
          </a:blip>
          <a:srcRect/>
          <a:stretch/>
        </p:blipFill>
        <p:spPr>
          <a:xfrm>
            <a:off x="7805108" y="3152195"/>
            <a:ext cx="1219202" cy="121920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6"/>
          <p:cNvSpPr txBox="1">
            <a:spLocks noGrp="1"/>
          </p:cNvSpPr>
          <p:nvPr>
            <p:ph type="title"/>
          </p:nvPr>
        </p:nvSpPr>
        <p:spPr>
          <a:xfrm>
            <a:off x="229250" y="74841"/>
            <a:ext cx="8520600" cy="49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Individual Reflection</a:t>
            </a:r>
            <a:endParaRPr/>
          </a:p>
        </p:txBody>
      </p:sp>
      <p:sp>
        <p:nvSpPr>
          <p:cNvPr id="442" name="Google Shape;442;p56"/>
          <p:cNvSpPr txBox="1">
            <a:spLocks noGrp="1"/>
          </p:cNvSpPr>
          <p:nvPr>
            <p:ph type="body" idx="1"/>
          </p:nvPr>
        </p:nvSpPr>
        <p:spPr>
          <a:xfrm>
            <a:off x="229246" y="788159"/>
            <a:ext cx="5528100" cy="38313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Font typeface="Oswald"/>
              <a:buChar char="●"/>
            </a:pPr>
            <a:r>
              <a:rPr lang="en-US" sz="2800" dirty="0">
                <a:latin typeface="Oswald"/>
                <a:ea typeface="Oswald"/>
                <a:cs typeface="Oswald"/>
                <a:sym typeface="Oswald"/>
              </a:rPr>
              <a:t>What real-life connections can you make to any of the statements? Have you been in a situation that reminds you of what is described in a statement?</a:t>
            </a:r>
            <a:endParaRPr sz="3000" dirty="0">
              <a:latin typeface="Oswald"/>
              <a:ea typeface="Oswald"/>
              <a:cs typeface="Oswald"/>
              <a:sym typeface="Oswald"/>
            </a:endParaRPr>
          </a:p>
          <a:p>
            <a:pPr marL="457200" lvl="0" indent="-393700" algn="l" rtl="0">
              <a:lnSpc>
                <a:spcPct val="115000"/>
              </a:lnSpc>
              <a:spcBef>
                <a:spcPts val="0"/>
              </a:spcBef>
              <a:spcAft>
                <a:spcPts val="0"/>
              </a:spcAft>
              <a:buSzPts val="2600"/>
              <a:buFont typeface="Oswald"/>
              <a:buChar char="●"/>
            </a:pPr>
            <a:r>
              <a:rPr lang="en-US" sz="2800" dirty="0">
                <a:latin typeface="Oswald"/>
                <a:ea typeface="Oswald"/>
                <a:cs typeface="Oswald"/>
                <a:sym typeface="Oswald"/>
              </a:rPr>
              <a:t>What statement most challenges your thinking? Why?</a:t>
            </a:r>
            <a:endParaRPr sz="3000" dirty="0">
              <a:latin typeface="Oswald"/>
              <a:ea typeface="Oswald"/>
              <a:cs typeface="Oswald"/>
              <a:sym typeface="Oswald"/>
            </a:endParaRPr>
          </a:p>
          <a:p>
            <a:pPr marL="114300" lvl="0" indent="0" algn="ctr" rtl="0">
              <a:lnSpc>
                <a:spcPct val="115000"/>
              </a:lnSpc>
              <a:spcBef>
                <a:spcPts val="0"/>
              </a:spcBef>
              <a:spcAft>
                <a:spcPts val="0"/>
              </a:spcAft>
              <a:buSzPts val="1800"/>
              <a:buNone/>
            </a:pPr>
            <a:endParaRPr sz="1800" dirty="0"/>
          </a:p>
        </p:txBody>
      </p:sp>
      <p:pic>
        <p:nvPicPr>
          <p:cNvPr id="443" name="Google Shape;443;p56"/>
          <p:cNvPicPr preferRelativeResize="0"/>
          <p:nvPr/>
        </p:nvPicPr>
        <p:blipFill rotWithShape="1">
          <a:blip r:embed="rId3">
            <a:alphaModFix/>
          </a:blip>
          <a:srcRect b="12510"/>
          <a:stretch/>
        </p:blipFill>
        <p:spPr>
          <a:xfrm>
            <a:off x="6367000" y="720350"/>
            <a:ext cx="2465300" cy="3315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
          <p:cNvSpPr txBox="1">
            <a:spLocks noGrp="1"/>
          </p:cNvSpPr>
          <p:nvPr>
            <p:ph type="title"/>
          </p:nvPr>
        </p:nvSpPr>
        <p:spPr>
          <a:xfrm>
            <a:off x="231499" y="89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300" b="1">
                <a:solidFill>
                  <a:srgbClr val="387966"/>
                </a:solidFill>
              </a:rPr>
              <a:t>What we will be working towards…</a:t>
            </a:r>
            <a:endParaRPr sz="3300"/>
          </a:p>
        </p:txBody>
      </p:sp>
      <p:sp>
        <p:nvSpPr>
          <p:cNvPr id="217" name="Google Shape;217;p3"/>
          <p:cNvSpPr txBox="1">
            <a:spLocks noGrp="1"/>
          </p:cNvSpPr>
          <p:nvPr>
            <p:ph type="body" idx="1"/>
          </p:nvPr>
        </p:nvSpPr>
        <p:spPr>
          <a:xfrm>
            <a:off x="231500" y="1002025"/>
            <a:ext cx="50268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800">
                <a:solidFill>
                  <a:schemeClr val="dk2"/>
                </a:solidFill>
                <a:latin typeface="Oswald"/>
                <a:ea typeface="Oswald"/>
                <a:cs typeface="Oswald"/>
                <a:sym typeface="Oswald"/>
              </a:rPr>
              <a:t>Be empowered to make a change! Using Canva, create a poster or flyer that empowers students with the ability to take action when faced with situations involving different types of violence.</a:t>
            </a:r>
            <a:endParaRPr sz="2800" strike="sngStrike">
              <a:solidFill>
                <a:schemeClr val="dk2"/>
              </a:solidFill>
              <a:latin typeface="Oswald"/>
              <a:ea typeface="Oswald"/>
              <a:cs typeface="Oswald"/>
              <a:sym typeface="Oswald"/>
            </a:endParaRPr>
          </a:p>
          <a:p>
            <a:pPr marL="114300" lvl="0" indent="0" algn="ctr" rtl="0">
              <a:lnSpc>
                <a:spcPct val="115000"/>
              </a:lnSpc>
              <a:spcBef>
                <a:spcPts val="0"/>
              </a:spcBef>
              <a:spcAft>
                <a:spcPts val="0"/>
              </a:spcAft>
              <a:buSzPts val="1800"/>
              <a:buNone/>
            </a:pPr>
            <a:endParaRPr>
              <a:solidFill>
                <a:schemeClr val="dk1"/>
              </a:solidFill>
            </a:endParaRPr>
          </a:p>
          <a:p>
            <a:pPr marL="114300" lvl="0" indent="0" algn="ctr" rtl="0">
              <a:lnSpc>
                <a:spcPct val="115000"/>
              </a:lnSpc>
              <a:spcBef>
                <a:spcPts val="0"/>
              </a:spcBef>
              <a:spcAft>
                <a:spcPts val="0"/>
              </a:spcAft>
              <a:buSzPts val="1800"/>
              <a:buNone/>
            </a:pPr>
            <a:endParaRPr/>
          </a:p>
        </p:txBody>
      </p:sp>
      <p:pic>
        <p:nvPicPr>
          <p:cNvPr id="218" name="Google Shape;218;p3"/>
          <p:cNvPicPr preferRelativeResize="0"/>
          <p:nvPr/>
        </p:nvPicPr>
        <p:blipFill>
          <a:blip r:embed="rId3">
            <a:alphaModFix/>
          </a:blip>
          <a:stretch>
            <a:fillRect/>
          </a:stretch>
        </p:blipFill>
        <p:spPr>
          <a:xfrm>
            <a:off x="5563500" y="890350"/>
            <a:ext cx="3362800" cy="3362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5"/>
          <p:cNvSpPr txBox="1">
            <a:spLocks noGrp="1"/>
          </p:cNvSpPr>
          <p:nvPr>
            <p:ph type="title"/>
          </p:nvPr>
        </p:nvSpPr>
        <p:spPr>
          <a:xfrm>
            <a:off x="154875" y="896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300" b="1">
                <a:solidFill>
                  <a:srgbClr val="387966"/>
                </a:solidFill>
              </a:rPr>
              <a:t>What is your initial thinking?</a:t>
            </a:r>
            <a:endParaRPr sz="3300"/>
          </a:p>
        </p:txBody>
      </p:sp>
      <p:sp>
        <p:nvSpPr>
          <p:cNvPr id="224" name="Google Shape;224;p5"/>
          <p:cNvSpPr txBox="1">
            <a:spLocks noGrp="1"/>
          </p:cNvSpPr>
          <p:nvPr>
            <p:ph type="body" idx="1"/>
          </p:nvPr>
        </p:nvSpPr>
        <p:spPr>
          <a:xfrm>
            <a:off x="322875" y="807150"/>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sz="2400">
                <a:latin typeface="Oswald"/>
                <a:ea typeface="Oswald"/>
                <a:cs typeface="Oswald"/>
                <a:sym typeface="Oswald"/>
              </a:rPr>
              <a:t>“Kindness can save lives.”</a:t>
            </a:r>
            <a:endParaRPr sz="2400">
              <a:latin typeface="Oswald"/>
              <a:ea typeface="Oswald"/>
              <a:cs typeface="Oswald"/>
              <a:sym typeface="Oswald"/>
            </a:endParaRPr>
          </a:p>
          <a:p>
            <a:pPr marL="457200" lvl="0" indent="-228600" algn="l" rtl="0">
              <a:lnSpc>
                <a:spcPct val="100000"/>
              </a:lnSpc>
              <a:spcBef>
                <a:spcPts val="0"/>
              </a:spcBef>
              <a:spcAft>
                <a:spcPts val="0"/>
              </a:spcAft>
              <a:buSzPts val="1800"/>
              <a:buNone/>
            </a:pPr>
            <a:endParaRPr sz="2400">
              <a:latin typeface="Oswald"/>
              <a:ea typeface="Oswald"/>
              <a:cs typeface="Oswald"/>
              <a:sym typeface="Oswald"/>
            </a:endParaRPr>
          </a:p>
          <a:p>
            <a:pPr marL="114300" lvl="0" indent="0" algn="l" rtl="0">
              <a:lnSpc>
                <a:spcPct val="100000"/>
              </a:lnSpc>
              <a:spcBef>
                <a:spcPts val="0"/>
              </a:spcBef>
              <a:spcAft>
                <a:spcPts val="0"/>
              </a:spcAft>
              <a:buSzPts val="1800"/>
              <a:buNone/>
            </a:pPr>
            <a:r>
              <a:rPr lang="en-US" sz="2400">
                <a:latin typeface="Oswald"/>
                <a:ea typeface="Oswald"/>
                <a:cs typeface="Oswald"/>
                <a:sym typeface="Oswald"/>
              </a:rPr>
              <a:t>To what extent do you believe this statement to be true?</a:t>
            </a:r>
            <a:endParaRPr sz="2400">
              <a:latin typeface="Oswald"/>
              <a:ea typeface="Oswald"/>
              <a:cs typeface="Oswald"/>
              <a:sym typeface="Oswald"/>
            </a:endParaRPr>
          </a:p>
          <a:p>
            <a:pPr marL="114300" lvl="0" indent="0" algn="l" rtl="0">
              <a:lnSpc>
                <a:spcPct val="100000"/>
              </a:lnSpc>
              <a:spcBef>
                <a:spcPts val="0"/>
              </a:spcBef>
              <a:spcAft>
                <a:spcPts val="0"/>
              </a:spcAft>
              <a:buSzPts val="1800"/>
              <a:buNone/>
            </a:pPr>
            <a:endParaRPr sz="2400">
              <a:latin typeface="Oswald"/>
              <a:ea typeface="Oswald"/>
              <a:cs typeface="Oswald"/>
              <a:sym typeface="Oswald"/>
            </a:endParaRPr>
          </a:p>
          <a:p>
            <a:pPr marL="914400" lvl="1" indent="-381000" algn="l" rtl="0">
              <a:lnSpc>
                <a:spcPct val="100000"/>
              </a:lnSpc>
              <a:spcBef>
                <a:spcPts val="0"/>
              </a:spcBef>
              <a:spcAft>
                <a:spcPts val="0"/>
              </a:spcAft>
              <a:buSzPts val="2400"/>
              <a:buFont typeface="Oswald"/>
              <a:buChar char="○"/>
            </a:pPr>
            <a:r>
              <a:rPr lang="en-US" sz="2400">
                <a:latin typeface="Oswald"/>
                <a:ea typeface="Oswald"/>
                <a:cs typeface="Oswald"/>
                <a:sym typeface="Oswald"/>
              </a:rPr>
              <a:t>Absolutely</a:t>
            </a:r>
            <a:endParaRPr sz="2400">
              <a:latin typeface="Oswald"/>
              <a:ea typeface="Oswald"/>
              <a:cs typeface="Oswald"/>
              <a:sym typeface="Oswald"/>
            </a:endParaRPr>
          </a:p>
          <a:p>
            <a:pPr marL="914400" lvl="1" indent="-381000" algn="l" rtl="0">
              <a:lnSpc>
                <a:spcPct val="100000"/>
              </a:lnSpc>
              <a:spcBef>
                <a:spcPts val="0"/>
              </a:spcBef>
              <a:spcAft>
                <a:spcPts val="0"/>
              </a:spcAft>
              <a:buSzPts val="2400"/>
              <a:buFont typeface="Oswald"/>
              <a:buChar char="○"/>
            </a:pPr>
            <a:r>
              <a:rPr lang="en-US" sz="2400">
                <a:latin typeface="Oswald"/>
                <a:ea typeface="Oswald"/>
                <a:cs typeface="Oswald"/>
                <a:sym typeface="Oswald"/>
              </a:rPr>
              <a:t>Somewhat true</a:t>
            </a:r>
            <a:endParaRPr sz="2400">
              <a:latin typeface="Oswald"/>
              <a:ea typeface="Oswald"/>
              <a:cs typeface="Oswald"/>
              <a:sym typeface="Oswald"/>
            </a:endParaRPr>
          </a:p>
          <a:p>
            <a:pPr marL="914400" lvl="1" indent="-381000" algn="l" rtl="0">
              <a:lnSpc>
                <a:spcPct val="100000"/>
              </a:lnSpc>
              <a:spcBef>
                <a:spcPts val="0"/>
              </a:spcBef>
              <a:spcAft>
                <a:spcPts val="0"/>
              </a:spcAft>
              <a:buSzPts val="2400"/>
              <a:buFont typeface="Oswald"/>
              <a:buChar char="○"/>
            </a:pPr>
            <a:r>
              <a:rPr lang="en-US" sz="2400">
                <a:latin typeface="Oswald"/>
                <a:ea typeface="Oswald"/>
                <a:cs typeface="Oswald"/>
                <a:sym typeface="Oswald"/>
              </a:rPr>
              <a:t>Not sure</a:t>
            </a:r>
            <a:endParaRPr sz="2400">
              <a:latin typeface="Oswald"/>
              <a:ea typeface="Oswald"/>
              <a:cs typeface="Oswald"/>
              <a:sym typeface="Oswald"/>
            </a:endParaRPr>
          </a:p>
          <a:p>
            <a:pPr marL="914400" lvl="1" indent="-381000" algn="l" rtl="0">
              <a:lnSpc>
                <a:spcPct val="100000"/>
              </a:lnSpc>
              <a:spcBef>
                <a:spcPts val="0"/>
              </a:spcBef>
              <a:spcAft>
                <a:spcPts val="0"/>
              </a:spcAft>
              <a:buSzPts val="2400"/>
              <a:buFont typeface="Oswald"/>
              <a:buChar char="○"/>
            </a:pPr>
            <a:r>
              <a:rPr lang="en-US" sz="2400">
                <a:latin typeface="Oswald"/>
                <a:ea typeface="Oswald"/>
                <a:cs typeface="Oswald"/>
                <a:sym typeface="Oswald"/>
              </a:rPr>
              <a:t>I don’t think so</a:t>
            </a:r>
            <a:endParaRPr sz="2400">
              <a:latin typeface="Oswald"/>
              <a:ea typeface="Oswald"/>
              <a:cs typeface="Oswald"/>
              <a:sym typeface="Oswald"/>
            </a:endParaRPr>
          </a:p>
          <a:p>
            <a:pPr marL="457200" lvl="0" indent="-228600" algn="l" rtl="0">
              <a:lnSpc>
                <a:spcPct val="115000"/>
              </a:lnSpc>
              <a:spcBef>
                <a:spcPts val="0"/>
              </a:spcBef>
              <a:spcAft>
                <a:spcPts val="0"/>
              </a:spcAft>
              <a:buSzPts val="1800"/>
              <a:buNone/>
            </a:pPr>
            <a:endParaRPr/>
          </a:p>
        </p:txBody>
      </p:sp>
      <p:pic>
        <p:nvPicPr>
          <p:cNvPr id="225" name="Google Shape;225;p5"/>
          <p:cNvPicPr preferRelativeResize="0"/>
          <p:nvPr/>
        </p:nvPicPr>
        <p:blipFill>
          <a:blip r:embed="rId3">
            <a:alphaModFix/>
          </a:blip>
          <a:stretch>
            <a:fillRect/>
          </a:stretch>
        </p:blipFill>
        <p:spPr>
          <a:xfrm>
            <a:off x="6640400" y="2031650"/>
            <a:ext cx="2191900" cy="219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
          <p:cNvSpPr txBox="1">
            <a:spLocks noGrp="1"/>
          </p:cNvSpPr>
          <p:nvPr>
            <p:ph type="title"/>
          </p:nvPr>
        </p:nvSpPr>
        <p:spPr>
          <a:xfrm>
            <a:off x="259425" y="0"/>
            <a:ext cx="8520600" cy="56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300" b="1">
                <a:solidFill>
                  <a:srgbClr val="387966"/>
                </a:solidFill>
              </a:rPr>
              <a:t>Let’s start with some definitions</a:t>
            </a:r>
            <a:endParaRPr sz="3300"/>
          </a:p>
        </p:txBody>
      </p:sp>
      <p:sp>
        <p:nvSpPr>
          <p:cNvPr id="231" name="Google Shape;231;p4"/>
          <p:cNvSpPr txBox="1">
            <a:spLocks noGrp="1"/>
          </p:cNvSpPr>
          <p:nvPr>
            <p:ph type="body" idx="1"/>
          </p:nvPr>
        </p:nvSpPr>
        <p:spPr>
          <a:xfrm>
            <a:off x="311700" y="860585"/>
            <a:ext cx="8520600" cy="384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100">
                <a:latin typeface="Oswald"/>
                <a:ea typeface="Oswald"/>
                <a:cs typeface="Oswald"/>
                <a:sym typeface="Oswald"/>
              </a:rPr>
              <a:t>What is your understanding of the following terms?</a:t>
            </a:r>
            <a:endParaRPr sz="3100">
              <a:latin typeface="Oswald"/>
              <a:ea typeface="Oswald"/>
              <a:cs typeface="Oswald"/>
              <a:sym typeface="Oswald"/>
            </a:endParaRPr>
          </a:p>
          <a:p>
            <a:pPr marL="114300" lvl="0" indent="0" algn="l" rtl="0">
              <a:lnSpc>
                <a:spcPct val="115000"/>
              </a:lnSpc>
              <a:spcBef>
                <a:spcPts val="0"/>
              </a:spcBef>
              <a:spcAft>
                <a:spcPts val="0"/>
              </a:spcAft>
              <a:buSzPts val="1800"/>
              <a:buNone/>
            </a:pPr>
            <a:endParaRPr sz="2300">
              <a:latin typeface="Oswald"/>
              <a:ea typeface="Oswald"/>
              <a:cs typeface="Oswald"/>
              <a:sym typeface="Oswald"/>
            </a:endParaRPr>
          </a:p>
          <a:p>
            <a:pPr marL="457200" lvl="0" indent="-400050" algn="l" rtl="0">
              <a:lnSpc>
                <a:spcPct val="115000"/>
              </a:lnSpc>
              <a:spcBef>
                <a:spcPts val="0"/>
              </a:spcBef>
              <a:spcAft>
                <a:spcPts val="0"/>
              </a:spcAft>
              <a:buSzPts val="2700"/>
              <a:buFont typeface="Oswald"/>
              <a:buChar char="●"/>
            </a:pPr>
            <a:r>
              <a:rPr lang="en-US" sz="3100">
                <a:latin typeface="Oswald"/>
                <a:ea typeface="Oswald"/>
                <a:cs typeface="Oswald"/>
                <a:sym typeface="Oswald"/>
              </a:rPr>
              <a:t>Perpetrator</a:t>
            </a:r>
            <a:endParaRPr sz="3100">
              <a:latin typeface="Oswald"/>
              <a:ea typeface="Oswald"/>
              <a:cs typeface="Oswald"/>
              <a:sym typeface="Oswald"/>
            </a:endParaRPr>
          </a:p>
          <a:p>
            <a:pPr marL="457200" lvl="0" indent="-400050" algn="l" rtl="0">
              <a:lnSpc>
                <a:spcPct val="115000"/>
              </a:lnSpc>
              <a:spcBef>
                <a:spcPts val="0"/>
              </a:spcBef>
              <a:spcAft>
                <a:spcPts val="0"/>
              </a:spcAft>
              <a:buSzPts val="2700"/>
              <a:buFont typeface="Oswald"/>
              <a:buChar char="●"/>
            </a:pPr>
            <a:r>
              <a:rPr lang="en-US" sz="3100">
                <a:latin typeface="Oswald"/>
                <a:ea typeface="Oswald"/>
                <a:cs typeface="Oswald"/>
                <a:sym typeface="Oswald"/>
              </a:rPr>
              <a:t>Facilitator</a:t>
            </a:r>
            <a:endParaRPr sz="3100">
              <a:latin typeface="Oswald"/>
              <a:ea typeface="Oswald"/>
              <a:cs typeface="Oswald"/>
              <a:sym typeface="Oswald"/>
            </a:endParaRPr>
          </a:p>
          <a:p>
            <a:pPr marL="457200" lvl="0" indent="-400050" algn="l" rtl="0">
              <a:lnSpc>
                <a:spcPct val="115000"/>
              </a:lnSpc>
              <a:spcBef>
                <a:spcPts val="0"/>
              </a:spcBef>
              <a:spcAft>
                <a:spcPts val="0"/>
              </a:spcAft>
              <a:buSzPts val="2700"/>
              <a:buFont typeface="Oswald"/>
              <a:buChar char="●"/>
            </a:pPr>
            <a:r>
              <a:rPr lang="en-US" sz="3100">
                <a:latin typeface="Oswald"/>
                <a:ea typeface="Oswald"/>
                <a:cs typeface="Oswald"/>
                <a:sym typeface="Oswald"/>
              </a:rPr>
              <a:t>Apathetic bystander</a:t>
            </a:r>
            <a:endParaRPr sz="3100">
              <a:latin typeface="Oswald"/>
              <a:ea typeface="Oswald"/>
              <a:cs typeface="Oswald"/>
              <a:sym typeface="Oswald"/>
            </a:endParaRPr>
          </a:p>
          <a:p>
            <a:pPr marL="457200" lvl="0" indent="-400050" algn="l" rtl="0">
              <a:lnSpc>
                <a:spcPct val="115000"/>
              </a:lnSpc>
              <a:spcBef>
                <a:spcPts val="0"/>
              </a:spcBef>
              <a:spcAft>
                <a:spcPts val="0"/>
              </a:spcAft>
              <a:buSzPts val="2700"/>
              <a:buFont typeface="Oswald"/>
              <a:buChar char="●"/>
            </a:pPr>
            <a:r>
              <a:rPr lang="en-US" sz="3100">
                <a:latin typeface="Oswald"/>
                <a:ea typeface="Oswald"/>
                <a:cs typeface="Oswald"/>
                <a:sym typeface="Oswald"/>
              </a:rPr>
              <a:t>Bystander intervention</a:t>
            </a:r>
            <a:endParaRPr sz="3100">
              <a:latin typeface="Oswald"/>
              <a:ea typeface="Oswald"/>
              <a:cs typeface="Oswald"/>
              <a:sym typeface="Oswald"/>
            </a:endParaRPr>
          </a:p>
          <a:p>
            <a:pPr marL="114300" lvl="0" indent="0" algn="l" rtl="0">
              <a:lnSpc>
                <a:spcPct val="115000"/>
              </a:lnSpc>
              <a:spcBef>
                <a:spcPts val="0"/>
              </a:spcBef>
              <a:spcAft>
                <a:spcPts val="0"/>
              </a:spcAft>
              <a:buSzPts val="1800"/>
              <a:buNone/>
            </a:pPr>
            <a:endParaRPr sz="2400">
              <a:latin typeface="Oswald"/>
              <a:ea typeface="Oswald"/>
              <a:cs typeface="Oswald"/>
              <a:sym typeface="Oswald"/>
            </a:endParaRPr>
          </a:p>
          <a:p>
            <a:pPr marL="114300" lvl="0" indent="0" algn="l" rtl="0">
              <a:lnSpc>
                <a:spcPct val="115000"/>
              </a:lnSpc>
              <a:spcBef>
                <a:spcPts val="0"/>
              </a:spcBef>
              <a:spcAft>
                <a:spcPts val="0"/>
              </a:spcAft>
              <a:buSzPts val="1800"/>
              <a:buNone/>
            </a:pPr>
            <a:endParaRPr sz="3100">
              <a:solidFill>
                <a:schemeClr val="dk1"/>
              </a:solidFill>
              <a:highlight>
                <a:srgbClr val="FF0000"/>
              </a:highlight>
              <a:latin typeface="Oswald"/>
              <a:ea typeface="Oswald"/>
              <a:cs typeface="Oswald"/>
              <a:sym typeface="Oswald"/>
            </a:endParaRPr>
          </a:p>
          <a:p>
            <a:pPr marL="457200" lvl="0" indent="-228600" algn="l" rtl="0">
              <a:lnSpc>
                <a:spcPct val="115000"/>
              </a:lnSpc>
              <a:spcBef>
                <a:spcPts val="0"/>
              </a:spcBef>
              <a:spcAft>
                <a:spcPts val="0"/>
              </a:spcAft>
              <a:buSzPts val="1800"/>
              <a:buNone/>
            </a:pPr>
            <a:endParaRPr sz="2700">
              <a:latin typeface="Oswald"/>
              <a:ea typeface="Oswald"/>
              <a:cs typeface="Oswald"/>
              <a:sym typeface="Oswald"/>
            </a:endParaRPr>
          </a:p>
          <a:p>
            <a:pPr marL="114300" lvl="0" indent="0" algn="l" rtl="0">
              <a:lnSpc>
                <a:spcPct val="115000"/>
              </a:lnSpc>
              <a:spcBef>
                <a:spcPts val="0"/>
              </a:spcBef>
              <a:spcAft>
                <a:spcPts val="0"/>
              </a:spcAft>
              <a:buSzPts val="1800"/>
              <a:buNone/>
            </a:pPr>
            <a:endParaRPr sz="2700">
              <a:latin typeface="Oswald"/>
              <a:ea typeface="Oswald"/>
              <a:cs typeface="Oswald"/>
              <a:sym typeface="Oswald"/>
            </a:endParaRPr>
          </a:p>
          <a:p>
            <a:pPr marL="457200" lvl="0" indent="-228600" algn="l" rtl="0">
              <a:lnSpc>
                <a:spcPct val="115000"/>
              </a:lnSpc>
              <a:spcBef>
                <a:spcPts val="0"/>
              </a:spcBef>
              <a:spcAft>
                <a:spcPts val="0"/>
              </a:spcAft>
              <a:buSzPts val="1800"/>
              <a:buNone/>
            </a:pPr>
            <a:endParaRPr sz="2700">
              <a:latin typeface="Oswald"/>
              <a:ea typeface="Oswald"/>
              <a:cs typeface="Oswald"/>
              <a:sym typeface="Oswald"/>
            </a:endParaRPr>
          </a:p>
        </p:txBody>
      </p:sp>
      <p:pic>
        <p:nvPicPr>
          <p:cNvPr id="232" name="Google Shape;232;p4"/>
          <p:cNvPicPr preferRelativeResize="0"/>
          <p:nvPr/>
        </p:nvPicPr>
        <p:blipFill>
          <a:blip r:embed="rId3">
            <a:alphaModFix/>
          </a:blip>
          <a:stretch>
            <a:fillRect/>
          </a:stretch>
        </p:blipFill>
        <p:spPr>
          <a:xfrm>
            <a:off x="6085450" y="1628300"/>
            <a:ext cx="2694575" cy="2694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7"/>
          <p:cNvSpPr txBox="1">
            <a:spLocks noGrp="1"/>
          </p:cNvSpPr>
          <p:nvPr>
            <p:ph type="title"/>
          </p:nvPr>
        </p:nvSpPr>
        <p:spPr>
          <a:xfrm>
            <a:off x="244625" y="98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800" b="1">
                <a:solidFill>
                  <a:srgbClr val="387966"/>
                </a:solidFill>
              </a:rPr>
              <a:t>Bystander Intervention</a:t>
            </a:r>
            <a:endParaRPr sz="3800"/>
          </a:p>
        </p:txBody>
      </p:sp>
      <p:sp>
        <p:nvSpPr>
          <p:cNvPr id="238" name="Google Shape;238;p57"/>
          <p:cNvSpPr txBox="1">
            <a:spLocks noGrp="1"/>
          </p:cNvSpPr>
          <p:nvPr>
            <p:ph type="body" idx="1"/>
          </p:nvPr>
        </p:nvSpPr>
        <p:spPr>
          <a:xfrm>
            <a:off x="173825" y="863550"/>
            <a:ext cx="71250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a:latin typeface="Oswald"/>
                <a:ea typeface="Oswald"/>
                <a:cs typeface="Oswald"/>
                <a:sym typeface="Oswald"/>
              </a:rPr>
              <a:t>Bystander – “</a:t>
            </a:r>
            <a:r>
              <a:rPr lang="en-US" i="0">
                <a:solidFill>
                  <a:schemeClr val="dk1"/>
                </a:solidFill>
                <a:latin typeface="Oswald"/>
                <a:ea typeface="Oswald"/>
                <a:cs typeface="Oswald"/>
                <a:sym typeface="Oswald"/>
              </a:rPr>
              <a:t>a </a:t>
            </a:r>
            <a:r>
              <a:rPr lang="en-US" i="0" u="sng" strike="noStrike">
                <a:solidFill>
                  <a:schemeClr val="dk1"/>
                </a:solidFill>
                <a:latin typeface="Oswald"/>
                <a:ea typeface="Oswald"/>
                <a:cs typeface="Oswald"/>
                <a:sym typeface="Oswald"/>
                <a:hlinkClick r:id="rId3">
                  <a:extLst>
                    <a:ext uri="{A12FA001-AC4F-418D-AE19-62706E023703}">
                      <ahyp:hlinkClr xmlns:ahyp="http://schemas.microsoft.com/office/drawing/2018/hyperlinkcolor" val="tx"/>
                    </a:ext>
                  </a:extLst>
                </a:hlinkClick>
              </a:rPr>
              <a:t>person</a:t>
            </a:r>
            <a:r>
              <a:rPr lang="en-US" i="0">
                <a:solidFill>
                  <a:schemeClr val="dk1"/>
                </a:solidFill>
                <a:latin typeface="Oswald"/>
                <a:ea typeface="Oswald"/>
                <a:cs typeface="Oswald"/>
                <a:sym typeface="Oswald"/>
              </a:rPr>
              <a:t> who is </a:t>
            </a:r>
            <a:r>
              <a:rPr lang="en-US" i="0" u="sng" strike="noStrike">
                <a:solidFill>
                  <a:schemeClr val="dk1"/>
                </a:solidFill>
                <a:latin typeface="Oswald"/>
                <a:ea typeface="Oswald"/>
                <a:cs typeface="Oswald"/>
                <a:sym typeface="Oswald"/>
                <a:hlinkClick r:id="rId4">
                  <a:extLst>
                    <a:ext uri="{A12FA001-AC4F-418D-AE19-62706E023703}">
                      <ahyp:hlinkClr xmlns:ahyp="http://schemas.microsoft.com/office/drawing/2018/hyperlinkcolor" val="tx"/>
                    </a:ext>
                  </a:extLst>
                </a:hlinkClick>
              </a:rPr>
              <a:t>standing</a:t>
            </a:r>
            <a:r>
              <a:rPr lang="en-US" i="0">
                <a:solidFill>
                  <a:schemeClr val="dk1"/>
                </a:solidFill>
                <a:latin typeface="Oswald"/>
                <a:ea typeface="Oswald"/>
                <a:cs typeface="Oswald"/>
                <a:sym typeface="Oswald"/>
              </a:rPr>
              <a:t> near and </a:t>
            </a:r>
            <a:r>
              <a:rPr lang="en-US" i="0" u="sng" strike="noStrike">
                <a:solidFill>
                  <a:schemeClr val="dk1"/>
                </a:solidFill>
                <a:latin typeface="Oswald"/>
                <a:ea typeface="Oswald"/>
                <a:cs typeface="Oswald"/>
                <a:sym typeface="Oswald"/>
                <a:hlinkClick r:id="rId5">
                  <a:extLst>
                    <a:ext uri="{A12FA001-AC4F-418D-AE19-62706E023703}">
                      <ahyp:hlinkClr xmlns:ahyp="http://schemas.microsoft.com/office/drawing/2018/hyperlinkcolor" val="tx"/>
                    </a:ext>
                  </a:extLst>
                </a:hlinkClick>
              </a:rPr>
              <a:t>watching</a:t>
            </a:r>
            <a:r>
              <a:rPr lang="en-US" i="0">
                <a:solidFill>
                  <a:schemeClr val="dk1"/>
                </a:solidFill>
                <a:latin typeface="Oswald"/>
                <a:ea typeface="Oswald"/>
                <a:cs typeface="Oswald"/>
                <a:sym typeface="Oswald"/>
              </a:rPr>
              <a:t> something that is </a:t>
            </a:r>
            <a:r>
              <a:rPr lang="en-US" i="0" u="sng" strike="noStrike">
                <a:solidFill>
                  <a:schemeClr val="dk1"/>
                </a:solidFill>
                <a:latin typeface="Oswald"/>
                <a:ea typeface="Oswald"/>
                <a:cs typeface="Oswald"/>
                <a:sym typeface="Oswald"/>
                <a:hlinkClick r:id="rId6">
                  <a:extLst>
                    <a:ext uri="{A12FA001-AC4F-418D-AE19-62706E023703}">
                      <ahyp:hlinkClr xmlns:ahyp="http://schemas.microsoft.com/office/drawing/2018/hyperlinkcolor" val="tx"/>
                    </a:ext>
                  </a:extLst>
                </a:hlinkClick>
              </a:rPr>
              <a:t>happening</a:t>
            </a:r>
            <a:r>
              <a:rPr lang="en-US" i="0">
                <a:solidFill>
                  <a:schemeClr val="dk1"/>
                </a:solidFill>
                <a:latin typeface="Oswald"/>
                <a:ea typeface="Oswald"/>
                <a:cs typeface="Oswald"/>
                <a:sym typeface="Oswald"/>
              </a:rPr>
              <a:t> but is not taking </a:t>
            </a:r>
            <a:r>
              <a:rPr lang="en-US" i="0" u="sng" strike="noStrike">
                <a:solidFill>
                  <a:schemeClr val="dk1"/>
                </a:solidFill>
                <a:latin typeface="Oswald"/>
                <a:ea typeface="Oswald"/>
                <a:cs typeface="Oswald"/>
                <a:sym typeface="Oswald"/>
                <a:hlinkClick r:id="rId7">
                  <a:extLst>
                    <a:ext uri="{A12FA001-AC4F-418D-AE19-62706E023703}">
                      <ahyp:hlinkClr xmlns:ahyp="http://schemas.microsoft.com/office/drawing/2018/hyperlinkcolor" val="tx"/>
                    </a:ext>
                  </a:extLst>
                </a:hlinkClick>
              </a:rPr>
              <a:t>part</a:t>
            </a:r>
            <a:r>
              <a:rPr lang="en-US" i="0">
                <a:solidFill>
                  <a:schemeClr val="dk1"/>
                </a:solidFill>
                <a:latin typeface="Oswald"/>
                <a:ea typeface="Oswald"/>
                <a:cs typeface="Oswald"/>
                <a:sym typeface="Oswald"/>
              </a:rPr>
              <a:t> in it” </a:t>
            </a:r>
            <a:r>
              <a:rPr lang="en-US" sz="1800" i="0">
                <a:solidFill>
                  <a:schemeClr val="dk1"/>
                </a:solidFill>
                <a:latin typeface="Oswald"/>
                <a:ea typeface="Oswald"/>
                <a:cs typeface="Oswald"/>
                <a:sym typeface="Oswald"/>
              </a:rPr>
              <a:t>(</a:t>
            </a:r>
            <a:r>
              <a:rPr lang="en-US" sz="1800" i="0" u="sng">
                <a:solidFill>
                  <a:schemeClr val="dk1"/>
                </a:solidFill>
                <a:latin typeface="Oswald"/>
                <a:ea typeface="Oswald"/>
                <a:cs typeface="Oswald"/>
                <a:sym typeface="Oswald"/>
                <a:hlinkClick r:id="rId8">
                  <a:extLst>
                    <a:ext uri="{A12FA001-AC4F-418D-AE19-62706E023703}">
                      <ahyp:hlinkClr xmlns:ahyp="http://schemas.microsoft.com/office/drawing/2018/hyperlinkcolor" val="tx"/>
                    </a:ext>
                  </a:extLst>
                </a:hlinkClick>
              </a:rPr>
              <a:t>https://dictionary.cambridge.org/dictionary/english/bystander</a:t>
            </a:r>
            <a:r>
              <a:rPr lang="en-US" sz="1800" i="0">
                <a:solidFill>
                  <a:schemeClr val="dk1"/>
                </a:solidFill>
                <a:latin typeface="Oswald"/>
                <a:ea typeface="Oswald"/>
                <a:cs typeface="Oswald"/>
                <a:sym typeface="Oswald"/>
              </a:rPr>
              <a:t>)</a:t>
            </a:r>
            <a:endParaRPr sz="2400">
              <a:latin typeface="Oswald"/>
              <a:ea typeface="Oswald"/>
              <a:cs typeface="Oswald"/>
              <a:sym typeface="Oswald"/>
            </a:endParaRPr>
          </a:p>
          <a:p>
            <a:pPr marL="457200" lvl="0" indent="-228600" algn="l" rtl="0">
              <a:lnSpc>
                <a:spcPct val="115000"/>
              </a:lnSpc>
              <a:spcBef>
                <a:spcPts val="0"/>
              </a:spcBef>
              <a:spcAft>
                <a:spcPts val="0"/>
              </a:spcAft>
              <a:buSzPts val="1800"/>
              <a:buNone/>
            </a:pPr>
            <a:endParaRPr sz="2400">
              <a:latin typeface="Oswald"/>
              <a:ea typeface="Oswald"/>
              <a:cs typeface="Oswald"/>
              <a:sym typeface="Oswald"/>
            </a:endParaRPr>
          </a:p>
          <a:p>
            <a:pPr marL="457200" lvl="0" indent="-342900" algn="l" rtl="0">
              <a:lnSpc>
                <a:spcPct val="115000"/>
              </a:lnSpc>
              <a:spcBef>
                <a:spcPts val="0"/>
              </a:spcBef>
              <a:spcAft>
                <a:spcPts val="0"/>
              </a:spcAft>
              <a:buSzPts val="1800"/>
              <a:buChar char="●"/>
            </a:pPr>
            <a:r>
              <a:rPr lang="en-US">
                <a:latin typeface="Oswald"/>
                <a:ea typeface="Oswald"/>
                <a:cs typeface="Oswald"/>
                <a:sym typeface="Oswald"/>
              </a:rPr>
              <a:t>Intervention – </a:t>
            </a:r>
            <a:r>
              <a:rPr lang="en-US" sz="2400">
                <a:latin typeface="Oswald"/>
                <a:ea typeface="Oswald"/>
                <a:cs typeface="Oswald"/>
                <a:sym typeface="Oswald"/>
              </a:rPr>
              <a:t>“</a:t>
            </a:r>
            <a:r>
              <a:rPr lang="en-US" i="0">
                <a:solidFill>
                  <a:schemeClr val="dk1"/>
                </a:solidFill>
                <a:latin typeface="Oswald"/>
                <a:ea typeface="Oswald"/>
                <a:cs typeface="Oswald"/>
                <a:sym typeface="Oswald"/>
              </a:rPr>
              <a:t>the </a:t>
            </a:r>
            <a:r>
              <a:rPr lang="en-US" i="0" u="sng" strike="noStrike">
                <a:solidFill>
                  <a:schemeClr val="dk1"/>
                </a:solidFill>
                <a:latin typeface="Oswald"/>
                <a:ea typeface="Oswald"/>
                <a:cs typeface="Oswald"/>
                <a:sym typeface="Oswald"/>
                <a:hlinkClick r:id="rId9">
                  <a:extLst>
                    <a:ext uri="{A12FA001-AC4F-418D-AE19-62706E023703}">
                      <ahyp:hlinkClr xmlns:ahyp="http://schemas.microsoft.com/office/drawing/2018/hyperlinkcolor" val="tx"/>
                    </a:ext>
                  </a:extLst>
                </a:hlinkClick>
              </a:rPr>
              <a:t>action</a:t>
            </a:r>
            <a:r>
              <a:rPr lang="en-US" i="0">
                <a:solidFill>
                  <a:schemeClr val="dk1"/>
                </a:solidFill>
                <a:latin typeface="Oswald"/>
                <a:ea typeface="Oswald"/>
                <a:cs typeface="Oswald"/>
                <a:sym typeface="Oswald"/>
              </a:rPr>
              <a:t> of </a:t>
            </a:r>
            <a:r>
              <a:rPr lang="en-US" i="0" u="sng" strike="noStrike">
                <a:solidFill>
                  <a:schemeClr val="dk1"/>
                </a:solidFill>
                <a:latin typeface="Oswald"/>
                <a:ea typeface="Oswald"/>
                <a:cs typeface="Oswald"/>
                <a:sym typeface="Oswald"/>
                <a:hlinkClick r:id="rId10">
                  <a:extLst>
                    <a:ext uri="{A12FA001-AC4F-418D-AE19-62706E023703}">
                      <ahyp:hlinkClr xmlns:ahyp="http://schemas.microsoft.com/office/drawing/2018/hyperlinkcolor" val="tx"/>
                    </a:ext>
                  </a:extLst>
                </a:hlinkClick>
              </a:rPr>
              <a:t>becoming</a:t>
            </a:r>
            <a:r>
              <a:rPr lang="en-US" i="0">
                <a:solidFill>
                  <a:schemeClr val="dk1"/>
                </a:solidFill>
                <a:latin typeface="Oswald"/>
                <a:ea typeface="Oswald"/>
                <a:cs typeface="Oswald"/>
                <a:sym typeface="Oswald"/>
              </a:rPr>
              <a:t> </a:t>
            </a:r>
            <a:r>
              <a:rPr lang="en-US" i="0" u="sng" strike="noStrike">
                <a:solidFill>
                  <a:schemeClr val="dk1"/>
                </a:solidFill>
                <a:latin typeface="Oswald"/>
                <a:ea typeface="Oswald"/>
                <a:cs typeface="Oswald"/>
                <a:sym typeface="Oswald"/>
                <a:hlinkClick r:id="rId11">
                  <a:extLst>
                    <a:ext uri="{A12FA001-AC4F-418D-AE19-62706E023703}">
                      <ahyp:hlinkClr xmlns:ahyp="http://schemas.microsoft.com/office/drawing/2018/hyperlinkcolor" val="tx"/>
                    </a:ext>
                  </a:extLst>
                </a:hlinkClick>
              </a:rPr>
              <a:t>intentionally</a:t>
            </a:r>
            <a:r>
              <a:rPr lang="en-US" i="0">
                <a:solidFill>
                  <a:schemeClr val="dk1"/>
                </a:solidFill>
                <a:latin typeface="Oswald"/>
                <a:ea typeface="Oswald"/>
                <a:cs typeface="Oswald"/>
                <a:sym typeface="Oswald"/>
              </a:rPr>
              <a:t> </a:t>
            </a:r>
            <a:r>
              <a:rPr lang="en-US" i="0" u="sng" strike="noStrike">
                <a:solidFill>
                  <a:schemeClr val="dk1"/>
                </a:solidFill>
                <a:latin typeface="Oswald"/>
                <a:ea typeface="Oswald"/>
                <a:cs typeface="Oswald"/>
                <a:sym typeface="Oswald"/>
                <a:hlinkClick r:id="rId12">
                  <a:extLst>
                    <a:ext uri="{A12FA001-AC4F-418D-AE19-62706E023703}">
                      <ahyp:hlinkClr xmlns:ahyp="http://schemas.microsoft.com/office/drawing/2018/hyperlinkcolor" val="tx"/>
                    </a:ext>
                  </a:extLst>
                </a:hlinkClick>
              </a:rPr>
              <a:t>involved</a:t>
            </a:r>
            <a:r>
              <a:rPr lang="en-US" i="0">
                <a:solidFill>
                  <a:schemeClr val="dk1"/>
                </a:solidFill>
                <a:latin typeface="Oswald"/>
                <a:ea typeface="Oswald"/>
                <a:cs typeface="Oswald"/>
                <a:sym typeface="Oswald"/>
              </a:rPr>
              <a:t> in a </a:t>
            </a:r>
            <a:r>
              <a:rPr lang="en-US" i="0" u="sng" strike="noStrike">
                <a:solidFill>
                  <a:schemeClr val="dk1"/>
                </a:solidFill>
                <a:latin typeface="Oswald"/>
                <a:ea typeface="Oswald"/>
                <a:cs typeface="Oswald"/>
                <a:sym typeface="Oswald"/>
                <a:hlinkClick r:id="rId13">
                  <a:extLst>
                    <a:ext uri="{A12FA001-AC4F-418D-AE19-62706E023703}">
                      <ahyp:hlinkClr xmlns:ahyp="http://schemas.microsoft.com/office/drawing/2018/hyperlinkcolor" val="tx"/>
                    </a:ext>
                  </a:extLst>
                </a:hlinkClick>
              </a:rPr>
              <a:t>difficult</a:t>
            </a:r>
            <a:r>
              <a:rPr lang="en-US" i="0">
                <a:solidFill>
                  <a:schemeClr val="dk1"/>
                </a:solidFill>
                <a:latin typeface="Oswald"/>
                <a:ea typeface="Oswald"/>
                <a:cs typeface="Oswald"/>
                <a:sym typeface="Oswald"/>
              </a:rPr>
              <a:t> </a:t>
            </a:r>
            <a:r>
              <a:rPr lang="en-US" i="0" u="sng" strike="noStrike">
                <a:solidFill>
                  <a:schemeClr val="dk1"/>
                </a:solidFill>
                <a:latin typeface="Oswald"/>
                <a:ea typeface="Oswald"/>
                <a:cs typeface="Oswald"/>
                <a:sym typeface="Oswald"/>
                <a:hlinkClick r:id="rId14">
                  <a:extLst>
                    <a:ext uri="{A12FA001-AC4F-418D-AE19-62706E023703}">
                      <ahyp:hlinkClr xmlns:ahyp="http://schemas.microsoft.com/office/drawing/2018/hyperlinkcolor" val="tx"/>
                    </a:ext>
                  </a:extLst>
                </a:hlinkClick>
              </a:rPr>
              <a:t>situation</a:t>
            </a:r>
            <a:r>
              <a:rPr lang="en-US" i="0">
                <a:solidFill>
                  <a:schemeClr val="dk1"/>
                </a:solidFill>
                <a:latin typeface="Oswald"/>
                <a:ea typeface="Oswald"/>
                <a:cs typeface="Oswald"/>
                <a:sym typeface="Oswald"/>
              </a:rPr>
              <a:t>, in </a:t>
            </a:r>
            <a:r>
              <a:rPr lang="en-US" i="0" u="sng" strike="noStrike">
                <a:solidFill>
                  <a:schemeClr val="dk1"/>
                </a:solidFill>
                <a:latin typeface="Oswald"/>
                <a:ea typeface="Oswald"/>
                <a:cs typeface="Oswald"/>
                <a:sym typeface="Oswald"/>
                <a:hlinkClick r:id="rId15">
                  <a:extLst>
                    <a:ext uri="{A12FA001-AC4F-418D-AE19-62706E023703}">
                      <ahyp:hlinkClr xmlns:ahyp="http://schemas.microsoft.com/office/drawing/2018/hyperlinkcolor" val="tx"/>
                    </a:ext>
                  </a:extLst>
                </a:hlinkClick>
              </a:rPr>
              <a:t>order</a:t>
            </a:r>
            <a:r>
              <a:rPr lang="en-US" i="0">
                <a:solidFill>
                  <a:schemeClr val="dk1"/>
                </a:solidFill>
                <a:latin typeface="Oswald"/>
                <a:ea typeface="Oswald"/>
                <a:cs typeface="Oswald"/>
                <a:sym typeface="Oswald"/>
              </a:rPr>
              <a:t> to </a:t>
            </a:r>
            <a:r>
              <a:rPr lang="en-US" i="0" u="sng" strike="noStrike">
                <a:solidFill>
                  <a:schemeClr val="dk1"/>
                </a:solidFill>
                <a:latin typeface="Oswald"/>
                <a:ea typeface="Oswald"/>
                <a:cs typeface="Oswald"/>
                <a:sym typeface="Oswald"/>
                <a:hlinkClick r:id="rId16">
                  <a:extLst>
                    <a:ext uri="{A12FA001-AC4F-418D-AE19-62706E023703}">
                      <ahyp:hlinkClr xmlns:ahyp="http://schemas.microsoft.com/office/drawing/2018/hyperlinkcolor" val="tx"/>
                    </a:ext>
                  </a:extLst>
                </a:hlinkClick>
              </a:rPr>
              <a:t>improve</a:t>
            </a:r>
            <a:r>
              <a:rPr lang="en-US" i="0">
                <a:solidFill>
                  <a:schemeClr val="dk1"/>
                </a:solidFill>
                <a:latin typeface="Oswald"/>
                <a:ea typeface="Oswald"/>
                <a:cs typeface="Oswald"/>
                <a:sym typeface="Oswald"/>
              </a:rPr>
              <a:t> it or </a:t>
            </a:r>
            <a:r>
              <a:rPr lang="en-US" i="0" u="sng" strike="noStrike">
                <a:solidFill>
                  <a:schemeClr val="dk1"/>
                </a:solidFill>
                <a:latin typeface="Oswald"/>
                <a:ea typeface="Oswald"/>
                <a:cs typeface="Oswald"/>
                <a:sym typeface="Oswald"/>
                <a:hlinkClick r:id="rId17">
                  <a:extLst>
                    <a:ext uri="{A12FA001-AC4F-418D-AE19-62706E023703}">
                      <ahyp:hlinkClr xmlns:ahyp="http://schemas.microsoft.com/office/drawing/2018/hyperlinkcolor" val="tx"/>
                    </a:ext>
                  </a:extLst>
                </a:hlinkClick>
              </a:rPr>
              <a:t>prevent</a:t>
            </a:r>
            <a:r>
              <a:rPr lang="en-US" i="0">
                <a:solidFill>
                  <a:schemeClr val="dk1"/>
                </a:solidFill>
                <a:latin typeface="Oswald"/>
                <a:ea typeface="Oswald"/>
                <a:cs typeface="Oswald"/>
                <a:sym typeface="Oswald"/>
              </a:rPr>
              <a:t> it from getting </a:t>
            </a:r>
            <a:r>
              <a:rPr lang="en-US" i="0" u="sng" strike="noStrike">
                <a:solidFill>
                  <a:schemeClr val="dk1"/>
                </a:solidFill>
                <a:latin typeface="Oswald"/>
                <a:ea typeface="Oswald"/>
                <a:cs typeface="Oswald"/>
                <a:sym typeface="Oswald"/>
                <a:hlinkClick r:id="rId18">
                  <a:extLst>
                    <a:ext uri="{A12FA001-AC4F-418D-AE19-62706E023703}">
                      <ahyp:hlinkClr xmlns:ahyp="http://schemas.microsoft.com/office/drawing/2018/hyperlinkcolor" val="tx"/>
                    </a:ext>
                  </a:extLst>
                </a:hlinkClick>
              </a:rPr>
              <a:t>worse</a:t>
            </a:r>
            <a:r>
              <a:rPr lang="en-US" u="none" strike="noStrike">
                <a:solidFill>
                  <a:schemeClr val="dk1"/>
                </a:solidFill>
                <a:latin typeface="Oswald"/>
                <a:ea typeface="Oswald"/>
                <a:cs typeface="Oswald"/>
                <a:sym typeface="Oswald"/>
              </a:rPr>
              <a:t>” </a:t>
            </a:r>
            <a:r>
              <a:rPr lang="en-US" sz="1800" u="none" strike="noStrike">
                <a:solidFill>
                  <a:schemeClr val="dk1"/>
                </a:solidFill>
                <a:latin typeface="Oswald"/>
                <a:ea typeface="Oswald"/>
                <a:cs typeface="Oswald"/>
                <a:sym typeface="Oswald"/>
              </a:rPr>
              <a:t>(</a:t>
            </a:r>
            <a:r>
              <a:rPr lang="en-US" sz="1800" u="sng" strike="noStrike">
                <a:solidFill>
                  <a:schemeClr val="dk1"/>
                </a:solidFill>
                <a:latin typeface="Oswald"/>
                <a:ea typeface="Oswald"/>
                <a:cs typeface="Oswald"/>
                <a:sym typeface="Oswald"/>
                <a:hlinkClick r:id="rId19">
                  <a:extLst>
                    <a:ext uri="{A12FA001-AC4F-418D-AE19-62706E023703}">
                      <ahyp:hlinkClr xmlns:ahyp="http://schemas.microsoft.com/office/drawing/2018/hyperlinkcolor" val="tx"/>
                    </a:ext>
                  </a:extLst>
                </a:hlinkClick>
              </a:rPr>
              <a:t>https://dictionary.cambridge.org/dictionary/english/intervention</a:t>
            </a:r>
            <a:r>
              <a:rPr lang="en-US" sz="1800" u="none" strike="noStrike">
                <a:solidFill>
                  <a:schemeClr val="dk1"/>
                </a:solidFill>
                <a:latin typeface="Oswald"/>
                <a:ea typeface="Oswald"/>
                <a:cs typeface="Oswald"/>
                <a:sym typeface="Oswald"/>
              </a:rPr>
              <a:t>)</a:t>
            </a:r>
            <a:endParaRPr sz="2400">
              <a:latin typeface="Oswald"/>
              <a:ea typeface="Oswald"/>
              <a:cs typeface="Oswald"/>
              <a:sym typeface="Oswald"/>
            </a:endParaRPr>
          </a:p>
          <a:p>
            <a:pPr marL="457200" lvl="0" indent="-228600" algn="l" rtl="0">
              <a:lnSpc>
                <a:spcPct val="115000"/>
              </a:lnSpc>
              <a:spcBef>
                <a:spcPts val="0"/>
              </a:spcBef>
              <a:spcAft>
                <a:spcPts val="0"/>
              </a:spcAft>
              <a:buSzPts val="1800"/>
              <a:buNone/>
            </a:pPr>
            <a:endParaRPr>
              <a:latin typeface="Oswald"/>
              <a:ea typeface="Oswald"/>
              <a:cs typeface="Oswald"/>
              <a:sym typeface="Oswald"/>
            </a:endParaRPr>
          </a:p>
        </p:txBody>
      </p:sp>
      <p:pic>
        <p:nvPicPr>
          <p:cNvPr id="239" name="Google Shape;239;p57"/>
          <p:cNvPicPr preferRelativeResize="0"/>
          <p:nvPr/>
        </p:nvPicPr>
        <p:blipFill>
          <a:blip r:embed="rId20">
            <a:alphaModFix/>
          </a:blip>
          <a:stretch>
            <a:fillRect/>
          </a:stretch>
        </p:blipFill>
        <p:spPr>
          <a:xfrm>
            <a:off x="6755400" y="492082"/>
            <a:ext cx="2143975" cy="2143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4"/>
          <p:cNvSpPr txBox="1">
            <a:spLocks noGrp="1"/>
          </p:cNvSpPr>
          <p:nvPr>
            <p:ph type="title"/>
          </p:nvPr>
        </p:nvSpPr>
        <p:spPr>
          <a:xfrm>
            <a:off x="83100" y="117766"/>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Bystander Intervention: What steps are involved?</a:t>
            </a:r>
            <a:endParaRPr/>
          </a:p>
        </p:txBody>
      </p:sp>
      <p:sp>
        <p:nvSpPr>
          <p:cNvPr id="245" name="Google Shape;245;p14"/>
          <p:cNvSpPr txBox="1">
            <a:spLocks noGrp="1"/>
          </p:cNvSpPr>
          <p:nvPr>
            <p:ph type="body" idx="1"/>
          </p:nvPr>
        </p:nvSpPr>
        <p:spPr>
          <a:xfrm>
            <a:off x="159300" y="863550"/>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500">
                <a:latin typeface="Oswald"/>
                <a:ea typeface="Oswald"/>
                <a:cs typeface="Oswald"/>
                <a:sym typeface="Oswald"/>
              </a:rPr>
              <a:t>Jot down your thoughts to the following questions and then share your ideas with the class:</a:t>
            </a:r>
            <a:endParaRPr sz="2500">
              <a:latin typeface="Oswald"/>
              <a:ea typeface="Oswald"/>
              <a:cs typeface="Oswald"/>
              <a:sym typeface="Oswald"/>
            </a:endParaRPr>
          </a:p>
          <a:p>
            <a:pPr marL="114300" lvl="0" indent="0" algn="l" rtl="0">
              <a:lnSpc>
                <a:spcPct val="115000"/>
              </a:lnSpc>
              <a:spcBef>
                <a:spcPts val="0"/>
              </a:spcBef>
              <a:spcAft>
                <a:spcPts val="0"/>
              </a:spcAft>
              <a:buSzPts val="1800"/>
              <a:buNone/>
            </a:pPr>
            <a:endParaRPr sz="1400">
              <a:latin typeface="Oswald"/>
              <a:ea typeface="Oswald"/>
              <a:cs typeface="Oswald"/>
              <a:sym typeface="Oswald"/>
            </a:endParaRPr>
          </a:p>
          <a:p>
            <a:pPr marL="457200" lvl="0" indent="-361950" algn="l" rtl="0">
              <a:lnSpc>
                <a:spcPct val="115000"/>
              </a:lnSpc>
              <a:spcBef>
                <a:spcPts val="0"/>
              </a:spcBef>
              <a:spcAft>
                <a:spcPts val="0"/>
              </a:spcAft>
              <a:buSzPts val="2100"/>
              <a:buFont typeface="Oswald"/>
              <a:buChar char="●"/>
            </a:pPr>
            <a:r>
              <a:rPr lang="en-US" sz="2500">
                <a:latin typeface="Oswald"/>
                <a:ea typeface="Oswald"/>
                <a:cs typeface="Oswald"/>
                <a:sym typeface="Oswald"/>
              </a:rPr>
              <a:t>When can someone intervene? </a:t>
            </a:r>
            <a:endParaRPr sz="2500">
              <a:latin typeface="Oswald"/>
              <a:ea typeface="Oswald"/>
              <a:cs typeface="Oswald"/>
              <a:sym typeface="Oswald"/>
            </a:endParaRPr>
          </a:p>
          <a:p>
            <a:pPr marL="457200" lvl="0" indent="-361950" algn="l" rtl="0">
              <a:lnSpc>
                <a:spcPct val="115000"/>
              </a:lnSpc>
              <a:spcBef>
                <a:spcPts val="0"/>
              </a:spcBef>
              <a:spcAft>
                <a:spcPts val="0"/>
              </a:spcAft>
              <a:buSzPts val="2100"/>
              <a:buFont typeface="Oswald"/>
              <a:buChar char="●"/>
            </a:pPr>
            <a:r>
              <a:rPr lang="en-US" sz="2500">
                <a:latin typeface="Oswald"/>
                <a:ea typeface="Oswald"/>
                <a:cs typeface="Oswald"/>
                <a:sym typeface="Oswald"/>
              </a:rPr>
              <a:t>What are safe ways to intervene (as opposed to unsafe ways)? Provide examples.</a:t>
            </a:r>
            <a:endParaRPr sz="2500">
              <a:latin typeface="Oswald"/>
              <a:ea typeface="Oswald"/>
              <a:cs typeface="Oswald"/>
              <a:sym typeface="Oswald"/>
            </a:endParaRPr>
          </a:p>
          <a:p>
            <a:pPr marL="457200" lvl="0" indent="-361950" algn="l" rtl="0">
              <a:lnSpc>
                <a:spcPct val="115000"/>
              </a:lnSpc>
              <a:spcBef>
                <a:spcPts val="0"/>
              </a:spcBef>
              <a:spcAft>
                <a:spcPts val="0"/>
              </a:spcAft>
              <a:buSzPts val="2100"/>
              <a:buFont typeface="Oswald"/>
              <a:buChar char="●"/>
            </a:pPr>
            <a:r>
              <a:rPr lang="en-US" sz="2500">
                <a:latin typeface="Oswald"/>
                <a:ea typeface="Oswald"/>
                <a:cs typeface="Oswald"/>
                <a:sym typeface="Oswald"/>
              </a:rPr>
              <a:t>What steps are involved in intervening? </a:t>
            </a:r>
            <a:endParaRPr sz="2500">
              <a:latin typeface="Oswald"/>
              <a:ea typeface="Oswald"/>
              <a:cs typeface="Oswald"/>
              <a:sym typeface="Oswald"/>
            </a:endParaRPr>
          </a:p>
        </p:txBody>
      </p:sp>
      <p:pic>
        <p:nvPicPr>
          <p:cNvPr id="246" name="Google Shape;246;p14"/>
          <p:cNvPicPr preferRelativeResize="0"/>
          <p:nvPr/>
        </p:nvPicPr>
        <p:blipFill>
          <a:blip r:embed="rId3">
            <a:alphaModFix/>
          </a:blip>
          <a:stretch>
            <a:fillRect/>
          </a:stretch>
        </p:blipFill>
        <p:spPr>
          <a:xfrm>
            <a:off x="6370775" y="2992650"/>
            <a:ext cx="2337424" cy="1316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5"/>
          <p:cNvSpPr txBox="1">
            <a:spLocks noGrp="1"/>
          </p:cNvSpPr>
          <p:nvPr>
            <p:ph type="title"/>
          </p:nvPr>
        </p:nvSpPr>
        <p:spPr>
          <a:xfrm>
            <a:off x="0" y="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800" b="1">
                <a:solidFill>
                  <a:srgbClr val="387966"/>
                </a:solidFill>
              </a:rPr>
              <a:t>Bystander Intervention: The 5D Model</a:t>
            </a:r>
            <a:endParaRPr sz="3800"/>
          </a:p>
        </p:txBody>
      </p:sp>
      <p:sp>
        <p:nvSpPr>
          <p:cNvPr id="252" name="Google Shape;252;p15"/>
          <p:cNvSpPr txBox="1">
            <a:spLocks noGrp="1"/>
          </p:cNvSpPr>
          <p:nvPr>
            <p:ph type="body" idx="1"/>
          </p:nvPr>
        </p:nvSpPr>
        <p:spPr>
          <a:xfrm>
            <a:off x="330099" y="769451"/>
            <a:ext cx="2979300" cy="3015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3200">
                <a:solidFill>
                  <a:schemeClr val="dk2"/>
                </a:solidFill>
                <a:latin typeface="Oswald"/>
                <a:ea typeface="Oswald"/>
                <a:cs typeface="Oswald"/>
                <a:sym typeface="Oswald"/>
              </a:rPr>
              <a:t>The 5 D’s:</a:t>
            </a:r>
            <a:endParaRPr sz="3200">
              <a:solidFill>
                <a:schemeClr val="dk2"/>
              </a:solidFill>
              <a:latin typeface="Oswald"/>
              <a:ea typeface="Oswald"/>
              <a:cs typeface="Oswald"/>
              <a:sym typeface="Oswald"/>
            </a:endParaRPr>
          </a:p>
          <a:p>
            <a:pPr marL="457200" lvl="0" indent="-393700" algn="l" rtl="0">
              <a:lnSpc>
                <a:spcPct val="115000"/>
              </a:lnSpc>
              <a:spcBef>
                <a:spcPts val="0"/>
              </a:spcBef>
              <a:spcAft>
                <a:spcPts val="0"/>
              </a:spcAft>
              <a:buSzPts val="2600"/>
              <a:buFont typeface="Oswald"/>
              <a:buChar char="❑"/>
            </a:pPr>
            <a:r>
              <a:rPr lang="en-US" sz="3200">
                <a:solidFill>
                  <a:schemeClr val="dk2"/>
                </a:solidFill>
                <a:latin typeface="Oswald"/>
                <a:ea typeface="Oswald"/>
                <a:cs typeface="Oswald"/>
                <a:sym typeface="Oswald"/>
              </a:rPr>
              <a:t>Decide</a:t>
            </a:r>
            <a:endParaRPr sz="3200">
              <a:solidFill>
                <a:schemeClr val="dk2"/>
              </a:solidFill>
              <a:latin typeface="Oswald"/>
              <a:ea typeface="Oswald"/>
              <a:cs typeface="Oswald"/>
              <a:sym typeface="Oswald"/>
            </a:endParaRPr>
          </a:p>
          <a:p>
            <a:pPr marL="457200" lvl="0" indent="-393700" algn="l" rtl="0">
              <a:lnSpc>
                <a:spcPct val="115000"/>
              </a:lnSpc>
              <a:spcBef>
                <a:spcPts val="0"/>
              </a:spcBef>
              <a:spcAft>
                <a:spcPts val="0"/>
              </a:spcAft>
              <a:buSzPts val="2600"/>
              <a:buFont typeface="Oswald"/>
              <a:buChar char="❑"/>
            </a:pPr>
            <a:r>
              <a:rPr lang="en-US" sz="3200">
                <a:solidFill>
                  <a:schemeClr val="dk2"/>
                </a:solidFill>
                <a:latin typeface="Oswald"/>
                <a:ea typeface="Oswald"/>
                <a:cs typeface="Oswald"/>
                <a:sym typeface="Oswald"/>
              </a:rPr>
              <a:t>Direct</a:t>
            </a:r>
            <a:endParaRPr sz="3200">
              <a:solidFill>
                <a:schemeClr val="dk2"/>
              </a:solidFill>
              <a:latin typeface="Oswald"/>
              <a:ea typeface="Oswald"/>
              <a:cs typeface="Oswald"/>
              <a:sym typeface="Oswald"/>
            </a:endParaRPr>
          </a:p>
          <a:p>
            <a:pPr marL="457200" lvl="0" indent="-393700" algn="l" rtl="0">
              <a:lnSpc>
                <a:spcPct val="115000"/>
              </a:lnSpc>
              <a:spcBef>
                <a:spcPts val="0"/>
              </a:spcBef>
              <a:spcAft>
                <a:spcPts val="0"/>
              </a:spcAft>
              <a:buSzPts val="2600"/>
              <a:buFont typeface="Oswald"/>
              <a:buChar char="❑"/>
            </a:pPr>
            <a:r>
              <a:rPr lang="en-US" sz="3200">
                <a:solidFill>
                  <a:schemeClr val="dk2"/>
                </a:solidFill>
                <a:latin typeface="Oswald"/>
                <a:ea typeface="Oswald"/>
                <a:cs typeface="Oswald"/>
                <a:sym typeface="Oswald"/>
              </a:rPr>
              <a:t>Delegate</a:t>
            </a:r>
            <a:endParaRPr sz="3200">
              <a:solidFill>
                <a:schemeClr val="dk2"/>
              </a:solidFill>
              <a:latin typeface="Oswald"/>
              <a:ea typeface="Oswald"/>
              <a:cs typeface="Oswald"/>
              <a:sym typeface="Oswald"/>
            </a:endParaRPr>
          </a:p>
          <a:p>
            <a:pPr marL="457200" lvl="0" indent="-393700" algn="l" rtl="0">
              <a:lnSpc>
                <a:spcPct val="115000"/>
              </a:lnSpc>
              <a:spcBef>
                <a:spcPts val="0"/>
              </a:spcBef>
              <a:spcAft>
                <a:spcPts val="0"/>
              </a:spcAft>
              <a:buSzPts val="2600"/>
              <a:buFont typeface="Oswald"/>
              <a:buChar char="❑"/>
            </a:pPr>
            <a:r>
              <a:rPr lang="en-US" sz="3200">
                <a:solidFill>
                  <a:schemeClr val="dk2"/>
                </a:solidFill>
                <a:latin typeface="Oswald"/>
                <a:ea typeface="Oswald"/>
                <a:cs typeface="Oswald"/>
                <a:sym typeface="Oswald"/>
              </a:rPr>
              <a:t>Distract</a:t>
            </a:r>
            <a:endParaRPr sz="3200">
              <a:solidFill>
                <a:schemeClr val="dk2"/>
              </a:solidFill>
              <a:latin typeface="Oswald"/>
              <a:ea typeface="Oswald"/>
              <a:cs typeface="Oswald"/>
              <a:sym typeface="Oswald"/>
            </a:endParaRPr>
          </a:p>
          <a:p>
            <a:pPr marL="457200" lvl="0" indent="-393700" algn="l" rtl="0">
              <a:lnSpc>
                <a:spcPct val="115000"/>
              </a:lnSpc>
              <a:spcBef>
                <a:spcPts val="0"/>
              </a:spcBef>
              <a:spcAft>
                <a:spcPts val="0"/>
              </a:spcAft>
              <a:buSzPts val="2600"/>
              <a:buFont typeface="Oswald"/>
              <a:buChar char="❑"/>
            </a:pPr>
            <a:r>
              <a:rPr lang="en-US" sz="3200">
                <a:solidFill>
                  <a:schemeClr val="dk2"/>
                </a:solidFill>
                <a:latin typeface="Oswald"/>
                <a:ea typeface="Oswald"/>
                <a:cs typeface="Oswald"/>
                <a:sym typeface="Oswald"/>
              </a:rPr>
              <a:t>Document</a:t>
            </a:r>
            <a:endParaRPr sz="3200">
              <a:solidFill>
                <a:schemeClr val="dk2"/>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sz="3000">
              <a:solidFill>
                <a:schemeClr val="dk2"/>
              </a:solidFill>
              <a:latin typeface="Oswald"/>
              <a:ea typeface="Oswald"/>
              <a:cs typeface="Oswald"/>
              <a:sym typeface="Oswald"/>
            </a:endParaRPr>
          </a:p>
          <a:p>
            <a:pPr marL="457200" lvl="0" indent="-228600" algn="l" rtl="0">
              <a:lnSpc>
                <a:spcPct val="115000"/>
              </a:lnSpc>
              <a:spcBef>
                <a:spcPts val="0"/>
              </a:spcBef>
              <a:spcAft>
                <a:spcPts val="0"/>
              </a:spcAft>
              <a:buSzPts val="1800"/>
              <a:buFont typeface="Noto Sans Symbols"/>
              <a:buNone/>
            </a:pPr>
            <a:endParaRPr sz="3000">
              <a:solidFill>
                <a:schemeClr val="accent4"/>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sz="3000">
              <a:solidFill>
                <a:schemeClr val="accent4"/>
              </a:solidFill>
              <a:latin typeface="Oswald"/>
              <a:ea typeface="Oswald"/>
              <a:cs typeface="Oswald"/>
              <a:sym typeface="Oswald"/>
            </a:endParaRPr>
          </a:p>
        </p:txBody>
      </p:sp>
      <p:pic>
        <p:nvPicPr>
          <p:cNvPr id="253" name="Google Shape;253;p15"/>
          <p:cNvPicPr preferRelativeResize="0"/>
          <p:nvPr/>
        </p:nvPicPr>
        <p:blipFill>
          <a:blip r:embed="rId3">
            <a:alphaModFix/>
          </a:blip>
          <a:stretch>
            <a:fillRect/>
          </a:stretch>
        </p:blipFill>
        <p:spPr>
          <a:xfrm>
            <a:off x="4842287" y="1003825"/>
            <a:ext cx="3919813" cy="31358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387966"/>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5228</Words>
  <Application>Microsoft Office PowerPoint</Application>
  <PresentationFormat>On-screen Show (16:9)</PresentationFormat>
  <Paragraphs>452</Paragraphs>
  <Slides>32</Slides>
  <Notes>32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Arial</vt:lpstr>
      <vt:lpstr>Lora</vt:lpstr>
      <vt:lpstr>Noto Sans Symbols</vt:lpstr>
      <vt:lpstr>Oswald</vt:lpstr>
      <vt:lpstr>Times</vt:lpstr>
      <vt:lpstr>Simple Light</vt:lpstr>
      <vt:lpstr>Simple Light</vt:lpstr>
      <vt:lpstr>Simple Light</vt:lpstr>
      <vt:lpstr>Bystander Intervention</vt:lpstr>
      <vt:lpstr>PowerPoint Presentation</vt:lpstr>
      <vt:lpstr>Something for you to think about… </vt:lpstr>
      <vt:lpstr>What we will be working towards…</vt:lpstr>
      <vt:lpstr>What is your initial thinking?</vt:lpstr>
      <vt:lpstr>Let’s start with some definitions</vt:lpstr>
      <vt:lpstr>Bystander Intervention</vt:lpstr>
      <vt:lpstr>Bystander Intervention: What steps are involved?</vt:lpstr>
      <vt:lpstr>Bystander Intervention: The 5D Model</vt:lpstr>
      <vt:lpstr>Connect one of the D’s to a question</vt:lpstr>
      <vt:lpstr>Should I do something? </vt:lpstr>
      <vt:lpstr>Connect one of the D’s to a question</vt:lpstr>
      <vt:lpstr>How could I directly confront the people in the situation?</vt:lpstr>
      <vt:lpstr>Connect one of the D’s to a question</vt:lpstr>
      <vt:lpstr>Could someone nearby help?</vt:lpstr>
      <vt:lpstr>Connect one of the D’s to a question</vt:lpstr>
      <vt:lpstr>How could I distract them?</vt:lpstr>
      <vt:lpstr>Connect one of the D’s to a question</vt:lpstr>
      <vt:lpstr>How could I make sure I remember everything that happened?</vt:lpstr>
      <vt:lpstr>What do you think?</vt:lpstr>
      <vt:lpstr>Let’s Practice: Scenarios</vt:lpstr>
      <vt:lpstr>Let’s Practice: Scenarios</vt:lpstr>
      <vt:lpstr>Let’s Practice: Scenarios</vt:lpstr>
      <vt:lpstr>Bystander Intervention: After the Fact</vt:lpstr>
      <vt:lpstr>What is your thinking now?</vt:lpstr>
      <vt:lpstr>PowerPoint Presentation</vt:lpstr>
      <vt:lpstr>Use what you learned to make a change</vt:lpstr>
      <vt:lpstr>PowerPoint Presentation</vt:lpstr>
      <vt:lpstr>PowerPoint Presentation</vt:lpstr>
      <vt:lpstr>Complete the following guide </vt:lpstr>
      <vt:lpstr>Individual Reflection</vt:lpstr>
      <vt:lpstr>Individual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Bystander Intervention</dc:title>
  <dc:creator>David Garzon</dc:creator>
  <cp:lastModifiedBy>David Felipe Garzon Valdes</cp:lastModifiedBy>
  <cp:revision>2</cp:revision>
  <dcterms:modified xsi:type="dcterms:W3CDTF">2021-07-29T21:11:14Z</dcterms:modified>
</cp:coreProperties>
</file>